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60" r:id="rId3"/>
    <p:sldId id="263" r:id="rId4"/>
    <p:sldId id="267" r:id="rId5"/>
    <p:sldId id="269" r:id="rId6"/>
    <p:sldId id="268" r:id="rId7"/>
    <p:sldId id="258" r:id="rId8"/>
    <p:sldId id="259" r:id="rId9"/>
    <p:sldId id="261" r:id="rId10"/>
    <p:sldId id="264" r:id="rId11"/>
    <p:sldId id="262" r:id="rId12"/>
    <p:sldId id="270" r:id="rId13"/>
    <p:sldId id="272" r:id="rId14"/>
    <p:sldId id="27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DB78A697-9D75-4DE8-8C28-1296A6CF43C1}" type="datetimeFigureOut">
              <a:rPr lang="en-US" smtClean="0"/>
              <a:t>7/20/2017</a:t>
            </a:fld>
            <a:endParaRPr lang="en-US"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pPr algn="r"/>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85620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F3075A-B3CA-4308-8288-4AA3FDE33D80}" type="datetimeFigureOut">
              <a:rPr lang="en-US" smtClean="0"/>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136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674B8D-FEEF-4ACC-AE11-BD533592BCDC}"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1430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326006-7E0B-4944-9FC8-8FFECA54B11C}"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5100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A3413-B80B-4905-8668-7292F4C8B0D5}"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3497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4019662-C6A4-45F9-A235-129F0C1DEF43}" type="datetimeFigureOut">
              <a:rPr lang="en-US" smtClean="0"/>
              <a:t>7/20/2017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4390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9BB764-976A-4040-BDCA-252C91CEE939}" type="datetimeFigureOut">
              <a:rPr lang="en-US" smtClean="0"/>
              <a:t>7/20/2017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31185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4FC935-CE77-4008-BAD9-6108F00BE393}"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4944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C562D5-4244-4B26-B385-E71032EABECD}"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442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159473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1490F-3E6A-4544-9694-22B6007FE3C6}" type="datetimeFigureOut">
              <a:rPr lang="en-US" smtClean="0"/>
              <a:t>7/20/2017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2915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F9620-38BC-4982-922B-C904A70C41DD}" type="datetimeFigureOut">
              <a:rPr lang="en-US" smtClean="0"/>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9389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6FC6-E80E-40CB-B83C-A6FFE3EF0BA6}" type="datetimeFigureOut">
              <a:rPr lang="en-US" smtClean="0"/>
              <a:t>7/20/2017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62291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FF863F-52DC-41B2-9D00-5A4E5632AC32}" type="datetimeFigureOut">
              <a:rPr lang="en-US" smtClean="0"/>
              <a:t>7/20/2017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41485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55614-3909-43DC-A067-7F9842F8B81D}" type="datetimeFigureOut">
              <a:rPr lang="en-US" smtClean="0"/>
              <a:t>7/20/2017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0348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9323-6A73-409C-86A6-9EAF0F851121}" type="datetimeFigureOut">
              <a:rPr lang="en-US" smtClean="0"/>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280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240176-F1D3-49EC-82F4-0915A3AC4184}" type="datetimeFigureOut">
              <a:rPr lang="en-US" smtClean="0"/>
              <a:t>7/20/2017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6104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50172865-FBF0-458A-BAFF-4F75173770F5}" type="datetimeFigureOut">
              <a:rPr lang="en-US" smtClean="0"/>
              <a:t>7/20/2017</a:t>
            </a:fld>
            <a:endParaRPr lang="en-US"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180716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158" y="1385002"/>
            <a:ext cx="7316390" cy="973295"/>
          </a:xfrm>
        </p:spPr>
        <p:txBody>
          <a:bodyPr>
            <a:noAutofit/>
          </a:bodyPr>
          <a:lstStyle/>
          <a:p>
            <a:pPr algn="ctr"/>
            <a:r>
              <a:rPr lang="en-GB" sz="8000" dirty="0" smtClean="0"/>
              <a:t>MY PLAN</a:t>
            </a:r>
            <a:endParaRPr lang="en-GB" sz="8000" dirty="0"/>
          </a:p>
        </p:txBody>
      </p:sp>
      <p:sp>
        <p:nvSpPr>
          <p:cNvPr id="3" name="Subtitle 2"/>
          <p:cNvSpPr>
            <a:spLocks noGrp="1"/>
          </p:cNvSpPr>
          <p:nvPr>
            <p:ph type="subTitle" idx="1"/>
          </p:nvPr>
        </p:nvSpPr>
        <p:spPr>
          <a:xfrm>
            <a:off x="737295" y="2342711"/>
            <a:ext cx="7642429" cy="412750"/>
          </a:xfrm>
        </p:spPr>
        <p:txBody>
          <a:bodyPr>
            <a:noAutofit/>
          </a:bodyPr>
          <a:lstStyle/>
          <a:p>
            <a:pPr algn="ctr"/>
            <a:r>
              <a:rPr lang="en-GB" sz="3600" dirty="0"/>
              <a:t>Supporting the graduated </a:t>
            </a:r>
            <a:r>
              <a:rPr lang="en-GB" sz="3600" dirty="0" smtClean="0"/>
              <a:t>approach And </a:t>
            </a:r>
            <a:r>
              <a:rPr lang="en-GB" sz="3600" dirty="0"/>
              <a:t>the </a:t>
            </a:r>
            <a:r>
              <a:rPr lang="en-GB" sz="3600" dirty="0" err="1" smtClean="0"/>
              <a:t>eHCar</a:t>
            </a:r>
            <a:endParaRPr lang="en-GB"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95" y="5090539"/>
            <a:ext cx="1064895" cy="105075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2539" r="12129"/>
          <a:stretch/>
        </p:blipFill>
        <p:spPr>
          <a:xfrm rot="21597129">
            <a:off x="2010960" y="5448331"/>
            <a:ext cx="2230106" cy="692035"/>
          </a:xfrm>
          <a:prstGeom prst="rect">
            <a:avLst/>
          </a:prstGeom>
        </p:spPr>
      </p:pic>
    </p:spTree>
    <p:extLst>
      <p:ext uri="{BB962C8B-B14F-4D97-AF65-F5344CB8AC3E}">
        <p14:creationId xmlns:p14="http://schemas.microsoft.com/office/powerpoint/2010/main" val="217718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Example My Plan</a:t>
            </a:r>
            <a:br>
              <a:rPr lang="en-GB" dirty="0" smtClean="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7719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822181" y="2301587"/>
            <a:ext cx="7816852" cy="646331"/>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School identify children who need SEN support and then begin My Plan process</a:t>
            </a:r>
            <a:endParaRPr lang="en-GB" sz="1600" dirty="0">
              <a:solidFill>
                <a:schemeClr val="tx1"/>
              </a:solidFill>
            </a:endParaRPr>
          </a:p>
        </p:txBody>
      </p:sp>
      <p:sp>
        <p:nvSpPr>
          <p:cNvPr id="2" name="Title 1"/>
          <p:cNvSpPr>
            <a:spLocks noGrp="1"/>
          </p:cNvSpPr>
          <p:nvPr>
            <p:ph type="title"/>
          </p:nvPr>
        </p:nvSpPr>
        <p:spPr>
          <a:xfrm>
            <a:off x="1275872" y="1156578"/>
            <a:ext cx="6343202" cy="709865"/>
          </a:xfrm>
        </p:spPr>
        <p:txBody>
          <a:bodyPr/>
          <a:lstStyle/>
          <a:p>
            <a:pPr algn="ctr"/>
            <a:r>
              <a:rPr lang="en-GB" dirty="0" smtClean="0"/>
              <a:t>How to deliver it?</a:t>
            </a:r>
            <a:endParaRPr lang="en-GB" dirty="0"/>
          </a:p>
        </p:txBody>
      </p:sp>
      <p:sp>
        <p:nvSpPr>
          <p:cNvPr id="3" name="Oval 2"/>
          <p:cNvSpPr/>
          <p:nvPr/>
        </p:nvSpPr>
        <p:spPr>
          <a:xfrm>
            <a:off x="464025" y="2251882"/>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97600" y="2301587"/>
            <a:ext cx="449162" cy="646331"/>
          </a:xfrm>
          <a:prstGeom prst="rect">
            <a:avLst/>
          </a:prstGeom>
          <a:noFill/>
        </p:spPr>
        <p:txBody>
          <a:bodyPr wrap="none" lIns="91440" tIns="45720" rIns="91440" bIns="45720">
            <a:spAutoFit/>
          </a:bodyPr>
          <a:lstStyle/>
          <a:p>
            <a:pPr algn="ctr"/>
            <a:r>
              <a:rPr 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1</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Flowchart: Alternate Process 8"/>
          <p:cNvSpPr/>
          <p:nvPr/>
        </p:nvSpPr>
        <p:spPr>
          <a:xfrm>
            <a:off x="822181" y="3150021"/>
            <a:ext cx="7816852" cy="646331"/>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School to arrange a meeting with parents to gain their views for cycle 1 </a:t>
            </a:r>
          </a:p>
          <a:p>
            <a:pPr algn="ctr"/>
            <a:r>
              <a:rPr lang="en-GB" sz="1600" dirty="0" smtClean="0">
                <a:solidFill>
                  <a:schemeClr val="tx1"/>
                </a:solidFill>
              </a:rPr>
              <a:t>    of the My Plan</a:t>
            </a:r>
            <a:endParaRPr lang="en-GB" sz="1600" dirty="0">
              <a:solidFill>
                <a:schemeClr val="tx1"/>
              </a:solidFill>
            </a:endParaRPr>
          </a:p>
        </p:txBody>
      </p:sp>
      <p:sp>
        <p:nvSpPr>
          <p:cNvPr id="10" name="Oval 9"/>
          <p:cNvSpPr/>
          <p:nvPr/>
        </p:nvSpPr>
        <p:spPr>
          <a:xfrm>
            <a:off x="464025" y="3100316"/>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97600" y="3150021"/>
            <a:ext cx="449162" cy="646331"/>
          </a:xfrm>
          <a:prstGeom prst="rect">
            <a:avLst/>
          </a:prstGeom>
          <a:noFill/>
        </p:spPr>
        <p:txBody>
          <a:bodyPr wrap="none" lIns="91440" tIns="45720" rIns="91440" bIns="45720">
            <a:spAutoFit/>
          </a:bodyP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2</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Flowchart: Alternate Process 11"/>
          <p:cNvSpPr/>
          <p:nvPr/>
        </p:nvSpPr>
        <p:spPr>
          <a:xfrm>
            <a:off x="822181" y="3998455"/>
            <a:ext cx="7816852" cy="646331"/>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   School to work with each child to create a person centred One Page Profile and complete a Relationship Circle </a:t>
            </a:r>
            <a:endParaRPr lang="en-GB" sz="1600" dirty="0">
              <a:solidFill>
                <a:schemeClr val="tx1"/>
              </a:solidFill>
            </a:endParaRPr>
          </a:p>
        </p:txBody>
      </p:sp>
      <p:sp>
        <p:nvSpPr>
          <p:cNvPr id="13" name="Oval 12"/>
          <p:cNvSpPr/>
          <p:nvPr/>
        </p:nvSpPr>
        <p:spPr>
          <a:xfrm>
            <a:off x="464025" y="3948750"/>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97600" y="3998455"/>
            <a:ext cx="449162" cy="646331"/>
          </a:xfrm>
          <a:prstGeom prst="rect">
            <a:avLst/>
          </a:prstGeom>
          <a:noFill/>
        </p:spPr>
        <p:txBody>
          <a:bodyPr wrap="none" lIns="91440" tIns="45720" rIns="91440" bIns="45720">
            <a:spAutoFit/>
          </a:bodyPr>
          <a:lstStyle/>
          <a:p>
            <a:pPr algn="ctr"/>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3</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8" name="Flowchart: Alternate Process 17"/>
          <p:cNvSpPr/>
          <p:nvPr/>
        </p:nvSpPr>
        <p:spPr>
          <a:xfrm>
            <a:off x="822181" y="4873852"/>
            <a:ext cx="7816852" cy="646331"/>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   Both the parents views and the child’s One Page Profile and Relationship </a:t>
            </a:r>
            <a:r>
              <a:rPr lang="en-GB" sz="1600" dirty="0">
                <a:solidFill>
                  <a:schemeClr val="tx1"/>
                </a:solidFill>
              </a:rPr>
              <a:t>C</a:t>
            </a:r>
            <a:r>
              <a:rPr lang="en-GB" sz="1600" dirty="0" smtClean="0">
                <a:solidFill>
                  <a:schemeClr val="tx1"/>
                </a:solidFill>
              </a:rPr>
              <a:t>ircle are recorded electronically on the My Plan document</a:t>
            </a:r>
            <a:endParaRPr lang="en-GB" sz="1600" dirty="0">
              <a:solidFill>
                <a:schemeClr val="tx1"/>
              </a:solidFill>
            </a:endParaRPr>
          </a:p>
        </p:txBody>
      </p:sp>
      <p:sp>
        <p:nvSpPr>
          <p:cNvPr id="19" name="Oval 18"/>
          <p:cNvSpPr/>
          <p:nvPr/>
        </p:nvSpPr>
        <p:spPr>
          <a:xfrm>
            <a:off x="464025" y="4824147"/>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97600" y="4873852"/>
            <a:ext cx="449162" cy="646331"/>
          </a:xfrm>
          <a:prstGeom prst="rect">
            <a:avLst/>
          </a:prstGeom>
          <a:noFill/>
        </p:spPr>
        <p:txBody>
          <a:bodyPr wrap="none" lIns="91440" tIns="45720" rIns="91440" bIns="45720">
            <a:spAutoFit/>
          </a:bodyP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4</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1" name="Isosceles Triangle 20"/>
          <p:cNvSpPr/>
          <p:nvPr/>
        </p:nvSpPr>
        <p:spPr>
          <a:xfrm rot="10800000">
            <a:off x="7502645" y="814092"/>
            <a:ext cx="1136388" cy="77792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Alternate Process 21"/>
          <p:cNvSpPr/>
          <p:nvPr/>
        </p:nvSpPr>
        <p:spPr>
          <a:xfrm>
            <a:off x="822181" y="5749249"/>
            <a:ext cx="7816852" cy="965450"/>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 </a:t>
            </a:r>
            <a:r>
              <a:rPr lang="en-GB" sz="1500" dirty="0" smtClean="0">
                <a:solidFill>
                  <a:schemeClr val="tx1"/>
                </a:solidFill>
              </a:rPr>
              <a:t>    School to arrange a meeting with parents and relevant professionals to discuss   	and create the worry statement and desired outcomes and then agree on next steps which are recorded in the PLAN, DO and REVIEW section of the My Plan document</a:t>
            </a:r>
            <a:endParaRPr lang="en-GB" sz="1500" dirty="0">
              <a:solidFill>
                <a:schemeClr val="tx1"/>
              </a:solidFill>
            </a:endParaRPr>
          </a:p>
        </p:txBody>
      </p:sp>
      <p:sp>
        <p:nvSpPr>
          <p:cNvPr id="23" name="Oval 22"/>
          <p:cNvSpPr/>
          <p:nvPr/>
        </p:nvSpPr>
        <p:spPr>
          <a:xfrm>
            <a:off x="466929" y="5738550"/>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00504" y="5738550"/>
            <a:ext cx="449162" cy="646331"/>
          </a:xfrm>
          <a:prstGeom prst="rect">
            <a:avLst/>
          </a:prstGeom>
          <a:noFill/>
        </p:spPr>
        <p:txBody>
          <a:bodyPr wrap="none" lIns="91440" tIns="45720" rIns="91440" bIns="45720">
            <a:spAutoFit/>
          </a:bodyPr>
          <a:lstStyle/>
          <a:p>
            <a:pPr algn="ctr"/>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5</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460525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822181" y="2301587"/>
            <a:ext cx="7816852" cy="646331"/>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	School to implement the agreed actions and strategies recorded in the plan and document how this is working/not working</a:t>
            </a:r>
            <a:endParaRPr lang="en-GB" sz="1600" dirty="0">
              <a:solidFill>
                <a:schemeClr val="tx1"/>
              </a:solidFill>
            </a:endParaRPr>
          </a:p>
        </p:txBody>
      </p:sp>
      <p:sp>
        <p:nvSpPr>
          <p:cNvPr id="2" name="Title 1"/>
          <p:cNvSpPr>
            <a:spLocks noGrp="1"/>
          </p:cNvSpPr>
          <p:nvPr>
            <p:ph type="title"/>
          </p:nvPr>
        </p:nvSpPr>
        <p:spPr>
          <a:xfrm>
            <a:off x="1275872" y="1156578"/>
            <a:ext cx="6343202" cy="709865"/>
          </a:xfrm>
        </p:spPr>
        <p:txBody>
          <a:bodyPr/>
          <a:lstStyle/>
          <a:p>
            <a:pPr algn="ctr"/>
            <a:r>
              <a:rPr lang="en-GB" dirty="0" smtClean="0"/>
              <a:t>How to deliver it?</a:t>
            </a:r>
            <a:endParaRPr lang="en-GB" dirty="0"/>
          </a:p>
        </p:txBody>
      </p:sp>
      <p:sp>
        <p:nvSpPr>
          <p:cNvPr id="3" name="Oval 2"/>
          <p:cNvSpPr/>
          <p:nvPr/>
        </p:nvSpPr>
        <p:spPr>
          <a:xfrm>
            <a:off x="464025" y="2251882"/>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97600" y="2301587"/>
            <a:ext cx="449162" cy="646331"/>
          </a:xfrm>
          <a:prstGeom prst="rect">
            <a:avLst/>
          </a:prstGeom>
          <a:noFill/>
        </p:spPr>
        <p:txBody>
          <a:bodyPr wrap="none" lIns="91440" tIns="45720" rIns="91440" bIns="45720">
            <a:spAutoFit/>
          </a:bodyP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6</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Flowchart: Alternate Process 8"/>
          <p:cNvSpPr/>
          <p:nvPr/>
        </p:nvSpPr>
        <p:spPr>
          <a:xfrm>
            <a:off x="822181" y="3150021"/>
            <a:ext cx="7816852" cy="798729"/>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School to arrange a meeting with parents and relevant professionals if necessary to review whether the desired outcome was met and how to move forward</a:t>
            </a:r>
            <a:endParaRPr lang="en-GB" sz="1600" dirty="0">
              <a:solidFill>
                <a:schemeClr val="tx1"/>
              </a:solidFill>
            </a:endParaRPr>
          </a:p>
        </p:txBody>
      </p:sp>
      <p:sp>
        <p:nvSpPr>
          <p:cNvPr id="10" name="Oval 9"/>
          <p:cNvSpPr/>
          <p:nvPr/>
        </p:nvSpPr>
        <p:spPr>
          <a:xfrm>
            <a:off x="464025" y="3141260"/>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97600" y="3190965"/>
            <a:ext cx="449162" cy="646331"/>
          </a:xfrm>
          <a:prstGeom prst="rect">
            <a:avLst/>
          </a:prstGeom>
          <a:noFill/>
        </p:spPr>
        <p:txBody>
          <a:bodyPr wrap="none" lIns="91440" tIns="45720" rIns="91440" bIns="45720">
            <a:spAutoFit/>
          </a:bodyPr>
          <a:lstStyle/>
          <a:p>
            <a:pPr algn="ctr"/>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7</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2" name="Flowchart: Alternate Process 11"/>
          <p:cNvSpPr/>
          <p:nvPr/>
        </p:nvSpPr>
        <p:spPr>
          <a:xfrm>
            <a:off x="822181" y="4121287"/>
            <a:ext cx="7816852" cy="646331"/>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    If the desired outcome is not achieved move onto cycle 2 and repeat the process again for cycle 3 if necessary</a:t>
            </a:r>
            <a:endParaRPr lang="en-GB" sz="1600" dirty="0">
              <a:solidFill>
                <a:schemeClr val="tx1"/>
              </a:solidFill>
            </a:endParaRPr>
          </a:p>
        </p:txBody>
      </p:sp>
      <p:sp>
        <p:nvSpPr>
          <p:cNvPr id="13" name="Oval 12"/>
          <p:cNvSpPr/>
          <p:nvPr/>
        </p:nvSpPr>
        <p:spPr>
          <a:xfrm>
            <a:off x="464025" y="4071582"/>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97600" y="4121287"/>
            <a:ext cx="449162" cy="646331"/>
          </a:xfrm>
          <a:prstGeom prst="rect">
            <a:avLst/>
          </a:prstGeom>
          <a:noFill/>
        </p:spPr>
        <p:txBody>
          <a:bodyPr wrap="none" lIns="91440" tIns="45720" rIns="91440" bIns="45720">
            <a:spAutoFit/>
          </a:bodyP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8</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1" name="Isosceles Triangle 20"/>
          <p:cNvSpPr/>
          <p:nvPr/>
        </p:nvSpPr>
        <p:spPr>
          <a:xfrm rot="10800000">
            <a:off x="7502645" y="814092"/>
            <a:ext cx="1136388" cy="77792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Alternate Process 24"/>
          <p:cNvSpPr/>
          <p:nvPr/>
        </p:nvSpPr>
        <p:spPr>
          <a:xfrm>
            <a:off x="822181" y="4987921"/>
            <a:ext cx="7816852" cy="646331"/>
          </a:xfrm>
          <a:prstGeom prst="flowChartAlternateProcess">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rPr>
              <a:t>	If after 3 cycles the desired outcome has not been met – the My Plan can be used as evidence to support an EHCAR (EHC assessment request)</a:t>
            </a:r>
            <a:endParaRPr lang="en-GB" sz="1600" dirty="0">
              <a:solidFill>
                <a:schemeClr val="tx1"/>
              </a:solidFill>
            </a:endParaRPr>
          </a:p>
        </p:txBody>
      </p:sp>
      <p:sp>
        <p:nvSpPr>
          <p:cNvPr id="26" name="Oval 25"/>
          <p:cNvSpPr/>
          <p:nvPr/>
        </p:nvSpPr>
        <p:spPr>
          <a:xfrm>
            <a:off x="464025" y="4938216"/>
            <a:ext cx="716313" cy="6960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97600" y="4987921"/>
            <a:ext cx="449162" cy="646331"/>
          </a:xfrm>
          <a:prstGeom prst="rect">
            <a:avLst/>
          </a:prstGeom>
          <a:noFill/>
        </p:spPr>
        <p:txBody>
          <a:bodyPr wrap="none" lIns="91440" tIns="45720" rIns="91440" bIns="45720">
            <a:spAutoFit/>
          </a:bodyPr>
          <a:lstStyle/>
          <a:p>
            <a:pPr algn="ctr"/>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9</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939629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Core Assets can support with the My Plan Process</a:t>
            </a:r>
            <a:endParaRPr lang="en-GB" dirty="0"/>
          </a:p>
        </p:txBody>
      </p:sp>
    </p:spTree>
    <p:extLst>
      <p:ext uri="{BB962C8B-B14F-4D97-AF65-F5344CB8AC3E}">
        <p14:creationId xmlns:p14="http://schemas.microsoft.com/office/powerpoint/2010/main" val="148990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2035" y="1035267"/>
            <a:ext cx="5917679" cy="2554983"/>
          </a:xfrm>
        </p:spPr>
        <p:txBody>
          <a:bodyPr/>
          <a:lstStyle/>
          <a:p>
            <a:r>
              <a:rPr lang="en-GB" dirty="0" smtClean="0"/>
              <a:t>Any Questions?</a:t>
            </a:r>
            <a:endParaRPr lang="en-GB" dirty="0"/>
          </a:p>
        </p:txBody>
      </p:sp>
    </p:spTree>
    <p:extLst>
      <p:ext uri="{BB962C8B-B14F-4D97-AF65-F5344CB8AC3E}">
        <p14:creationId xmlns:p14="http://schemas.microsoft.com/office/powerpoint/2010/main" val="1245015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What is My Plan?</a:t>
            </a:r>
            <a:br>
              <a:rPr lang="en-GB" dirty="0" smtClean="0"/>
            </a:br>
            <a:endParaRPr lang="en-GB" dirty="0"/>
          </a:p>
        </p:txBody>
      </p:sp>
      <p:sp>
        <p:nvSpPr>
          <p:cNvPr id="4" name="TextBox 3"/>
          <p:cNvSpPr txBox="1"/>
          <p:nvPr/>
        </p:nvSpPr>
        <p:spPr>
          <a:xfrm>
            <a:off x="464024" y="2238796"/>
            <a:ext cx="8523027" cy="646331"/>
          </a:xfrm>
          <a:prstGeom prst="rect">
            <a:avLst/>
          </a:prstGeom>
          <a:noFill/>
        </p:spPr>
        <p:txBody>
          <a:bodyPr wrap="square" rtlCol="0">
            <a:spAutoFit/>
          </a:bodyPr>
          <a:lstStyle/>
          <a:p>
            <a:r>
              <a:rPr lang="en-GB" b="1" dirty="0" smtClean="0"/>
              <a:t>My Plan is a toolkit that helps implement the graduated approach to support children and young people with SEN.  </a:t>
            </a:r>
            <a:endParaRPr lang="en-GB" b="1" dirty="0"/>
          </a:p>
        </p:txBody>
      </p:sp>
      <p:sp>
        <p:nvSpPr>
          <p:cNvPr id="7" name="Rectangle 6"/>
          <p:cNvSpPr/>
          <p:nvPr/>
        </p:nvSpPr>
        <p:spPr>
          <a:xfrm>
            <a:off x="464023" y="3076196"/>
            <a:ext cx="8229601" cy="3539430"/>
          </a:xfrm>
          <a:prstGeom prst="rect">
            <a:avLst/>
          </a:prstGeom>
          <a:solidFill>
            <a:schemeClr val="accent1">
              <a:lumMod val="40000"/>
              <a:lumOff val="60000"/>
            </a:schemeClr>
          </a:solidFill>
        </p:spPr>
        <p:txBody>
          <a:bodyPr wrap="square">
            <a:spAutoFit/>
          </a:bodyPr>
          <a:lstStyle/>
          <a:p>
            <a:pPr marL="285750" indent="-285750">
              <a:spcAft>
                <a:spcPts val="0"/>
              </a:spcAft>
              <a:buFont typeface="Arial" panose="020B0604020202020204" pitchFamily="34" charset="0"/>
              <a:buChar char="•"/>
            </a:pPr>
            <a:r>
              <a:rPr lang="en-GB" sz="1600" b="1" dirty="0" smtClean="0">
                <a:ea typeface="Calibri" panose="020F0502020204030204" pitchFamily="34" charset="0"/>
              </a:rPr>
              <a:t>My </a:t>
            </a:r>
            <a:r>
              <a:rPr lang="en-GB" sz="1600" b="1" dirty="0">
                <a:ea typeface="Calibri" panose="020F0502020204030204" pitchFamily="34" charset="0"/>
              </a:rPr>
              <a:t>Plan </a:t>
            </a:r>
            <a:r>
              <a:rPr lang="en-GB" sz="1600" dirty="0">
                <a:ea typeface="Calibri" panose="020F0502020204030204" pitchFamily="34" charset="0"/>
              </a:rPr>
              <a:t>is a new universal way for all settings to record this information in a format that </a:t>
            </a:r>
            <a:r>
              <a:rPr lang="en-GB" sz="1600" dirty="0" smtClean="0">
                <a:ea typeface="Calibri" panose="020F0502020204030204" pitchFamily="34" charset="0"/>
              </a:rPr>
              <a:t>is jargon </a:t>
            </a:r>
            <a:r>
              <a:rPr lang="en-GB" sz="1600" dirty="0">
                <a:ea typeface="Calibri" panose="020F0502020204030204" pitchFamily="34" charset="0"/>
              </a:rPr>
              <a:t>free and dovetails in with the Single Assessment used in North East Lincolnshire.</a:t>
            </a:r>
          </a:p>
          <a:p>
            <a:pPr marL="285750" indent="-285750">
              <a:spcAft>
                <a:spcPts val="0"/>
              </a:spcAft>
              <a:buFont typeface="Arial" panose="020B0604020202020204" pitchFamily="34" charset="0"/>
              <a:buChar char="•"/>
            </a:pPr>
            <a:endParaRPr lang="en-GB" sz="1600" b="1" dirty="0" smtClean="0">
              <a:ea typeface="Calibri" panose="020F0502020204030204" pitchFamily="34" charset="0"/>
            </a:endParaRPr>
          </a:p>
          <a:p>
            <a:pPr marL="285750" indent="-285750">
              <a:spcAft>
                <a:spcPts val="0"/>
              </a:spcAft>
              <a:buFont typeface="Arial" panose="020B0604020202020204" pitchFamily="34" charset="0"/>
              <a:buChar char="•"/>
            </a:pPr>
            <a:r>
              <a:rPr lang="en-GB" sz="1600" b="1" dirty="0" smtClean="0">
                <a:ea typeface="Calibri" panose="020F0502020204030204" pitchFamily="34" charset="0"/>
              </a:rPr>
              <a:t>My </a:t>
            </a:r>
            <a:r>
              <a:rPr lang="en-GB" sz="1600" b="1" dirty="0">
                <a:ea typeface="Calibri" panose="020F0502020204030204" pitchFamily="34" charset="0"/>
              </a:rPr>
              <a:t>Plan </a:t>
            </a:r>
            <a:r>
              <a:rPr lang="en-GB" sz="1600" dirty="0">
                <a:ea typeface="Calibri" panose="020F0502020204030204" pitchFamily="34" charset="0"/>
              </a:rPr>
              <a:t>puts </a:t>
            </a:r>
            <a:r>
              <a:rPr lang="en-GB" sz="1600" dirty="0" smtClean="0">
                <a:ea typeface="Calibri" panose="020F0502020204030204" pitchFamily="34" charset="0"/>
              </a:rPr>
              <a:t>the child at the centre </a:t>
            </a:r>
            <a:r>
              <a:rPr lang="en-GB" sz="1600" dirty="0">
                <a:ea typeface="Calibri" panose="020F0502020204030204" pitchFamily="34" charset="0"/>
              </a:rPr>
              <a:t>of SEN decision making. It records how the </a:t>
            </a:r>
            <a:r>
              <a:rPr lang="en-GB" sz="1600" dirty="0" smtClean="0">
                <a:ea typeface="Calibri" panose="020F0502020204030204" pitchFamily="34" charset="0"/>
              </a:rPr>
              <a:t>pupil themselves </a:t>
            </a:r>
            <a:r>
              <a:rPr lang="en-GB" sz="1600" dirty="0">
                <a:ea typeface="Calibri" panose="020F0502020204030204" pitchFamily="34" charset="0"/>
              </a:rPr>
              <a:t>would like to be supported and what goals or outcomes they are </a:t>
            </a:r>
            <a:r>
              <a:rPr lang="en-GB" sz="1600" dirty="0" smtClean="0">
                <a:ea typeface="Calibri" panose="020F0502020204030204" pitchFamily="34" charset="0"/>
              </a:rPr>
              <a:t>working towards</a:t>
            </a:r>
            <a:r>
              <a:rPr lang="en-GB" sz="1600" dirty="0">
                <a:ea typeface="Calibri" panose="020F0502020204030204" pitchFamily="34" charset="0"/>
              </a:rPr>
              <a:t>.</a:t>
            </a:r>
          </a:p>
          <a:p>
            <a:pPr marL="285750" indent="-285750">
              <a:spcAft>
                <a:spcPts val="0"/>
              </a:spcAft>
              <a:buFont typeface="Arial" panose="020B0604020202020204" pitchFamily="34" charset="0"/>
              <a:buChar char="•"/>
            </a:pPr>
            <a:endParaRPr lang="en-GB" sz="1600" b="1" dirty="0" smtClean="0">
              <a:ea typeface="Calibri" panose="020F0502020204030204" pitchFamily="34" charset="0"/>
            </a:endParaRPr>
          </a:p>
          <a:p>
            <a:pPr marL="285750" indent="-285750">
              <a:spcAft>
                <a:spcPts val="0"/>
              </a:spcAft>
              <a:buFont typeface="Arial" panose="020B0604020202020204" pitchFamily="34" charset="0"/>
              <a:buChar char="•"/>
            </a:pPr>
            <a:r>
              <a:rPr lang="en-GB" sz="1600" b="1" dirty="0" smtClean="0">
                <a:ea typeface="Calibri" panose="020F0502020204030204" pitchFamily="34" charset="0"/>
              </a:rPr>
              <a:t>My </a:t>
            </a:r>
            <a:r>
              <a:rPr lang="en-GB" sz="1600" b="1" dirty="0">
                <a:ea typeface="Calibri" panose="020F0502020204030204" pitchFamily="34" charset="0"/>
              </a:rPr>
              <a:t>Plan </a:t>
            </a:r>
            <a:r>
              <a:rPr lang="en-GB" sz="1600" dirty="0">
                <a:ea typeface="Calibri" panose="020F0502020204030204" pitchFamily="34" charset="0"/>
              </a:rPr>
              <a:t>also records what the family, setting or other adults supporting your child may </a:t>
            </a:r>
            <a:r>
              <a:rPr lang="en-GB" sz="1600" dirty="0" smtClean="0">
                <a:ea typeface="Calibri" panose="020F0502020204030204" pitchFamily="34" charset="0"/>
              </a:rPr>
              <a:t>be worried </a:t>
            </a:r>
            <a:r>
              <a:rPr lang="en-GB" sz="1600" dirty="0">
                <a:ea typeface="Calibri" panose="020F0502020204030204" pitchFamily="34" charset="0"/>
              </a:rPr>
              <a:t>about, what is working well, and what needs to happen next.</a:t>
            </a:r>
          </a:p>
          <a:p>
            <a:pPr marL="285750" indent="-285750">
              <a:spcAft>
                <a:spcPts val="0"/>
              </a:spcAft>
              <a:buFont typeface="Arial" panose="020B0604020202020204" pitchFamily="34" charset="0"/>
              <a:buChar char="•"/>
            </a:pPr>
            <a:endParaRPr lang="en-GB" sz="1600" b="1" dirty="0" smtClean="0">
              <a:ea typeface="Calibri" panose="020F0502020204030204" pitchFamily="34" charset="0"/>
            </a:endParaRPr>
          </a:p>
          <a:p>
            <a:pPr marL="285750" indent="-285750">
              <a:spcAft>
                <a:spcPts val="0"/>
              </a:spcAft>
              <a:buFont typeface="Arial" panose="020B0604020202020204" pitchFamily="34" charset="0"/>
              <a:buChar char="•"/>
            </a:pPr>
            <a:r>
              <a:rPr lang="en-GB" sz="1600" b="1" dirty="0" smtClean="0">
                <a:ea typeface="Calibri" panose="020F0502020204030204" pitchFamily="34" charset="0"/>
              </a:rPr>
              <a:t>My </a:t>
            </a:r>
            <a:r>
              <a:rPr lang="en-GB" sz="1600" b="1" dirty="0">
                <a:ea typeface="Calibri" panose="020F0502020204030204" pitchFamily="34" charset="0"/>
              </a:rPr>
              <a:t>Plan </a:t>
            </a:r>
            <a:r>
              <a:rPr lang="en-GB" sz="1600" dirty="0">
                <a:ea typeface="Calibri" panose="020F0502020204030204" pitchFamily="34" charset="0"/>
              </a:rPr>
              <a:t>makes it easier if pupils move schools and help parents to be familiar with </a:t>
            </a:r>
            <a:r>
              <a:rPr lang="en-GB" sz="1600" dirty="0" smtClean="0">
                <a:ea typeface="Calibri" panose="020F0502020204030204" pitchFamily="34" charset="0"/>
              </a:rPr>
              <a:t>just one </a:t>
            </a:r>
            <a:r>
              <a:rPr lang="en-GB" sz="1600" dirty="0">
                <a:ea typeface="Calibri" panose="020F0502020204030204" pitchFamily="34" charset="0"/>
              </a:rPr>
              <a:t>style of recording and reporting for their children</a:t>
            </a:r>
            <a:r>
              <a:rPr lang="en-GB" sz="1600" dirty="0" smtClean="0">
                <a:ea typeface="Calibri" panose="020F0502020204030204" pitchFamily="34" charset="0"/>
              </a:rPr>
              <a:t>.</a:t>
            </a:r>
            <a:endParaRPr lang="en-GB" sz="1600" dirty="0">
              <a:ea typeface="Calibri" panose="020F0502020204030204" pitchFamily="34" charset="0"/>
            </a:endParaRPr>
          </a:p>
        </p:txBody>
      </p:sp>
    </p:spTree>
    <p:extLst>
      <p:ext uri="{BB962C8B-B14F-4D97-AF65-F5344CB8AC3E}">
        <p14:creationId xmlns:p14="http://schemas.microsoft.com/office/powerpoint/2010/main" val="388004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What is My Plan?</a:t>
            </a:r>
            <a:br>
              <a:rPr lang="en-GB" dirty="0" smtClean="0"/>
            </a:br>
            <a:endParaRPr lang="en-GB" dirty="0"/>
          </a:p>
        </p:txBody>
      </p:sp>
      <p:sp>
        <p:nvSpPr>
          <p:cNvPr id="5" name="Rectangular Callout 4"/>
          <p:cNvSpPr/>
          <p:nvPr/>
        </p:nvSpPr>
        <p:spPr>
          <a:xfrm>
            <a:off x="450377" y="2586208"/>
            <a:ext cx="8256895" cy="2862322"/>
          </a:xfrm>
          <a:prstGeom prst="wedgeRectCallout">
            <a:avLst>
              <a:gd name="adj1" fmla="val -6930"/>
              <a:gd name="adj2" fmla="val 62500"/>
            </a:avLst>
          </a:prstGeom>
          <a:solidFill>
            <a:schemeClr val="accent4">
              <a:lumMod val="40000"/>
              <a:lumOff val="60000"/>
            </a:schemeClr>
          </a:solidFill>
        </p:spPr>
        <p:txBody>
          <a:bodyPr wrap="square">
            <a:spAutoFit/>
          </a:bodyPr>
          <a:lstStyle/>
          <a:p>
            <a:pPr>
              <a:spcAft>
                <a:spcPts val="0"/>
              </a:spcAft>
            </a:pPr>
            <a:r>
              <a:rPr lang="en-GB" b="1" dirty="0">
                <a:solidFill>
                  <a:srgbClr val="000000"/>
                </a:solidFill>
                <a:latin typeface="Arial" panose="020B0604020202020204" pitchFamily="34" charset="0"/>
                <a:ea typeface="Calibri" panose="020F0502020204030204" pitchFamily="34" charset="0"/>
              </a:rPr>
              <a:t>6.44 Where a pupil is identified as having SEN, schools should take action to remove barriers to learning and put effective special educational provision in place. This SEN support should take the form of a four-part cycle through which earlier decisions and actions are revisited, refined and revised with a growing understanding of the pupil’s needs and of what supports the pupil in making good progress and securing good outcomes. This is known as the graduated approach. It draws on more detailed approaches, more frequent review and more specialist expertise in successive cycles in order to match interventions to the SEN of children and young people. </a:t>
            </a:r>
            <a:endParaRPr lang="en-GB" b="1" dirty="0">
              <a:solidFill>
                <a:srgbClr val="000000"/>
              </a:solidFill>
              <a:effectLst/>
              <a:latin typeface="Arial" panose="020B0604020202020204" pitchFamily="34" charset="0"/>
              <a:ea typeface="Calibri" panose="020F0502020204030204" pitchFamily="34" charset="0"/>
            </a:endParaRPr>
          </a:p>
        </p:txBody>
      </p:sp>
      <p:sp>
        <p:nvSpPr>
          <p:cNvPr id="6" name="TextBox 5"/>
          <p:cNvSpPr txBox="1"/>
          <p:nvPr/>
        </p:nvSpPr>
        <p:spPr>
          <a:xfrm>
            <a:off x="4246729" y="5510857"/>
            <a:ext cx="4460543"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SEND Code of Practice: 0 to 25 years</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892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Example My Plan</a:t>
            </a:r>
            <a:br>
              <a:rPr lang="en-GB" dirty="0" smtClean="0"/>
            </a:br>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5882"/>
          <a:stretch/>
        </p:blipFill>
        <p:spPr>
          <a:xfrm>
            <a:off x="109182" y="2565779"/>
            <a:ext cx="8925636" cy="4292221"/>
          </a:xfrm>
          <a:prstGeom prst="rect">
            <a:avLst/>
          </a:prstGeom>
        </p:spPr>
      </p:pic>
      <p:sp>
        <p:nvSpPr>
          <p:cNvPr id="8" name="Isosceles Triangle 7"/>
          <p:cNvSpPr/>
          <p:nvPr/>
        </p:nvSpPr>
        <p:spPr>
          <a:xfrm rot="10800000">
            <a:off x="7502645" y="814092"/>
            <a:ext cx="1136388" cy="77792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6641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Example My Plan</a:t>
            </a:r>
            <a:br>
              <a:rPr lang="en-GB" dirty="0" smtClean="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026090" y="1310185"/>
            <a:ext cx="3592984" cy="2169994"/>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NOTE:</a:t>
            </a:r>
          </a:p>
          <a:p>
            <a:pPr algn="ctr"/>
            <a:r>
              <a:rPr lang="en-GB" b="1" dirty="0" smtClean="0">
                <a:solidFill>
                  <a:schemeClr val="tx1"/>
                </a:solidFill>
              </a:rPr>
              <a:t>All 3 Cycles of the My Plan are colour coded</a:t>
            </a:r>
          </a:p>
          <a:p>
            <a:pPr algn="ctr"/>
            <a:r>
              <a:rPr lang="en-GB" b="1" dirty="0" smtClean="0">
                <a:solidFill>
                  <a:schemeClr val="tx1"/>
                </a:solidFill>
              </a:rPr>
              <a:t>Cycle 1 – </a:t>
            </a:r>
            <a:r>
              <a:rPr lang="en-GB" b="1" dirty="0" smtClean="0">
                <a:solidFill>
                  <a:schemeClr val="accent4"/>
                </a:solidFill>
              </a:rPr>
              <a:t>BLUE</a:t>
            </a:r>
          </a:p>
          <a:p>
            <a:pPr algn="ctr"/>
            <a:r>
              <a:rPr lang="en-GB" b="1" dirty="0" smtClean="0">
                <a:solidFill>
                  <a:schemeClr val="tx1"/>
                </a:solidFill>
              </a:rPr>
              <a:t>Cycle 2 – </a:t>
            </a:r>
            <a:r>
              <a:rPr lang="en-GB" b="1" dirty="0" smtClean="0">
                <a:solidFill>
                  <a:schemeClr val="accent2">
                    <a:lumMod val="60000"/>
                    <a:lumOff val="40000"/>
                  </a:schemeClr>
                </a:solidFill>
              </a:rPr>
              <a:t>YELLOW</a:t>
            </a:r>
          </a:p>
          <a:p>
            <a:pPr algn="ctr"/>
            <a:r>
              <a:rPr lang="en-GB" b="1" dirty="0" smtClean="0">
                <a:solidFill>
                  <a:schemeClr val="tx1"/>
                </a:solidFill>
              </a:rPr>
              <a:t>Cycle 3 - </a:t>
            </a:r>
            <a:r>
              <a:rPr lang="en-GB" b="1" dirty="0" smtClean="0">
                <a:solidFill>
                  <a:schemeClr val="accent1"/>
                </a:solidFill>
              </a:rPr>
              <a:t>GREEN</a:t>
            </a:r>
            <a:endParaRPr lang="en-GB" b="1" dirty="0">
              <a:solidFill>
                <a:schemeClr val="accent1"/>
              </a:solidFill>
            </a:endParaRPr>
          </a:p>
        </p:txBody>
      </p:sp>
      <p:cxnSp>
        <p:nvCxnSpPr>
          <p:cNvPr id="7" name="Straight Arrow Connector 6"/>
          <p:cNvCxnSpPr/>
          <p:nvPr/>
        </p:nvCxnSpPr>
        <p:spPr>
          <a:xfrm flipH="1" flipV="1">
            <a:off x="3193576" y="423081"/>
            <a:ext cx="832514" cy="886155"/>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619074" y="3481129"/>
            <a:ext cx="961587" cy="654725"/>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290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Example My Plan</a:t>
            </a:r>
            <a:br>
              <a:rPr lang="en-GB" dirty="0" smtClean="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4937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Example EYFS and Primary School One Page Profile</a:t>
            </a:r>
            <a:br>
              <a:rPr lang="en-GB" dirty="0" smtClean="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764" y="2197290"/>
            <a:ext cx="6032310" cy="4524233"/>
          </a:xfrm>
          <a:prstGeom prst="rect">
            <a:avLst/>
          </a:prstGeom>
        </p:spPr>
      </p:pic>
      <p:sp>
        <p:nvSpPr>
          <p:cNvPr id="5" name="Isosceles Triangle 4"/>
          <p:cNvSpPr/>
          <p:nvPr/>
        </p:nvSpPr>
        <p:spPr>
          <a:xfrm rot="10800000">
            <a:off x="7502645" y="814092"/>
            <a:ext cx="1136388" cy="77792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2888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Example Secondary School and FE One Page Profile</a:t>
            </a:r>
            <a:br>
              <a:rPr lang="en-GB" dirty="0" smtClean="0"/>
            </a:b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828" y="2229556"/>
            <a:ext cx="6171258" cy="4628444"/>
          </a:xfrm>
          <a:prstGeom prst="rect">
            <a:avLst/>
          </a:prstGeom>
        </p:spPr>
      </p:pic>
      <p:sp>
        <p:nvSpPr>
          <p:cNvPr id="5" name="Isosceles Triangle 4"/>
          <p:cNvSpPr/>
          <p:nvPr/>
        </p:nvSpPr>
        <p:spPr>
          <a:xfrm rot="10800000">
            <a:off x="7502645" y="814092"/>
            <a:ext cx="1136388" cy="77792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7601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872" y="1131814"/>
            <a:ext cx="6343202" cy="709865"/>
          </a:xfrm>
        </p:spPr>
        <p:txBody>
          <a:bodyPr/>
          <a:lstStyle/>
          <a:p>
            <a:pPr algn="ctr"/>
            <a:r>
              <a:rPr lang="en-GB" dirty="0" smtClean="0"/>
              <a:t>Example My Plan</a:t>
            </a:r>
            <a:br>
              <a:rPr lang="en-GB" dirty="0" smtClean="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3302758" y="3016155"/>
            <a:ext cx="573206" cy="559558"/>
          </a:xfrm>
          <a:prstGeom prst="rect">
            <a:avLst/>
          </a:prstGeom>
          <a:solidFill>
            <a:srgbClr val="C3D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138985" y="3166281"/>
            <a:ext cx="887105" cy="369332"/>
          </a:xfrm>
          <a:prstGeom prst="rect">
            <a:avLst/>
          </a:prstGeom>
          <a:noFill/>
        </p:spPr>
        <p:txBody>
          <a:bodyPr wrap="square" rtlCol="0">
            <a:spAutoFit/>
          </a:bodyPr>
          <a:lstStyle/>
          <a:p>
            <a:r>
              <a:rPr lang="en-GB" b="1" dirty="0" smtClean="0"/>
              <a:t>Mum</a:t>
            </a:r>
            <a:endParaRPr lang="en-GB" b="1" dirty="0"/>
          </a:p>
        </p:txBody>
      </p:sp>
      <p:sp>
        <p:nvSpPr>
          <p:cNvPr id="12" name="TextBox 11"/>
          <p:cNvSpPr txBox="1"/>
          <p:nvPr/>
        </p:nvSpPr>
        <p:spPr>
          <a:xfrm>
            <a:off x="3302758" y="3795841"/>
            <a:ext cx="887105" cy="369332"/>
          </a:xfrm>
          <a:prstGeom prst="rect">
            <a:avLst/>
          </a:prstGeom>
          <a:noFill/>
        </p:spPr>
        <p:txBody>
          <a:bodyPr wrap="square" rtlCol="0">
            <a:spAutoFit/>
          </a:bodyPr>
          <a:lstStyle/>
          <a:p>
            <a:r>
              <a:rPr lang="en-GB" b="1" dirty="0" smtClean="0"/>
              <a:t>Dad</a:t>
            </a:r>
            <a:endParaRPr lang="en-GB" b="1" dirty="0"/>
          </a:p>
        </p:txBody>
      </p:sp>
      <p:sp>
        <p:nvSpPr>
          <p:cNvPr id="13" name="TextBox 12"/>
          <p:cNvSpPr txBox="1"/>
          <p:nvPr/>
        </p:nvSpPr>
        <p:spPr>
          <a:xfrm>
            <a:off x="4026090" y="4328028"/>
            <a:ext cx="887105" cy="369332"/>
          </a:xfrm>
          <a:prstGeom prst="rect">
            <a:avLst/>
          </a:prstGeom>
          <a:noFill/>
        </p:spPr>
        <p:txBody>
          <a:bodyPr wrap="square" rtlCol="0">
            <a:spAutoFit/>
          </a:bodyPr>
          <a:lstStyle/>
          <a:p>
            <a:r>
              <a:rPr lang="en-GB" b="1" dirty="0" smtClean="0"/>
              <a:t>Millie</a:t>
            </a:r>
            <a:endParaRPr lang="en-GB" b="1" dirty="0"/>
          </a:p>
        </p:txBody>
      </p:sp>
      <p:sp>
        <p:nvSpPr>
          <p:cNvPr id="14" name="TextBox 13"/>
          <p:cNvSpPr txBox="1"/>
          <p:nvPr/>
        </p:nvSpPr>
        <p:spPr>
          <a:xfrm>
            <a:off x="5175912" y="3016155"/>
            <a:ext cx="989464" cy="369332"/>
          </a:xfrm>
          <a:prstGeom prst="rect">
            <a:avLst/>
          </a:prstGeom>
          <a:noFill/>
        </p:spPr>
        <p:txBody>
          <a:bodyPr wrap="square" rtlCol="0">
            <a:spAutoFit/>
          </a:bodyPr>
          <a:lstStyle/>
          <a:p>
            <a:r>
              <a:rPr lang="en-GB" b="1" dirty="0" smtClean="0"/>
              <a:t>Nan</a:t>
            </a:r>
            <a:endParaRPr lang="en-GB" b="1" dirty="0"/>
          </a:p>
        </p:txBody>
      </p:sp>
      <p:sp>
        <p:nvSpPr>
          <p:cNvPr id="15" name="TextBox 14"/>
          <p:cNvSpPr txBox="1"/>
          <p:nvPr/>
        </p:nvSpPr>
        <p:spPr>
          <a:xfrm>
            <a:off x="3541595" y="1635201"/>
            <a:ext cx="2456598" cy="369332"/>
          </a:xfrm>
          <a:prstGeom prst="rect">
            <a:avLst/>
          </a:prstGeom>
          <a:noFill/>
        </p:spPr>
        <p:txBody>
          <a:bodyPr wrap="square" rtlCol="0">
            <a:spAutoFit/>
          </a:bodyPr>
          <a:lstStyle/>
          <a:p>
            <a:r>
              <a:rPr lang="en-GB" dirty="0" smtClean="0"/>
              <a:t>Miss Smith my TA</a:t>
            </a:r>
            <a:endParaRPr lang="en-GB" dirty="0"/>
          </a:p>
        </p:txBody>
      </p:sp>
      <p:sp>
        <p:nvSpPr>
          <p:cNvPr id="16" name="TextBox 15"/>
          <p:cNvSpPr txBox="1"/>
          <p:nvPr/>
        </p:nvSpPr>
        <p:spPr>
          <a:xfrm>
            <a:off x="7108669" y="4746974"/>
            <a:ext cx="1805128" cy="646331"/>
          </a:xfrm>
          <a:prstGeom prst="rect">
            <a:avLst/>
          </a:prstGeom>
          <a:noFill/>
        </p:spPr>
        <p:txBody>
          <a:bodyPr wrap="square" rtlCol="0">
            <a:spAutoFit/>
          </a:bodyPr>
          <a:lstStyle/>
          <a:p>
            <a:r>
              <a:rPr lang="en-GB" b="1" dirty="0" smtClean="0"/>
              <a:t>My piano teacher</a:t>
            </a:r>
            <a:endParaRPr lang="en-GB" b="1" dirty="0"/>
          </a:p>
        </p:txBody>
      </p:sp>
      <p:sp>
        <p:nvSpPr>
          <p:cNvPr id="17" name="TextBox 16"/>
          <p:cNvSpPr txBox="1"/>
          <p:nvPr/>
        </p:nvSpPr>
        <p:spPr>
          <a:xfrm>
            <a:off x="880280" y="4697360"/>
            <a:ext cx="1132765" cy="646331"/>
          </a:xfrm>
          <a:prstGeom prst="rect">
            <a:avLst/>
          </a:prstGeom>
          <a:noFill/>
        </p:spPr>
        <p:txBody>
          <a:bodyPr wrap="square" rtlCol="0">
            <a:spAutoFit/>
          </a:bodyPr>
          <a:lstStyle/>
          <a:p>
            <a:r>
              <a:rPr lang="en-GB" b="1" dirty="0" smtClean="0"/>
              <a:t>My dog Buster</a:t>
            </a:r>
            <a:endParaRPr lang="en-GB" b="1" dirty="0"/>
          </a:p>
        </p:txBody>
      </p:sp>
      <p:pic>
        <p:nvPicPr>
          <p:cNvPr id="18" name="Picture 17"/>
          <p:cNvPicPr>
            <a:picLocks noChangeAspect="1"/>
          </p:cNvPicPr>
          <p:nvPr/>
        </p:nvPicPr>
        <p:blipFill rotWithShape="1">
          <a:blip r:embed="rId7"/>
          <a:srcRect t="14209"/>
          <a:stretch/>
        </p:blipFill>
        <p:spPr>
          <a:xfrm>
            <a:off x="1827874" y="0"/>
            <a:ext cx="5791200" cy="1356482"/>
          </a:xfrm>
          <a:prstGeom prst="rect">
            <a:avLst/>
          </a:prstGeom>
        </p:spPr>
      </p:pic>
      <p:sp>
        <p:nvSpPr>
          <p:cNvPr id="19" name="Isosceles Triangle 18"/>
          <p:cNvSpPr/>
          <p:nvPr/>
        </p:nvSpPr>
        <p:spPr>
          <a:xfrm rot="10800000">
            <a:off x="6755330" y="480211"/>
            <a:ext cx="850095" cy="54239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182735" y="3742552"/>
            <a:ext cx="989464" cy="369332"/>
          </a:xfrm>
          <a:prstGeom prst="rect">
            <a:avLst/>
          </a:prstGeom>
          <a:noFill/>
        </p:spPr>
        <p:txBody>
          <a:bodyPr wrap="square" rtlCol="0">
            <a:spAutoFit/>
          </a:bodyPr>
          <a:lstStyle/>
          <a:p>
            <a:r>
              <a:rPr lang="en-GB" b="1" dirty="0" smtClean="0"/>
              <a:t>Zak</a:t>
            </a:r>
            <a:endParaRPr lang="en-GB" b="1" dirty="0"/>
          </a:p>
        </p:txBody>
      </p:sp>
    </p:spTree>
    <p:extLst>
      <p:ext uri="{BB962C8B-B14F-4D97-AF65-F5344CB8AC3E}">
        <p14:creationId xmlns:p14="http://schemas.microsoft.com/office/powerpoint/2010/main" val="28394682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246</TotalTime>
  <Words>525</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MY PLAN</vt:lpstr>
      <vt:lpstr>What is My Plan? </vt:lpstr>
      <vt:lpstr>What is My Plan? </vt:lpstr>
      <vt:lpstr>Example My Plan </vt:lpstr>
      <vt:lpstr>Example My Plan </vt:lpstr>
      <vt:lpstr>Example My Plan </vt:lpstr>
      <vt:lpstr>Example EYFS and Primary School One Page Profile </vt:lpstr>
      <vt:lpstr>Example Secondary School and FE One Page Profile </vt:lpstr>
      <vt:lpstr>Example My Plan </vt:lpstr>
      <vt:lpstr>Example My Plan </vt:lpstr>
      <vt:lpstr>How to deliver it?</vt:lpstr>
      <vt:lpstr>How to deliver it?</vt:lpstr>
      <vt:lpstr>How Core Assets can support with the My Plan Process</vt:lpstr>
      <vt:lpstr>Any Questions?</vt:lpstr>
    </vt:vector>
  </TitlesOfParts>
  <Company>Core Assets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PLAN</dc:title>
  <dc:creator>Eve Blakely</dc:creator>
  <cp:lastModifiedBy>Eve Blakely</cp:lastModifiedBy>
  <cp:revision>18</cp:revision>
  <dcterms:created xsi:type="dcterms:W3CDTF">2017-07-18T10:07:16Z</dcterms:created>
  <dcterms:modified xsi:type="dcterms:W3CDTF">2017-07-20T12:07:19Z</dcterms:modified>
</cp:coreProperties>
</file>