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ECDA1-169F-4806-9C01-EB963F78A307}" v="10" dt="2022-02-28T14:46:30.2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62" d="100"/>
          <a:sy n="62" d="100"/>
        </p:scale>
        <p:origin x="1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mee Lowther (NELC)" userId="72e5a6af-9b6e-4588-8c98-1553722542d0" providerId="ADAL" clId="{FFBECDA1-169F-4806-9C01-EB963F78A307}"/>
    <pc:docChg chg="custSel modSld">
      <pc:chgData name="Aimee Lowther (NELC)" userId="72e5a6af-9b6e-4588-8c98-1553722542d0" providerId="ADAL" clId="{FFBECDA1-169F-4806-9C01-EB963F78A307}" dt="2022-02-28T14:52:15.709" v="2774" actId="962"/>
      <pc:docMkLst>
        <pc:docMk/>
      </pc:docMkLst>
      <pc:sldChg chg="modSp mod">
        <pc:chgData name="Aimee Lowther (NELC)" userId="72e5a6af-9b6e-4588-8c98-1553722542d0" providerId="ADAL" clId="{FFBECDA1-169F-4806-9C01-EB963F78A307}" dt="2022-02-28T13:58:24.445" v="217" actId="962"/>
        <pc:sldMkLst>
          <pc:docMk/>
          <pc:sldMk cId="938072274" sldId="258"/>
        </pc:sldMkLst>
        <pc:picChg chg="mod">
          <ac:chgData name="Aimee Lowther (NELC)" userId="72e5a6af-9b6e-4588-8c98-1553722542d0" providerId="ADAL" clId="{FFBECDA1-169F-4806-9C01-EB963F78A307}" dt="2022-02-28T13:58:24.445" v="217" actId="962"/>
          <ac:picMkLst>
            <pc:docMk/>
            <pc:sldMk cId="938072274" sldId="258"/>
            <ac:picMk id="5" creationId="{CE90A0EB-ECC3-43CD-AD68-CB9C257343AD}"/>
          </ac:picMkLst>
        </pc:picChg>
        <pc:picChg chg="mod">
          <ac:chgData name="Aimee Lowther (NELC)" userId="72e5a6af-9b6e-4588-8c98-1553722542d0" providerId="ADAL" clId="{FFBECDA1-169F-4806-9C01-EB963F78A307}" dt="2022-02-28T13:58:03.368" v="199" actId="962"/>
          <ac:picMkLst>
            <pc:docMk/>
            <pc:sldMk cId="938072274" sldId="258"/>
            <ac:picMk id="7" creationId="{BC002CA9-1249-4F60-941C-971ABF80285E}"/>
          </ac:picMkLst>
        </pc:picChg>
      </pc:sldChg>
      <pc:sldChg chg="modSp mod">
        <pc:chgData name="Aimee Lowther (NELC)" userId="72e5a6af-9b6e-4588-8c98-1553722542d0" providerId="ADAL" clId="{FFBECDA1-169F-4806-9C01-EB963F78A307}" dt="2022-02-28T13:59:32.686" v="411" actId="962"/>
        <pc:sldMkLst>
          <pc:docMk/>
          <pc:sldMk cId="2206377599" sldId="259"/>
        </pc:sldMkLst>
        <pc:picChg chg="mod">
          <ac:chgData name="Aimee Lowther (NELC)" userId="72e5a6af-9b6e-4588-8c98-1553722542d0" providerId="ADAL" clId="{FFBECDA1-169F-4806-9C01-EB963F78A307}" dt="2022-02-28T13:59:32.686" v="411" actId="962"/>
          <ac:picMkLst>
            <pc:docMk/>
            <pc:sldMk cId="2206377599" sldId="259"/>
            <ac:picMk id="5" creationId="{0E190653-61C2-418F-BD75-A7281DA1E538}"/>
          </ac:picMkLst>
        </pc:picChg>
      </pc:sldChg>
      <pc:sldChg chg="modSp mod">
        <pc:chgData name="Aimee Lowther (NELC)" userId="72e5a6af-9b6e-4588-8c98-1553722542d0" providerId="ADAL" clId="{FFBECDA1-169F-4806-9C01-EB963F78A307}" dt="2022-02-28T14:00:09.894" v="625" actId="962"/>
        <pc:sldMkLst>
          <pc:docMk/>
          <pc:sldMk cId="3434665304" sldId="260"/>
        </pc:sldMkLst>
        <pc:picChg chg="mod">
          <ac:chgData name="Aimee Lowther (NELC)" userId="72e5a6af-9b6e-4588-8c98-1553722542d0" providerId="ADAL" clId="{FFBECDA1-169F-4806-9C01-EB963F78A307}" dt="2022-02-28T14:00:09.894" v="625" actId="962"/>
          <ac:picMkLst>
            <pc:docMk/>
            <pc:sldMk cId="3434665304" sldId="260"/>
            <ac:picMk id="5" creationId="{4DC596BD-620C-4CED-9688-1FCF7B705606}"/>
          </ac:picMkLst>
        </pc:picChg>
      </pc:sldChg>
      <pc:sldChg chg="modSp mod">
        <pc:chgData name="Aimee Lowther (NELC)" userId="72e5a6af-9b6e-4588-8c98-1553722542d0" providerId="ADAL" clId="{FFBECDA1-169F-4806-9C01-EB963F78A307}" dt="2022-02-28T14:01:39.109" v="777" actId="962"/>
        <pc:sldMkLst>
          <pc:docMk/>
          <pc:sldMk cId="1850991295" sldId="261"/>
        </pc:sldMkLst>
        <pc:picChg chg="mod">
          <ac:chgData name="Aimee Lowther (NELC)" userId="72e5a6af-9b6e-4588-8c98-1553722542d0" providerId="ADAL" clId="{FFBECDA1-169F-4806-9C01-EB963F78A307}" dt="2022-02-28T14:01:39.109" v="777" actId="962"/>
          <ac:picMkLst>
            <pc:docMk/>
            <pc:sldMk cId="1850991295" sldId="261"/>
            <ac:picMk id="5" creationId="{93FA6D5F-9424-4B2F-B6FB-C2556C3A1F44}"/>
          </ac:picMkLst>
        </pc:picChg>
      </pc:sldChg>
      <pc:sldChg chg="modSp mod">
        <pc:chgData name="Aimee Lowther (NELC)" userId="72e5a6af-9b6e-4588-8c98-1553722542d0" providerId="ADAL" clId="{FFBECDA1-169F-4806-9C01-EB963F78A307}" dt="2022-02-28T14:21:34.515" v="1563" actId="962"/>
        <pc:sldMkLst>
          <pc:docMk/>
          <pc:sldMk cId="2609522873" sldId="262"/>
        </pc:sldMkLst>
        <pc:picChg chg="mod">
          <ac:chgData name="Aimee Lowther (NELC)" userId="72e5a6af-9b6e-4588-8c98-1553722542d0" providerId="ADAL" clId="{FFBECDA1-169F-4806-9C01-EB963F78A307}" dt="2022-02-28T14:21:34.515" v="1563" actId="962"/>
          <ac:picMkLst>
            <pc:docMk/>
            <pc:sldMk cId="2609522873" sldId="262"/>
            <ac:picMk id="9" creationId="{7D40587B-B809-43D5-9571-D7B4B1FAA93B}"/>
          </ac:picMkLst>
        </pc:picChg>
      </pc:sldChg>
      <pc:sldChg chg="addSp delSp modSp mod">
        <pc:chgData name="Aimee Lowther (NELC)" userId="72e5a6af-9b6e-4588-8c98-1553722542d0" providerId="ADAL" clId="{FFBECDA1-169F-4806-9C01-EB963F78A307}" dt="2022-02-28T14:30:30.235" v="1606" actId="6549"/>
        <pc:sldMkLst>
          <pc:docMk/>
          <pc:sldMk cId="65212616" sldId="263"/>
        </pc:sldMkLst>
        <pc:spChg chg="add del mod">
          <ac:chgData name="Aimee Lowther (NELC)" userId="72e5a6af-9b6e-4588-8c98-1553722542d0" providerId="ADAL" clId="{FFBECDA1-169F-4806-9C01-EB963F78A307}" dt="2022-02-28T14:27:19.920" v="1566" actId="478"/>
          <ac:spMkLst>
            <pc:docMk/>
            <pc:sldMk cId="65212616" sldId="263"/>
            <ac:spMk id="4" creationId="{AD61270D-DEFD-4983-A6C3-2BE1807E86E5}"/>
          </ac:spMkLst>
        </pc:spChg>
        <pc:graphicFrameChg chg="add mod modGraphic">
          <ac:chgData name="Aimee Lowther (NELC)" userId="72e5a6af-9b6e-4588-8c98-1553722542d0" providerId="ADAL" clId="{FFBECDA1-169F-4806-9C01-EB963F78A307}" dt="2022-02-28T14:30:30.235" v="1606" actId="6549"/>
          <ac:graphicFrameMkLst>
            <pc:docMk/>
            <pc:sldMk cId="65212616" sldId="263"/>
            <ac:graphicFrameMk id="6" creationId="{CDCB40F0-6DA2-4FFC-AE41-2ECCF894197B}"/>
          </ac:graphicFrameMkLst>
        </pc:graphicFrameChg>
        <pc:picChg chg="del mod">
          <ac:chgData name="Aimee Lowther (NELC)" userId="72e5a6af-9b6e-4588-8c98-1553722542d0" providerId="ADAL" clId="{FFBECDA1-169F-4806-9C01-EB963F78A307}" dt="2022-02-28T14:27:15.800" v="1565" actId="478"/>
          <ac:picMkLst>
            <pc:docMk/>
            <pc:sldMk cId="65212616" sldId="263"/>
            <ac:picMk id="5" creationId="{A3F7A4CA-DB34-41E7-B263-E85A5E747B2F}"/>
          </ac:picMkLst>
        </pc:picChg>
      </pc:sldChg>
      <pc:sldChg chg="addSp delSp modSp mod">
        <pc:chgData name="Aimee Lowther (NELC)" userId="72e5a6af-9b6e-4588-8c98-1553722542d0" providerId="ADAL" clId="{FFBECDA1-169F-4806-9C01-EB963F78A307}" dt="2022-02-28T14:33:49.796" v="1633" actId="20577"/>
        <pc:sldMkLst>
          <pc:docMk/>
          <pc:sldMk cId="2820056603" sldId="264"/>
        </pc:sldMkLst>
        <pc:spChg chg="add del mod">
          <ac:chgData name="Aimee Lowther (NELC)" userId="72e5a6af-9b6e-4588-8c98-1553722542d0" providerId="ADAL" clId="{FFBECDA1-169F-4806-9C01-EB963F78A307}" dt="2022-02-28T14:32:05.272" v="1608" actId="478"/>
          <ac:spMkLst>
            <pc:docMk/>
            <pc:sldMk cId="2820056603" sldId="264"/>
            <ac:spMk id="3" creationId="{40EC92D0-0072-4B4E-A59E-90A82D62D65D}"/>
          </ac:spMkLst>
        </pc:spChg>
        <pc:graphicFrameChg chg="add mod modGraphic">
          <ac:chgData name="Aimee Lowther (NELC)" userId="72e5a6af-9b6e-4588-8c98-1553722542d0" providerId="ADAL" clId="{FFBECDA1-169F-4806-9C01-EB963F78A307}" dt="2022-02-28T14:33:49.796" v="1633" actId="20577"/>
          <ac:graphicFrameMkLst>
            <pc:docMk/>
            <pc:sldMk cId="2820056603" sldId="264"/>
            <ac:graphicFrameMk id="4" creationId="{0695D58F-908E-416D-A1DA-336AA849CF5D}"/>
          </ac:graphicFrameMkLst>
        </pc:graphicFrameChg>
        <pc:picChg chg="del">
          <ac:chgData name="Aimee Lowther (NELC)" userId="72e5a6af-9b6e-4588-8c98-1553722542d0" providerId="ADAL" clId="{FFBECDA1-169F-4806-9C01-EB963F78A307}" dt="2022-02-28T14:32:02.547" v="1607" actId="478"/>
          <ac:picMkLst>
            <pc:docMk/>
            <pc:sldMk cId="2820056603" sldId="264"/>
            <ac:picMk id="11" creationId="{F2A3CEB0-6F0F-4766-9064-6DB8852F40AD}"/>
          </ac:picMkLst>
        </pc:picChg>
      </pc:sldChg>
      <pc:sldChg chg="modSp mod">
        <pc:chgData name="Aimee Lowther (NELC)" userId="72e5a6af-9b6e-4588-8c98-1553722542d0" providerId="ADAL" clId="{FFBECDA1-169F-4806-9C01-EB963F78A307}" dt="2022-02-28T14:34:15.181" v="1759" actId="962"/>
        <pc:sldMkLst>
          <pc:docMk/>
          <pc:sldMk cId="4047934837" sldId="265"/>
        </pc:sldMkLst>
        <pc:picChg chg="mod">
          <ac:chgData name="Aimee Lowther (NELC)" userId="72e5a6af-9b6e-4588-8c98-1553722542d0" providerId="ADAL" clId="{FFBECDA1-169F-4806-9C01-EB963F78A307}" dt="2022-02-28T14:34:15.181" v="1759" actId="962"/>
          <ac:picMkLst>
            <pc:docMk/>
            <pc:sldMk cId="4047934837" sldId="265"/>
            <ac:picMk id="5" creationId="{85FAF3D4-CB5A-49CF-850F-229798BF659D}"/>
          </ac:picMkLst>
        </pc:picChg>
      </pc:sldChg>
      <pc:sldChg chg="addSp delSp modSp mod">
        <pc:chgData name="Aimee Lowther (NELC)" userId="72e5a6af-9b6e-4588-8c98-1553722542d0" providerId="ADAL" clId="{FFBECDA1-169F-4806-9C01-EB963F78A307}" dt="2022-02-28T14:38:22.307" v="1894" actId="403"/>
        <pc:sldMkLst>
          <pc:docMk/>
          <pc:sldMk cId="1710197972" sldId="266"/>
        </pc:sldMkLst>
        <pc:graphicFrameChg chg="add mod modGraphic">
          <ac:chgData name="Aimee Lowther (NELC)" userId="72e5a6af-9b6e-4588-8c98-1553722542d0" providerId="ADAL" clId="{FFBECDA1-169F-4806-9C01-EB963F78A307}" dt="2022-02-28T14:38:22.307" v="1894" actId="403"/>
          <ac:graphicFrameMkLst>
            <pc:docMk/>
            <pc:sldMk cId="1710197972" sldId="266"/>
            <ac:graphicFrameMk id="3" creationId="{C789ED0B-7C8C-4117-BDD0-768A91A4572C}"/>
          </ac:graphicFrameMkLst>
        </pc:graphicFrameChg>
        <pc:picChg chg="mod">
          <ac:chgData name="Aimee Lowther (NELC)" userId="72e5a6af-9b6e-4588-8c98-1553722542d0" providerId="ADAL" clId="{FFBECDA1-169F-4806-9C01-EB963F78A307}" dt="2022-02-28T14:37:48.064" v="1886" actId="1076"/>
          <ac:picMkLst>
            <pc:docMk/>
            <pc:sldMk cId="1710197972" sldId="266"/>
            <ac:picMk id="5" creationId="{CDC500CA-3F0D-4054-8A9E-0BC523C1BE3A}"/>
          </ac:picMkLst>
        </pc:picChg>
        <pc:picChg chg="del mod">
          <ac:chgData name="Aimee Lowther (NELC)" userId="72e5a6af-9b6e-4588-8c98-1553722542d0" providerId="ADAL" clId="{FFBECDA1-169F-4806-9C01-EB963F78A307}" dt="2022-02-28T14:36:34.907" v="1881" actId="478"/>
          <ac:picMkLst>
            <pc:docMk/>
            <pc:sldMk cId="1710197972" sldId="266"/>
            <ac:picMk id="7" creationId="{CAD66879-A23A-497A-AD63-E40419D76DB7}"/>
          </ac:picMkLst>
        </pc:picChg>
      </pc:sldChg>
      <pc:sldChg chg="addSp delSp modSp mod">
        <pc:chgData name="Aimee Lowther (NELC)" userId="72e5a6af-9b6e-4588-8c98-1553722542d0" providerId="ADAL" clId="{FFBECDA1-169F-4806-9C01-EB963F78A307}" dt="2022-02-28T14:40:09.090" v="1902" actId="255"/>
        <pc:sldMkLst>
          <pc:docMk/>
          <pc:sldMk cId="3228109200" sldId="267"/>
        </pc:sldMkLst>
        <pc:spChg chg="add del mod">
          <ac:chgData name="Aimee Lowther (NELC)" userId="72e5a6af-9b6e-4588-8c98-1553722542d0" providerId="ADAL" clId="{FFBECDA1-169F-4806-9C01-EB963F78A307}" dt="2022-02-28T14:38:40.164" v="1896" actId="478"/>
          <ac:spMkLst>
            <pc:docMk/>
            <pc:sldMk cId="3228109200" sldId="267"/>
            <ac:spMk id="4" creationId="{012722FA-F4BC-41AA-9790-88EC4B6ABFE7}"/>
          </ac:spMkLst>
        </pc:spChg>
        <pc:graphicFrameChg chg="add mod modGraphic">
          <ac:chgData name="Aimee Lowther (NELC)" userId="72e5a6af-9b6e-4588-8c98-1553722542d0" providerId="ADAL" clId="{FFBECDA1-169F-4806-9C01-EB963F78A307}" dt="2022-02-28T14:40:09.090" v="1902" actId="255"/>
          <ac:graphicFrameMkLst>
            <pc:docMk/>
            <pc:sldMk cId="3228109200" sldId="267"/>
            <ac:graphicFrameMk id="6" creationId="{637505CE-53CE-4E5E-9442-BE94892A5DE7}"/>
          </ac:graphicFrameMkLst>
        </pc:graphicFrameChg>
        <pc:picChg chg="del">
          <ac:chgData name="Aimee Lowther (NELC)" userId="72e5a6af-9b6e-4588-8c98-1553722542d0" providerId="ADAL" clId="{FFBECDA1-169F-4806-9C01-EB963F78A307}" dt="2022-02-28T14:38:38.073" v="1895" actId="478"/>
          <ac:picMkLst>
            <pc:docMk/>
            <pc:sldMk cId="3228109200" sldId="267"/>
            <ac:picMk id="5" creationId="{026645DB-81D1-43EE-8D6C-312E9C8FA110}"/>
          </ac:picMkLst>
        </pc:picChg>
      </pc:sldChg>
      <pc:sldChg chg="modSp mod">
        <pc:chgData name="Aimee Lowther (NELC)" userId="72e5a6af-9b6e-4588-8c98-1553722542d0" providerId="ADAL" clId="{FFBECDA1-169F-4806-9C01-EB963F78A307}" dt="2022-02-28T14:51:43.387" v="2770" actId="13244"/>
        <pc:sldMkLst>
          <pc:docMk/>
          <pc:sldMk cId="1618890768" sldId="268"/>
        </pc:sldMkLst>
        <pc:spChg chg="ord">
          <ac:chgData name="Aimee Lowther (NELC)" userId="72e5a6af-9b6e-4588-8c98-1553722542d0" providerId="ADAL" clId="{FFBECDA1-169F-4806-9C01-EB963F78A307}" dt="2022-02-28T14:51:43.387" v="2770" actId="13244"/>
          <ac:spMkLst>
            <pc:docMk/>
            <pc:sldMk cId="1618890768" sldId="268"/>
            <ac:spMk id="2" creationId="{D5E7FA28-DDE3-4AF8-B23F-0D2C3CB93541}"/>
          </ac:spMkLst>
        </pc:spChg>
        <pc:picChg chg="mod">
          <ac:chgData name="Aimee Lowther (NELC)" userId="72e5a6af-9b6e-4588-8c98-1553722542d0" providerId="ADAL" clId="{FFBECDA1-169F-4806-9C01-EB963F78A307}" dt="2022-02-28T14:41:06.368" v="2080" actId="962"/>
          <ac:picMkLst>
            <pc:docMk/>
            <pc:sldMk cId="1618890768" sldId="268"/>
            <ac:picMk id="15" creationId="{919BAEB3-6D2D-41E9-A1BD-8A59249D8EBA}"/>
          </ac:picMkLst>
        </pc:picChg>
        <pc:picChg chg="mod">
          <ac:chgData name="Aimee Lowther (NELC)" userId="72e5a6af-9b6e-4588-8c98-1553722542d0" providerId="ADAL" clId="{FFBECDA1-169F-4806-9C01-EB963F78A307}" dt="2022-02-28T14:41:48.394" v="2272" actId="962"/>
          <ac:picMkLst>
            <pc:docMk/>
            <pc:sldMk cId="1618890768" sldId="268"/>
            <ac:picMk id="42" creationId="{EF646823-5156-418E-9509-1CE0FBFBA53A}"/>
          </ac:picMkLst>
        </pc:picChg>
      </pc:sldChg>
      <pc:sldChg chg="addSp delSp modSp mod">
        <pc:chgData name="Aimee Lowther (NELC)" userId="72e5a6af-9b6e-4588-8c98-1553722542d0" providerId="ADAL" clId="{FFBECDA1-169F-4806-9C01-EB963F78A307}" dt="2022-02-28T14:52:15.709" v="2774" actId="962"/>
        <pc:sldMkLst>
          <pc:docMk/>
          <pc:sldMk cId="2284022778" sldId="269"/>
        </pc:sldMkLst>
        <pc:spChg chg="mod ord">
          <ac:chgData name="Aimee Lowther (NELC)" userId="72e5a6af-9b6e-4588-8c98-1553722542d0" providerId="ADAL" clId="{FFBECDA1-169F-4806-9C01-EB963F78A307}" dt="2022-02-28T14:51:53.604" v="2771" actId="13244"/>
          <ac:spMkLst>
            <pc:docMk/>
            <pc:sldMk cId="2284022778" sldId="269"/>
            <ac:spMk id="2" creationId="{96151DE2-F7A4-49EA-98EC-DAF7B408A7E6}"/>
          </ac:spMkLst>
        </pc:spChg>
        <pc:spChg chg="del">
          <ac:chgData name="Aimee Lowther (NELC)" userId="72e5a6af-9b6e-4588-8c98-1553722542d0" providerId="ADAL" clId="{FFBECDA1-169F-4806-9C01-EB963F78A307}" dt="2022-02-28T14:46:18.541" v="2306" actId="26606"/>
          <ac:spMkLst>
            <pc:docMk/>
            <pc:sldMk cId="2284022778" sldId="269"/>
            <ac:spMk id="15" creationId="{46C2E80F-49A6-4372-B103-219D417A55ED}"/>
          </ac:spMkLst>
        </pc:spChg>
        <pc:spChg chg="add">
          <ac:chgData name="Aimee Lowther (NELC)" userId="72e5a6af-9b6e-4588-8c98-1553722542d0" providerId="ADAL" clId="{FFBECDA1-169F-4806-9C01-EB963F78A307}" dt="2022-02-28T14:46:18.541" v="2306" actId="26606"/>
          <ac:spMkLst>
            <pc:docMk/>
            <pc:sldMk cId="2284022778" sldId="269"/>
            <ac:spMk id="20" creationId="{A4AC5506-6312-4701-8D3C-40187889A947}"/>
          </ac:spMkLst>
        </pc:spChg>
        <pc:graphicFrameChg chg="add mod ord modGraphic">
          <ac:chgData name="Aimee Lowther (NELC)" userId="72e5a6af-9b6e-4588-8c98-1553722542d0" providerId="ADAL" clId="{FFBECDA1-169F-4806-9C01-EB963F78A307}" dt="2022-02-28T14:52:15.709" v="2774" actId="962"/>
          <ac:graphicFrameMkLst>
            <pc:docMk/>
            <pc:sldMk cId="2284022778" sldId="269"/>
            <ac:graphicFrameMk id="3" creationId="{E6981D3D-0506-4A54-BB4E-2C463CB00F9F}"/>
          </ac:graphicFrameMkLst>
        </pc:graphicFrameChg>
        <pc:graphicFrameChg chg="add mod modGraphic">
          <ac:chgData name="Aimee Lowther (NELC)" userId="72e5a6af-9b6e-4588-8c98-1553722542d0" providerId="ADAL" clId="{FFBECDA1-169F-4806-9C01-EB963F78A307}" dt="2022-02-28T14:52:04.560" v="2772" actId="962"/>
          <ac:graphicFrameMkLst>
            <pc:docMk/>
            <pc:sldMk cId="2284022778" sldId="269"/>
            <ac:graphicFrameMk id="4" creationId="{BA241E52-CA64-46A5-92D6-9B9830C7315F}"/>
          </ac:graphicFrameMkLst>
        </pc:graphicFrameChg>
        <pc:picChg chg="del">
          <ac:chgData name="Aimee Lowther (NELC)" userId="72e5a6af-9b6e-4588-8c98-1553722542d0" providerId="ADAL" clId="{FFBECDA1-169F-4806-9C01-EB963F78A307}" dt="2022-02-28T14:42:51.384" v="2274" actId="478"/>
          <ac:picMkLst>
            <pc:docMk/>
            <pc:sldMk cId="2284022778" sldId="269"/>
            <ac:picMk id="7" creationId="{8F56D49A-3F07-4C9F-A12F-1CBC8A8300AB}"/>
          </ac:picMkLst>
        </pc:picChg>
        <pc:picChg chg="del">
          <ac:chgData name="Aimee Lowther (NELC)" userId="72e5a6af-9b6e-4588-8c98-1553722542d0" providerId="ADAL" clId="{FFBECDA1-169F-4806-9C01-EB963F78A307}" dt="2022-02-28T14:42:49.871" v="2273" actId="478"/>
          <ac:picMkLst>
            <pc:docMk/>
            <pc:sldMk cId="2284022778" sldId="269"/>
            <ac:picMk id="10" creationId="{46AFA695-BC22-4090-875D-43B2E89F2C43}"/>
          </ac:picMkLst>
        </pc:picChg>
      </pc:sldChg>
      <pc:sldChg chg="modSp mod">
        <pc:chgData name="Aimee Lowther (NELC)" userId="72e5a6af-9b6e-4588-8c98-1553722542d0" providerId="ADAL" clId="{FFBECDA1-169F-4806-9C01-EB963F78A307}" dt="2022-02-28T14:51:25.218" v="2768" actId="962"/>
        <pc:sldMkLst>
          <pc:docMk/>
          <pc:sldMk cId="4223472478" sldId="270"/>
        </pc:sldMkLst>
        <pc:spChg chg="mod">
          <ac:chgData name="Aimee Lowther (NELC)" userId="72e5a6af-9b6e-4588-8c98-1553722542d0" providerId="ADAL" clId="{FFBECDA1-169F-4806-9C01-EB963F78A307}" dt="2022-02-28T14:47:53.827" v="2312" actId="313"/>
          <ac:spMkLst>
            <pc:docMk/>
            <pc:sldMk cId="4223472478" sldId="270"/>
            <ac:spMk id="2" creationId="{1BA31D04-B6EA-4A18-BB07-DF1652E431D2}"/>
          </ac:spMkLst>
        </pc:spChg>
        <pc:picChg chg="mod">
          <ac:chgData name="Aimee Lowther (NELC)" userId="72e5a6af-9b6e-4588-8c98-1553722542d0" providerId="ADAL" clId="{FFBECDA1-169F-4806-9C01-EB963F78A307}" dt="2022-02-28T14:51:25.218" v="2768" actId="962"/>
          <ac:picMkLst>
            <pc:docMk/>
            <pc:sldMk cId="4223472478" sldId="270"/>
            <ac:picMk id="5" creationId="{F6233045-359F-48B3-B14F-C59D69B62CB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FAA58-7684-47AC-AD55-3B0891CD40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1FC43D6-317C-43C4-B74C-04F59DF5C4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A64F4C6-9A7B-43A6-B9DC-002EEA3F7AA1}"/>
              </a:ext>
            </a:extLst>
          </p:cNvPr>
          <p:cNvSpPr>
            <a:spLocks noGrp="1"/>
          </p:cNvSpPr>
          <p:nvPr>
            <p:ph type="dt" sz="half" idx="10"/>
          </p:nvPr>
        </p:nvSpPr>
        <p:spPr/>
        <p:txBody>
          <a:bodyPr/>
          <a:lstStyle/>
          <a:p>
            <a:fld id="{4890716E-B449-4D5B-AB8C-4070AF647098}" type="datetimeFigureOut">
              <a:rPr lang="en-GB" smtClean="0"/>
              <a:t>28/02/2022</a:t>
            </a:fld>
            <a:endParaRPr lang="en-GB"/>
          </a:p>
        </p:txBody>
      </p:sp>
      <p:sp>
        <p:nvSpPr>
          <p:cNvPr id="5" name="Footer Placeholder 4">
            <a:extLst>
              <a:ext uri="{FF2B5EF4-FFF2-40B4-BE49-F238E27FC236}">
                <a16:creationId xmlns:a16="http://schemas.microsoft.com/office/drawing/2014/main" id="{CF72ACE7-D07A-487D-9223-1AA80541EE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0C704D-CAA1-41F4-A864-F30B40A7C9CC}"/>
              </a:ext>
            </a:extLst>
          </p:cNvPr>
          <p:cNvSpPr>
            <a:spLocks noGrp="1"/>
          </p:cNvSpPr>
          <p:nvPr>
            <p:ph type="sldNum" sz="quarter" idx="12"/>
          </p:nvPr>
        </p:nvSpPr>
        <p:spPr/>
        <p:txBody>
          <a:bodyPr/>
          <a:lstStyle/>
          <a:p>
            <a:fld id="{D5491A11-6C41-4439-B034-9F0877EA8387}" type="slidenum">
              <a:rPr lang="en-GB" smtClean="0"/>
              <a:t>‹#›</a:t>
            </a:fld>
            <a:endParaRPr lang="en-GB"/>
          </a:p>
        </p:txBody>
      </p:sp>
    </p:spTree>
    <p:extLst>
      <p:ext uri="{BB962C8B-B14F-4D97-AF65-F5344CB8AC3E}">
        <p14:creationId xmlns:p14="http://schemas.microsoft.com/office/powerpoint/2010/main" val="227356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75570-C776-448D-AE5A-20BBEEE2383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D50101-7E34-4EA8-B0CE-E48A9E4C78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A5DD78-3F64-46DE-99F0-D27267F06BEC}"/>
              </a:ext>
            </a:extLst>
          </p:cNvPr>
          <p:cNvSpPr>
            <a:spLocks noGrp="1"/>
          </p:cNvSpPr>
          <p:nvPr>
            <p:ph type="dt" sz="half" idx="10"/>
          </p:nvPr>
        </p:nvSpPr>
        <p:spPr/>
        <p:txBody>
          <a:bodyPr/>
          <a:lstStyle/>
          <a:p>
            <a:fld id="{4890716E-B449-4D5B-AB8C-4070AF647098}" type="datetimeFigureOut">
              <a:rPr lang="en-GB" smtClean="0"/>
              <a:t>28/02/2022</a:t>
            </a:fld>
            <a:endParaRPr lang="en-GB"/>
          </a:p>
        </p:txBody>
      </p:sp>
      <p:sp>
        <p:nvSpPr>
          <p:cNvPr id="5" name="Footer Placeholder 4">
            <a:extLst>
              <a:ext uri="{FF2B5EF4-FFF2-40B4-BE49-F238E27FC236}">
                <a16:creationId xmlns:a16="http://schemas.microsoft.com/office/drawing/2014/main" id="{58C672AA-06D7-4EF1-A38E-AF2A19FE8C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55674-79E5-4876-8C10-D78048BB3733}"/>
              </a:ext>
            </a:extLst>
          </p:cNvPr>
          <p:cNvSpPr>
            <a:spLocks noGrp="1"/>
          </p:cNvSpPr>
          <p:nvPr>
            <p:ph type="sldNum" sz="quarter" idx="12"/>
          </p:nvPr>
        </p:nvSpPr>
        <p:spPr/>
        <p:txBody>
          <a:bodyPr/>
          <a:lstStyle/>
          <a:p>
            <a:fld id="{D5491A11-6C41-4439-B034-9F0877EA8387}" type="slidenum">
              <a:rPr lang="en-GB" smtClean="0"/>
              <a:t>‹#›</a:t>
            </a:fld>
            <a:endParaRPr lang="en-GB"/>
          </a:p>
        </p:txBody>
      </p:sp>
    </p:spTree>
    <p:extLst>
      <p:ext uri="{BB962C8B-B14F-4D97-AF65-F5344CB8AC3E}">
        <p14:creationId xmlns:p14="http://schemas.microsoft.com/office/powerpoint/2010/main" val="2541492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E0A03-C739-4FB8-B15A-70908FC8364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4CB17FF-3A87-4B90-8A67-1BEB96EE0B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5E36DB-009A-4A51-B275-138C90688289}"/>
              </a:ext>
            </a:extLst>
          </p:cNvPr>
          <p:cNvSpPr>
            <a:spLocks noGrp="1"/>
          </p:cNvSpPr>
          <p:nvPr>
            <p:ph type="dt" sz="half" idx="10"/>
          </p:nvPr>
        </p:nvSpPr>
        <p:spPr/>
        <p:txBody>
          <a:bodyPr/>
          <a:lstStyle/>
          <a:p>
            <a:fld id="{4890716E-B449-4D5B-AB8C-4070AF647098}" type="datetimeFigureOut">
              <a:rPr lang="en-GB" smtClean="0"/>
              <a:t>28/02/2022</a:t>
            </a:fld>
            <a:endParaRPr lang="en-GB"/>
          </a:p>
        </p:txBody>
      </p:sp>
      <p:sp>
        <p:nvSpPr>
          <p:cNvPr id="5" name="Footer Placeholder 4">
            <a:extLst>
              <a:ext uri="{FF2B5EF4-FFF2-40B4-BE49-F238E27FC236}">
                <a16:creationId xmlns:a16="http://schemas.microsoft.com/office/drawing/2014/main" id="{8A3BC8C6-2003-4F34-8A27-56694FBA85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632C8B-DD04-449E-B077-583815F26DB0}"/>
              </a:ext>
            </a:extLst>
          </p:cNvPr>
          <p:cNvSpPr>
            <a:spLocks noGrp="1"/>
          </p:cNvSpPr>
          <p:nvPr>
            <p:ph type="sldNum" sz="quarter" idx="12"/>
          </p:nvPr>
        </p:nvSpPr>
        <p:spPr/>
        <p:txBody>
          <a:bodyPr/>
          <a:lstStyle/>
          <a:p>
            <a:fld id="{D5491A11-6C41-4439-B034-9F0877EA8387}" type="slidenum">
              <a:rPr lang="en-GB" smtClean="0"/>
              <a:t>‹#›</a:t>
            </a:fld>
            <a:endParaRPr lang="en-GB"/>
          </a:p>
        </p:txBody>
      </p:sp>
    </p:spTree>
    <p:extLst>
      <p:ext uri="{BB962C8B-B14F-4D97-AF65-F5344CB8AC3E}">
        <p14:creationId xmlns:p14="http://schemas.microsoft.com/office/powerpoint/2010/main" val="1626994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1DA89-9C04-4A16-8D12-8A86DD6ECE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C27B7F2-7EA9-43A9-81FC-BA77F6DE46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FE9EBE-4383-4456-8202-D87545CD4427}"/>
              </a:ext>
            </a:extLst>
          </p:cNvPr>
          <p:cNvSpPr>
            <a:spLocks noGrp="1"/>
          </p:cNvSpPr>
          <p:nvPr>
            <p:ph type="dt" sz="half" idx="10"/>
          </p:nvPr>
        </p:nvSpPr>
        <p:spPr/>
        <p:txBody>
          <a:bodyPr/>
          <a:lstStyle/>
          <a:p>
            <a:fld id="{4890716E-B449-4D5B-AB8C-4070AF647098}" type="datetimeFigureOut">
              <a:rPr lang="en-GB" smtClean="0"/>
              <a:t>28/02/2022</a:t>
            </a:fld>
            <a:endParaRPr lang="en-GB"/>
          </a:p>
        </p:txBody>
      </p:sp>
      <p:sp>
        <p:nvSpPr>
          <p:cNvPr id="5" name="Footer Placeholder 4">
            <a:extLst>
              <a:ext uri="{FF2B5EF4-FFF2-40B4-BE49-F238E27FC236}">
                <a16:creationId xmlns:a16="http://schemas.microsoft.com/office/drawing/2014/main" id="{D17BABB6-2E29-49EC-ADB7-EC30E2A13C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6BECAA-EE68-4F41-88B7-84668A4BC79C}"/>
              </a:ext>
            </a:extLst>
          </p:cNvPr>
          <p:cNvSpPr>
            <a:spLocks noGrp="1"/>
          </p:cNvSpPr>
          <p:nvPr>
            <p:ph type="sldNum" sz="quarter" idx="12"/>
          </p:nvPr>
        </p:nvSpPr>
        <p:spPr/>
        <p:txBody>
          <a:bodyPr/>
          <a:lstStyle/>
          <a:p>
            <a:fld id="{D5491A11-6C41-4439-B034-9F0877EA8387}" type="slidenum">
              <a:rPr lang="en-GB" smtClean="0"/>
              <a:t>‹#›</a:t>
            </a:fld>
            <a:endParaRPr lang="en-GB"/>
          </a:p>
        </p:txBody>
      </p:sp>
    </p:spTree>
    <p:extLst>
      <p:ext uri="{BB962C8B-B14F-4D97-AF65-F5344CB8AC3E}">
        <p14:creationId xmlns:p14="http://schemas.microsoft.com/office/powerpoint/2010/main" val="1842232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A8F15-8CE9-45EC-BE37-D1A5DD8E77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4D5B1E-D1B9-4563-BB40-A073820757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79812A-948A-4057-A03F-D348E82213BE}"/>
              </a:ext>
            </a:extLst>
          </p:cNvPr>
          <p:cNvSpPr>
            <a:spLocks noGrp="1"/>
          </p:cNvSpPr>
          <p:nvPr>
            <p:ph type="dt" sz="half" idx="10"/>
          </p:nvPr>
        </p:nvSpPr>
        <p:spPr/>
        <p:txBody>
          <a:bodyPr/>
          <a:lstStyle/>
          <a:p>
            <a:fld id="{4890716E-B449-4D5B-AB8C-4070AF647098}" type="datetimeFigureOut">
              <a:rPr lang="en-GB" smtClean="0"/>
              <a:t>28/02/2022</a:t>
            </a:fld>
            <a:endParaRPr lang="en-GB"/>
          </a:p>
        </p:txBody>
      </p:sp>
      <p:sp>
        <p:nvSpPr>
          <p:cNvPr id="5" name="Footer Placeholder 4">
            <a:extLst>
              <a:ext uri="{FF2B5EF4-FFF2-40B4-BE49-F238E27FC236}">
                <a16:creationId xmlns:a16="http://schemas.microsoft.com/office/drawing/2014/main" id="{4DE0826E-6BF8-4A07-AAF9-51B764EA64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17E16E-838B-419A-AB8D-217B7E11226A}"/>
              </a:ext>
            </a:extLst>
          </p:cNvPr>
          <p:cNvSpPr>
            <a:spLocks noGrp="1"/>
          </p:cNvSpPr>
          <p:nvPr>
            <p:ph type="sldNum" sz="quarter" idx="12"/>
          </p:nvPr>
        </p:nvSpPr>
        <p:spPr/>
        <p:txBody>
          <a:bodyPr/>
          <a:lstStyle/>
          <a:p>
            <a:fld id="{D5491A11-6C41-4439-B034-9F0877EA8387}" type="slidenum">
              <a:rPr lang="en-GB" smtClean="0"/>
              <a:t>‹#›</a:t>
            </a:fld>
            <a:endParaRPr lang="en-GB"/>
          </a:p>
        </p:txBody>
      </p:sp>
    </p:spTree>
    <p:extLst>
      <p:ext uri="{BB962C8B-B14F-4D97-AF65-F5344CB8AC3E}">
        <p14:creationId xmlns:p14="http://schemas.microsoft.com/office/powerpoint/2010/main" val="1484222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93C80-39B1-4691-B29A-DD956D59F4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9157DC-A06C-42A0-98F4-5A67AD5E80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1224E0E-4002-468A-98B9-D3CF40ECF8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271599F-4069-4C44-89E1-CBD274BBCF44}"/>
              </a:ext>
            </a:extLst>
          </p:cNvPr>
          <p:cNvSpPr>
            <a:spLocks noGrp="1"/>
          </p:cNvSpPr>
          <p:nvPr>
            <p:ph type="dt" sz="half" idx="10"/>
          </p:nvPr>
        </p:nvSpPr>
        <p:spPr/>
        <p:txBody>
          <a:bodyPr/>
          <a:lstStyle/>
          <a:p>
            <a:fld id="{4890716E-B449-4D5B-AB8C-4070AF647098}" type="datetimeFigureOut">
              <a:rPr lang="en-GB" smtClean="0"/>
              <a:t>28/02/2022</a:t>
            </a:fld>
            <a:endParaRPr lang="en-GB"/>
          </a:p>
        </p:txBody>
      </p:sp>
      <p:sp>
        <p:nvSpPr>
          <p:cNvPr id="6" name="Footer Placeholder 5">
            <a:extLst>
              <a:ext uri="{FF2B5EF4-FFF2-40B4-BE49-F238E27FC236}">
                <a16:creationId xmlns:a16="http://schemas.microsoft.com/office/drawing/2014/main" id="{153327F0-6BCB-411B-BDC7-FEE003BD13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860910-DC43-46E6-B61D-F54462FD4D70}"/>
              </a:ext>
            </a:extLst>
          </p:cNvPr>
          <p:cNvSpPr>
            <a:spLocks noGrp="1"/>
          </p:cNvSpPr>
          <p:nvPr>
            <p:ph type="sldNum" sz="quarter" idx="12"/>
          </p:nvPr>
        </p:nvSpPr>
        <p:spPr/>
        <p:txBody>
          <a:bodyPr/>
          <a:lstStyle/>
          <a:p>
            <a:fld id="{D5491A11-6C41-4439-B034-9F0877EA8387}" type="slidenum">
              <a:rPr lang="en-GB" smtClean="0"/>
              <a:t>‹#›</a:t>
            </a:fld>
            <a:endParaRPr lang="en-GB"/>
          </a:p>
        </p:txBody>
      </p:sp>
    </p:spTree>
    <p:extLst>
      <p:ext uri="{BB962C8B-B14F-4D97-AF65-F5344CB8AC3E}">
        <p14:creationId xmlns:p14="http://schemas.microsoft.com/office/powerpoint/2010/main" val="295767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BE87A-5B97-451A-97AA-B552952BD3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9CF6F6-CCF2-4436-83BF-4DB90853B0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7C6DB0-F3D4-4185-88B3-ED43F2FB5A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DB2FC29-68F8-4AB1-B1B1-F124FB3F0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3B65D4-16BB-4DB4-945E-ACD724BFD7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876CFA5-5879-4C87-9BB1-4C3F939F9C38}"/>
              </a:ext>
            </a:extLst>
          </p:cNvPr>
          <p:cNvSpPr>
            <a:spLocks noGrp="1"/>
          </p:cNvSpPr>
          <p:nvPr>
            <p:ph type="dt" sz="half" idx="10"/>
          </p:nvPr>
        </p:nvSpPr>
        <p:spPr/>
        <p:txBody>
          <a:bodyPr/>
          <a:lstStyle/>
          <a:p>
            <a:fld id="{4890716E-B449-4D5B-AB8C-4070AF647098}" type="datetimeFigureOut">
              <a:rPr lang="en-GB" smtClean="0"/>
              <a:t>28/02/2022</a:t>
            </a:fld>
            <a:endParaRPr lang="en-GB"/>
          </a:p>
        </p:txBody>
      </p:sp>
      <p:sp>
        <p:nvSpPr>
          <p:cNvPr id="8" name="Footer Placeholder 7">
            <a:extLst>
              <a:ext uri="{FF2B5EF4-FFF2-40B4-BE49-F238E27FC236}">
                <a16:creationId xmlns:a16="http://schemas.microsoft.com/office/drawing/2014/main" id="{15D9B746-76AE-40E7-9B67-FA868856D41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D1462F1-E484-4B18-9687-DC3098EE950A}"/>
              </a:ext>
            </a:extLst>
          </p:cNvPr>
          <p:cNvSpPr>
            <a:spLocks noGrp="1"/>
          </p:cNvSpPr>
          <p:nvPr>
            <p:ph type="sldNum" sz="quarter" idx="12"/>
          </p:nvPr>
        </p:nvSpPr>
        <p:spPr/>
        <p:txBody>
          <a:bodyPr/>
          <a:lstStyle/>
          <a:p>
            <a:fld id="{D5491A11-6C41-4439-B034-9F0877EA8387}" type="slidenum">
              <a:rPr lang="en-GB" smtClean="0"/>
              <a:t>‹#›</a:t>
            </a:fld>
            <a:endParaRPr lang="en-GB"/>
          </a:p>
        </p:txBody>
      </p:sp>
    </p:spTree>
    <p:extLst>
      <p:ext uri="{BB962C8B-B14F-4D97-AF65-F5344CB8AC3E}">
        <p14:creationId xmlns:p14="http://schemas.microsoft.com/office/powerpoint/2010/main" val="1306053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555BD-9397-4534-9BE1-941A33F119D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AA69C48-8CD9-4073-9822-0A67580B850A}"/>
              </a:ext>
            </a:extLst>
          </p:cNvPr>
          <p:cNvSpPr>
            <a:spLocks noGrp="1"/>
          </p:cNvSpPr>
          <p:nvPr>
            <p:ph type="dt" sz="half" idx="10"/>
          </p:nvPr>
        </p:nvSpPr>
        <p:spPr/>
        <p:txBody>
          <a:bodyPr/>
          <a:lstStyle/>
          <a:p>
            <a:fld id="{4890716E-B449-4D5B-AB8C-4070AF647098}" type="datetimeFigureOut">
              <a:rPr lang="en-GB" smtClean="0"/>
              <a:t>28/02/2022</a:t>
            </a:fld>
            <a:endParaRPr lang="en-GB"/>
          </a:p>
        </p:txBody>
      </p:sp>
      <p:sp>
        <p:nvSpPr>
          <p:cNvPr id="4" name="Footer Placeholder 3">
            <a:extLst>
              <a:ext uri="{FF2B5EF4-FFF2-40B4-BE49-F238E27FC236}">
                <a16:creationId xmlns:a16="http://schemas.microsoft.com/office/drawing/2014/main" id="{0C07523D-3953-4B22-838F-9919531B125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8CEC5F3-C114-4738-A1E2-BF611C5CCFA1}"/>
              </a:ext>
            </a:extLst>
          </p:cNvPr>
          <p:cNvSpPr>
            <a:spLocks noGrp="1"/>
          </p:cNvSpPr>
          <p:nvPr>
            <p:ph type="sldNum" sz="quarter" idx="12"/>
          </p:nvPr>
        </p:nvSpPr>
        <p:spPr/>
        <p:txBody>
          <a:bodyPr/>
          <a:lstStyle/>
          <a:p>
            <a:fld id="{D5491A11-6C41-4439-B034-9F0877EA8387}" type="slidenum">
              <a:rPr lang="en-GB" smtClean="0"/>
              <a:t>‹#›</a:t>
            </a:fld>
            <a:endParaRPr lang="en-GB"/>
          </a:p>
        </p:txBody>
      </p:sp>
    </p:spTree>
    <p:extLst>
      <p:ext uri="{BB962C8B-B14F-4D97-AF65-F5344CB8AC3E}">
        <p14:creationId xmlns:p14="http://schemas.microsoft.com/office/powerpoint/2010/main" val="824876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0522B7-421E-4543-9905-CF444357C28F}"/>
              </a:ext>
            </a:extLst>
          </p:cNvPr>
          <p:cNvSpPr>
            <a:spLocks noGrp="1"/>
          </p:cNvSpPr>
          <p:nvPr>
            <p:ph type="dt" sz="half" idx="10"/>
          </p:nvPr>
        </p:nvSpPr>
        <p:spPr/>
        <p:txBody>
          <a:bodyPr/>
          <a:lstStyle/>
          <a:p>
            <a:fld id="{4890716E-B449-4D5B-AB8C-4070AF647098}" type="datetimeFigureOut">
              <a:rPr lang="en-GB" smtClean="0"/>
              <a:t>28/02/2022</a:t>
            </a:fld>
            <a:endParaRPr lang="en-GB"/>
          </a:p>
        </p:txBody>
      </p:sp>
      <p:sp>
        <p:nvSpPr>
          <p:cNvPr id="3" name="Footer Placeholder 2">
            <a:extLst>
              <a:ext uri="{FF2B5EF4-FFF2-40B4-BE49-F238E27FC236}">
                <a16:creationId xmlns:a16="http://schemas.microsoft.com/office/drawing/2014/main" id="{BF7E3090-6874-4B4A-A231-0FF01F06634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DDEBD7-1720-4F5E-A524-5FA807753FFB}"/>
              </a:ext>
            </a:extLst>
          </p:cNvPr>
          <p:cNvSpPr>
            <a:spLocks noGrp="1"/>
          </p:cNvSpPr>
          <p:nvPr>
            <p:ph type="sldNum" sz="quarter" idx="12"/>
          </p:nvPr>
        </p:nvSpPr>
        <p:spPr/>
        <p:txBody>
          <a:bodyPr/>
          <a:lstStyle/>
          <a:p>
            <a:fld id="{D5491A11-6C41-4439-B034-9F0877EA8387}" type="slidenum">
              <a:rPr lang="en-GB" smtClean="0"/>
              <a:t>‹#›</a:t>
            </a:fld>
            <a:endParaRPr lang="en-GB"/>
          </a:p>
        </p:txBody>
      </p:sp>
    </p:spTree>
    <p:extLst>
      <p:ext uri="{BB962C8B-B14F-4D97-AF65-F5344CB8AC3E}">
        <p14:creationId xmlns:p14="http://schemas.microsoft.com/office/powerpoint/2010/main" val="2496521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12F82-E50E-4CC8-9B72-44AAD51AA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778FD7A-5505-472C-A276-F0F889AB64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82B2C6-EAFE-428E-B973-B23A9BA128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6D7FDA-E46A-4094-90F4-E103989A55B8}"/>
              </a:ext>
            </a:extLst>
          </p:cNvPr>
          <p:cNvSpPr>
            <a:spLocks noGrp="1"/>
          </p:cNvSpPr>
          <p:nvPr>
            <p:ph type="dt" sz="half" idx="10"/>
          </p:nvPr>
        </p:nvSpPr>
        <p:spPr/>
        <p:txBody>
          <a:bodyPr/>
          <a:lstStyle/>
          <a:p>
            <a:fld id="{4890716E-B449-4D5B-AB8C-4070AF647098}" type="datetimeFigureOut">
              <a:rPr lang="en-GB" smtClean="0"/>
              <a:t>28/02/2022</a:t>
            </a:fld>
            <a:endParaRPr lang="en-GB"/>
          </a:p>
        </p:txBody>
      </p:sp>
      <p:sp>
        <p:nvSpPr>
          <p:cNvPr id="6" name="Footer Placeholder 5">
            <a:extLst>
              <a:ext uri="{FF2B5EF4-FFF2-40B4-BE49-F238E27FC236}">
                <a16:creationId xmlns:a16="http://schemas.microsoft.com/office/drawing/2014/main" id="{2C637783-919D-4DDE-A289-414EF63EF3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D080F9-9325-4235-854D-DB472DBC6CEF}"/>
              </a:ext>
            </a:extLst>
          </p:cNvPr>
          <p:cNvSpPr>
            <a:spLocks noGrp="1"/>
          </p:cNvSpPr>
          <p:nvPr>
            <p:ph type="sldNum" sz="quarter" idx="12"/>
          </p:nvPr>
        </p:nvSpPr>
        <p:spPr/>
        <p:txBody>
          <a:bodyPr/>
          <a:lstStyle/>
          <a:p>
            <a:fld id="{D5491A11-6C41-4439-B034-9F0877EA8387}" type="slidenum">
              <a:rPr lang="en-GB" smtClean="0"/>
              <a:t>‹#›</a:t>
            </a:fld>
            <a:endParaRPr lang="en-GB"/>
          </a:p>
        </p:txBody>
      </p:sp>
    </p:spTree>
    <p:extLst>
      <p:ext uri="{BB962C8B-B14F-4D97-AF65-F5344CB8AC3E}">
        <p14:creationId xmlns:p14="http://schemas.microsoft.com/office/powerpoint/2010/main" val="394509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441F2-E359-4077-9303-6E34F59265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DA12862-7114-43BB-984A-EB8FA1E31A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950A8B2-E822-4F70-B312-6EE883EFE3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74B02D-2AB6-48F0-A89E-FA0452C01455}"/>
              </a:ext>
            </a:extLst>
          </p:cNvPr>
          <p:cNvSpPr>
            <a:spLocks noGrp="1"/>
          </p:cNvSpPr>
          <p:nvPr>
            <p:ph type="dt" sz="half" idx="10"/>
          </p:nvPr>
        </p:nvSpPr>
        <p:spPr/>
        <p:txBody>
          <a:bodyPr/>
          <a:lstStyle/>
          <a:p>
            <a:fld id="{4890716E-B449-4D5B-AB8C-4070AF647098}" type="datetimeFigureOut">
              <a:rPr lang="en-GB" smtClean="0"/>
              <a:t>28/02/2022</a:t>
            </a:fld>
            <a:endParaRPr lang="en-GB"/>
          </a:p>
        </p:txBody>
      </p:sp>
      <p:sp>
        <p:nvSpPr>
          <p:cNvPr id="6" name="Footer Placeholder 5">
            <a:extLst>
              <a:ext uri="{FF2B5EF4-FFF2-40B4-BE49-F238E27FC236}">
                <a16:creationId xmlns:a16="http://schemas.microsoft.com/office/drawing/2014/main" id="{15788D28-671D-47F9-A2C7-8B40358EB2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088ABA-A0BF-4FE9-95B2-6CD4967D0016}"/>
              </a:ext>
            </a:extLst>
          </p:cNvPr>
          <p:cNvSpPr>
            <a:spLocks noGrp="1"/>
          </p:cNvSpPr>
          <p:nvPr>
            <p:ph type="sldNum" sz="quarter" idx="12"/>
          </p:nvPr>
        </p:nvSpPr>
        <p:spPr/>
        <p:txBody>
          <a:bodyPr/>
          <a:lstStyle/>
          <a:p>
            <a:fld id="{D5491A11-6C41-4439-B034-9F0877EA8387}" type="slidenum">
              <a:rPr lang="en-GB" smtClean="0"/>
              <a:t>‹#›</a:t>
            </a:fld>
            <a:endParaRPr lang="en-GB"/>
          </a:p>
        </p:txBody>
      </p:sp>
    </p:spTree>
    <p:extLst>
      <p:ext uri="{BB962C8B-B14F-4D97-AF65-F5344CB8AC3E}">
        <p14:creationId xmlns:p14="http://schemas.microsoft.com/office/powerpoint/2010/main" val="317672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38C3A4-A9F1-4661-8D1C-08AD886B63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EADF65-D642-400F-AA5D-DC56AE40FE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ED0639-96BE-4D7F-AF6F-65CE96A503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0716E-B449-4D5B-AB8C-4070AF647098}" type="datetimeFigureOut">
              <a:rPr lang="en-GB" smtClean="0"/>
              <a:t>28/02/2022</a:t>
            </a:fld>
            <a:endParaRPr lang="en-GB"/>
          </a:p>
        </p:txBody>
      </p:sp>
      <p:sp>
        <p:nvSpPr>
          <p:cNvPr id="5" name="Footer Placeholder 4">
            <a:extLst>
              <a:ext uri="{FF2B5EF4-FFF2-40B4-BE49-F238E27FC236}">
                <a16:creationId xmlns:a16="http://schemas.microsoft.com/office/drawing/2014/main" id="{B4E3A9EA-B063-4D0A-BE68-D5849D0562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3854CDD-98B6-4EFD-A158-604E2191C1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491A11-6C41-4439-B034-9F0877EA8387}" type="slidenum">
              <a:rPr lang="en-GB" smtClean="0"/>
              <a:t>‹#›</a:t>
            </a:fld>
            <a:endParaRPr lang="en-GB"/>
          </a:p>
        </p:txBody>
      </p:sp>
      <p:sp>
        <p:nvSpPr>
          <p:cNvPr id="8" name="TextBox 7">
            <a:extLst>
              <a:ext uri="{FF2B5EF4-FFF2-40B4-BE49-F238E27FC236}">
                <a16:creationId xmlns:a16="http://schemas.microsoft.com/office/drawing/2014/main" id="{A65A9623-0A4F-4973-B3DD-2E598A312EF4}"/>
              </a:ext>
            </a:extLst>
          </p:cNvPr>
          <p:cNvSpPr txBox="1"/>
          <p:nvPr userDrawn="1">
            <p:extLst>
              <p:ext uri="{1162E1C5-73C7-4A58-AE30-91384D911F3F}">
                <p184:classification xmlns:p184="http://schemas.microsoft.com/office/powerpoint/2018/4/main" val="hdr"/>
              </p:ext>
            </p:extLst>
          </p:nvPr>
        </p:nvSpPr>
        <p:spPr>
          <a:xfrm>
            <a:off x="0" y="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241339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afernel.co.uk/abuse-neglect/domestic-abus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u.questionpro.com/a/showResponses.do?mode=execute&amp;questionID=1604535141&amp;answerID=1612647274&amp;groupingID=1602907302&amp;count=1" TargetMode="External"/><Relationship Id="rId2" Type="http://schemas.openxmlformats.org/officeDocument/2006/relationships/hyperlink" Target="https://eu.questionpro.com/a/showResponses.do?mode=execute&amp;questionID=1604535141&amp;answerID=1612647271&amp;groupingID=1602907302&amp;count=2" TargetMode="External"/><Relationship Id="rId1" Type="http://schemas.openxmlformats.org/officeDocument/2006/relationships/slideLayout" Target="../slideLayouts/slideLayout2.xml"/><Relationship Id="rId6" Type="http://schemas.openxmlformats.org/officeDocument/2006/relationships/hyperlink" Target="https://eu.questionpro.com/a/showResponses.do?mode=execute&amp;questionID=1604535141&amp;answerID=1612647278&amp;groupingID=1602907302&amp;count=6" TargetMode="External"/><Relationship Id="rId5" Type="http://schemas.openxmlformats.org/officeDocument/2006/relationships/hyperlink" Target="https://eu.questionpro.com/a/showResponses.do?mode=execute&amp;questionID=1604535141&amp;answerID=1612647276&amp;groupingID=1602907302&amp;count=5" TargetMode="External"/><Relationship Id="rId4" Type="http://schemas.openxmlformats.org/officeDocument/2006/relationships/hyperlink" Target="https://eu.questionpro.com/a/showResponses.do?mode=execute&amp;questionID=1604535141&amp;answerID=1612647275&amp;groupingID=1602907302&amp;count=5"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39B974-A296-474B-BD7B-4497A6091FF8}"/>
              </a:ext>
            </a:extLst>
          </p:cNvPr>
          <p:cNvSpPr>
            <a:spLocks noGrp="1"/>
          </p:cNvSpPr>
          <p:nvPr>
            <p:ph type="ctrTitle"/>
          </p:nvPr>
        </p:nvSpPr>
        <p:spPr>
          <a:xfrm>
            <a:off x="7085532" y="640080"/>
            <a:ext cx="4196932" cy="3566160"/>
          </a:xfrm>
        </p:spPr>
        <p:txBody>
          <a:bodyPr anchor="b">
            <a:normAutofit/>
          </a:bodyPr>
          <a:lstStyle/>
          <a:p>
            <a:pPr algn="l"/>
            <a:r>
              <a:rPr lang="en-GB" sz="4600" dirty="0"/>
              <a:t>Domestic Abuse Safer Accommodation Duty</a:t>
            </a:r>
          </a:p>
        </p:txBody>
      </p:sp>
      <p:sp>
        <p:nvSpPr>
          <p:cNvPr id="3" name="Subtitle 2">
            <a:extLst>
              <a:ext uri="{FF2B5EF4-FFF2-40B4-BE49-F238E27FC236}">
                <a16:creationId xmlns:a16="http://schemas.microsoft.com/office/drawing/2014/main" id="{DA808642-BEF6-483E-8B11-C93F16C1E951}"/>
              </a:ext>
            </a:extLst>
          </p:cNvPr>
          <p:cNvSpPr>
            <a:spLocks noGrp="1"/>
          </p:cNvSpPr>
          <p:nvPr>
            <p:ph type="subTitle" idx="1"/>
          </p:nvPr>
        </p:nvSpPr>
        <p:spPr>
          <a:xfrm>
            <a:off x="7083831" y="4636008"/>
            <a:ext cx="4198634" cy="1572768"/>
          </a:xfrm>
        </p:spPr>
        <p:txBody>
          <a:bodyPr>
            <a:normAutofit fontScale="85000" lnSpcReduction="20000"/>
          </a:bodyPr>
          <a:lstStyle/>
          <a:p>
            <a:pPr algn="l"/>
            <a:r>
              <a:rPr lang="en-GB" dirty="0"/>
              <a:t>Draft Strategy Consultation</a:t>
            </a:r>
          </a:p>
          <a:p>
            <a:pPr algn="l"/>
            <a:r>
              <a:rPr lang="en-GB" dirty="0"/>
              <a:t>North East Lincolnshire</a:t>
            </a:r>
          </a:p>
          <a:p>
            <a:pPr algn="l"/>
            <a:r>
              <a:rPr lang="en-GB" dirty="0"/>
              <a:t>December 2021</a:t>
            </a:r>
          </a:p>
          <a:p>
            <a:pPr algn="l"/>
            <a:r>
              <a:rPr lang="en-GB" dirty="0">
                <a:hlinkClick r:id="rId2"/>
              </a:rPr>
              <a:t>https://www.safernel.co.uk/abuse-neglect/domestic-abuse/</a:t>
            </a:r>
            <a:r>
              <a:rPr lang="en-GB" dirty="0"/>
              <a:t> </a:t>
            </a:r>
          </a:p>
        </p:txBody>
      </p:sp>
      <p:pic>
        <p:nvPicPr>
          <p:cNvPr id="4" name="Picture 3">
            <a:extLst>
              <a:ext uri="{FF2B5EF4-FFF2-40B4-BE49-F238E27FC236}">
                <a16:creationId xmlns:a16="http://schemas.microsoft.com/office/drawing/2014/main" id="{81332735-7998-471B-9B75-E0CB66FB20D7}"/>
              </a:ext>
              <a:ext uri="{C183D7F6-B498-43B3-948B-1728B52AA6E4}">
                <adec:decorative xmlns:adec="http://schemas.microsoft.com/office/drawing/2017/decorative" val="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7679" b="7680"/>
          <a:stretch/>
        </p:blipFill>
        <p:spPr bwMode="auto">
          <a:xfrm>
            <a:off x="866691" y="1216968"/>
            <a:ext cx="5416261" cy="4424065"/>
          </a:xfrm>
          <a:custGeom>
            <a:avLst/>
            <a:gdLst/>
            <a:ahLst/>
            <a:cxnLst/>
            <a:rect l="l" t="t" r="r" b="b"/>
            <a:pathLst>
              <a:path w="5531320" h="4424065">
                <a:moveTo>
                  <a:pt x="4292328" y="3931444"/>
                </a:moveTo>
                <a:cubicBezTo>
                  <a:pt x="3830135" y="4131325"/>
                  <a:pt x="3346708" y="4259111"/>
                  <a:pt x="2855653" y="4364392"/>
                </a:cubicBezTo>
                <a:lnTo>
                  <a:pt x="2855525" y="4364392"/>
                </a:lnTo>
                <a:cubicBezTo>
                  <a:pt x="3386634" y="4394018"/>
                  <a:pt x="3853531" y="4210158"/>
                  <a:pt x="4292328" y="3931444"/>
                </a:cubicBezTo>
                <a:close/>
                <a:moveTo>
                  <a:pt x="4302118" y="3923561"/>
                </a:moveTo>
                <a:lnTo>
                  <a:pt x="4301102" y="3924959"/>
                </a:lnTo>
                <a:lnTo>
                  <a:pt x="4302881" y="3924959"/>
                </a:lnTo>
                <a:close/>
                <a:moveTo>
                  <a:pt x="3885572" y="334733"/>
                </a:moveTo>
                <a:cubicBezTo>
                  <a:pt x="4046889" y="406840"/>
                  <a:pt x="4203653" y="488713"/>
                  <a:pt x="4355013" y="579880"/>
                </a:cubicBezTo>
                <a:cubicBezTo>
                  <a:pt x="4662082" y="768063"/>
                  <a:pt x="4933803" y="995790"/>
                  <a:pt x="5144619" y="1290779"/>
                </a:cubicBezTo>
                <a:cubicBezTo>
                  <a:pt x="5314365" y="1528042"/>
                  <a:pt x="5426258" y="1789591"/>
                  <a:pt x="5468598" y="2088522"/>
                </a:cubicBezTo>
                <a:cubicBezTo>
                  <a:pt x="5479330" y="2001424"/>
                  <a:pt x="5480182" y="1913385"/>
                  <a:pt x="5471141" y="1826083"/>
                </a:cubicBezTo>
                <a:cubicBezTo>
                  <a:pt x="5455337" y="1662962"/>
                  <a:pt x="5406307" y="1504799"/>
                  <a:pt x="5327080" y="1361348"/>
                </a:cubicBezTo>
                <a:cubicBezTo>
                  <a:pt x="5206160" y="1140233"/>
                  <a:pt x="5033362" y="965782"/>
                  <a:pt x="4833354" y="816507"/>
                </a:cubicBezTo>
                <a:cubicBezTo>
                  <a:pt x="4597235" y="640276"/>
                  <a:pt x="4336322" y="509438"/>
                  <a:pt x="4063457" y="400724"/>
                </a:cubicBezTo>
                <a:cubicBezTo>
                  <a:pt x="4033360" y="388607"/>
                  <a:pt x="4003060" y="376909"/>
                  <a:pt x="3972544" y="365631"/>
                </a:cubicBezTo>
                <a:cubicBezTo>
                  <a:pt x="3943680" y="354950"/>
                  <a:pt x="3914563" y="345033"/>
                  <a:pt x="3885572" y="334733"/>
                </a:cubicBezTo>
                <a:close/>
                <a:moveTo>
                  <a:pt x="3865737" y="329520"/>
                </a:moveTo>
                <a:cubicBezTo>
                  <a:pt x="3865737" y="329520"/>
                  <a:pt x="3865737" y="330410"/>
                  <a:pt x="3866500" y="330537"/>
                </a:cubicBezTo>
                <a:lnTo>
                  <a:pt x="3869806" y="330156"/>
                </a:lnTo>
                <a:close/>
                <a:moveTo>
                  <a:pt x="2219772" y="85645"/>
                </a:moveTo>
                <a:cubicBezTo>
                  <a:pt x="2206943" y="84005"/>
                  <a:pt x="2193910" y="85264"/>
                  <a:pt x="2181627" y="89333"/>
                </a:cubicBezTo>
                <a:cubicBezTo>
                  <a:pt x="1932920" y="125113"/>
                  <a:pt x="1690800" y="197118"/>
                  <a:pt x="1462972" y="303073"/>
                </a:cubicBezTo>
                <a:cubicBezTo>
                  <a:pt x="971789" y="529528"/>
                  <a:pt x="578130" y="865460"/>
                  <a:pt x="308698" y="1338461"/>
                </a:cubicBezTo>
                <a:cubicBezTo>
                  <a:pt x="180225" y="1561852"/>
                  <a:pt x="97653" y="1808638"/>
                  <a:pt x="65840" y="2064364"/>
                </a:cubicBezTo>
                <a:cubicBezTo>
                  <a:pt x="71943" y="2050505"/>
                  <a:pt x="77284" y="2036391"/>
                  <a:pt x="82115" y="2022150"/>
                </a:cubicBezTo>
                <a:cubicBezTo>
                  <a:pt x="170104" y="1763653"/>
                  <a:pt x="279580" y="1515073"/>
                  <a:pt x="423261" y="1282260"/>
                </a:cubicBezTo>
                <a:cubicBezTo>
                  <a:pt x="630770" y="945565"/>
                  <a:pt x="895371" y="664944"/>
                  <a:pt x="1231812" y="454001"/>
                </a:cubicBezTo>
                <a:cubicBezTo>
                  <a:pt x="1535193" y="263783"/>
                  <a:pt x="1866802" y="149729"/>
                  <a:pt x="2219772" y="85645"/>
                </a:cubicBezTo>
                <a:close/>
                <a:moveTo>
                  <a:pt x="2612541" y="836"/>
                </a:moveTo>
                <a:cubicBezTo>
                  <a:pt x="2715914" y="-4250"/>
                  <a:pt x="2831240" y="14695"/>
                  <a:pt x="2946311" y="35548"/>
                </a:cubicBezTo>
                <a:cubicBezTo>
                  <a:pt x="3291652" y="98106"/>
                  <a:pt x="3631144" y="182915"/>
                  <a:pt x="3961100" y="303581"/>
                </a:cubicBezTo>
                <a:cubicBezTo>
                  <a:pt x="4278341" y="419543"/>
                  <a:pt x="4581341" y="563350"/>
                  <a:pt x="4854588" y="764502"/>
                </a:cubicBezTo>
                <a:cubicBezTo>
                  <a:pt x="5067438" y="921152"/>
                  <a:pt x="5250408" y="1105521"/>
                  <a:pt x="5377813" y="1339732"/>
                </a:cubicBezTo>
                <a:cubicBezTo>
                  <a:pt x="5459812" y="1489986"/>
                  <a:pt x="5510304" y="1655396"/>
                  <a:pt x="5526198" y="1825829"/>
                </a:cubicBezTo>
                <a:cubicBezTo>
                  <a:pt x="5538277" y="1951327"/>
                  <a:pt x="5527342" y="2074917"/>
                  <a:pt x="5510558" y="2199398"/>
                </a:cubicBezTo>
                <a:cubicBezTo>
                  <a:pt x="5502967" y="2266991"/>
                  <a:pt x="5502713" y="2335195"/>
                  <a:pt x="5509796" y="2402839"/>
                </a:cubicBezTo>
                <a:cubicBezTo>
                  <a:pt x="5534208" y="2664197"/>
                  <a:pt x="5468472" y="2926051"/>
                  <a:pt x="5323520" y="3144890"/>
                </a:cubicBezTo>
                <a:cubicBezTo>
                  <a:pt x="5201340" y="3332234"/>
                  <a:pt x="5041042" y="3491719"/>
                  <a:pt x="4853062" y="3612932"/>
                </a:cubicBezTo>
                <a:cubicBezTo>
                  <a:pt x="4671110" y="3732072"/>
                  <a:pt x="4498566" y="3864563"/>
                  <a:pt x="4316359" y="3982940"/>
                </a:cubicBezTo>
                <a:cubicBezTo>
                  <a:pt x="4019717" y="4175573"/>
                  <a:pt x="3701077" y="4317347"/>
                  <a:pt x="3352557" y="4386771"/>
                </a:cubicBezTo>
                <a:cubicBezTo>
                  <a:pt x="3160954" y="4425590"/>
                  <a:pt x="2964456" y="4434173"/>
                  <a:pt x="2770207" y="4412201"/>
                </a:cubicBezTo>
                <a:cubicBezTo>
                  <a:pt x="2685525" y="4402537"/>
                  <a:pt x="2599953" y="4402410"/>
                  <a:pt x="2514889" y="4393637"/>
                </a:cubicBezTo>
                <a:cubicBezTo>
                  <a:pt x="2307137" y="4370851"/>
                  <a:pt x="2102209" y="4327277"/>
                  <a:pt x="1903167" y="4263562"/>
                </a:cubicBezTo>
                <a:cubicBezTo>
                  <a:pt x="1560623" y="4156119"/>
                  <a:pt x="1238932" y="4006972"/>
                  <a:pt x="948393" y="3794249"/>
                </a:cubicBezTo>
                <a:cubicBezTo>
                  <a:pt x="647554" y="3573897"/>
                  <a:pt x="396813" y="3308660"/>
                  <a:pt x="223634" y="2975526"/>
                </a:cubicBezTo>
                <a:cubicBezTo>
                  <a:pt x="129454" y="2796370"/>
                  <a:pt x="67150" y="2602198"/>
                  <a:pt x="39520" y="2401695"/>
                </a:cubicBezTo>
                <a:cubicBezTo>
                  <a:pt x="34510" y="2367555"/>
                  <a:pt x="26729" y="2333872"/>
                  <a:pt x="16252" y="2300991"/>
                </a:cubicBezTo>
                <a:cubicBezTo>
                  <a:pt x="-9179" y="2218598"/>
                  <a:pt x="-24" y="2135695"/>
                  <a:pt x="11801" y="2053556"/>
                </a:cubicBezTo>
                <a:cubicBezTo>
                  <a:pt x="93686" y="1480615"/>
                  <a:pt x="377868" y="1021983"/>
                  <a:pt x="812850" y="651084"/>
                </a:cubicBezTo>
                <a:cubicBezTo>
                  <a:pt x="1176755" y="340201"/>
                  <a:pt x="1598260" y="146042"/>
                  <a:pt x="2066810" y="52586"/>
                </a:cubicBezTo>
                <a:cubicBezTo>
                  <a:pt x="2154544" y="35039"/>
                  <a:pt x="2243041" y="23087"/>
                  <a:pt x="2332046" y="14441"/>
                </a:cubicBezTo>
                <a:cubicBezTo>
                  <a:pt x="2421052" y="5794"/>
                  <a:pt x="2508913" y="2107"/>
                  <a:pt x="2612541" y="836"/>
                </a:cubicBezTo>
                <a:close/>
              </a:path>
            </a:pathLst>
          </a:custGeom>
          <a:noFill/>
        </p:spPr>
      </p:pic>
      <p:sp>
        <p:nvSpPr>
          <p:cNvPr id="28" name="sketchy line">
            <a:extLst>
              <a:ext uri="{FF2B5EF4-FFF2-40B4-BE49-F238E27FC236}">
                <a16:creationId xmlns:a16="http://schemas.microsoft.com/office/drawing/2014/main" id="{3F9B0603-37C5-4312-AE4D-A3D015475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85532"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2112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200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4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871C5-86CE-40F7-B55F-E9F77F38EF5B}"/>
              </a:ext>
            </a:extLst>
          </p:cNvPr>
          <p:cNvSpPr>
            <a:spLocks noGrp="1"/>
          </p:cNvSpPr>
          <p:nvPr>
            <p:ph type="title"/>
          </p:nvPr>
        </p:nvSpPr>
        <p:spPr/>
        <p:txBody>
          <a:bodyPr>
            <a:noAutofit/>
          </a:bodyPr>
          <a:lstStyle/>
          <a:p>
            <a:r>
              <a:rPr lang="en-GB" sz="2400" b="0" i="0" dirty="0">
                <a:solidFill>
                  <a:srgbClr val="545E6B"/>
                </a:solidFill>
                <a:effectLst/>
                <a:latin typeface="Fira Sans" panose="020B0503050000020004" pitchFamily="34" charset="0"/>
              </a:rPr>
              <a:t>Do you think these will help us deliver safer accommodation in the borough? Do you agree that this is the right approach to take?</a:t>
            </a:r>
            <a:endParaRPr lang="en-GB" sz="2400" dirty="0"/>
          </a:p>
        </p:txBody>
      </p:sp>
      <p:pic>
        <p:nvPicPr>
          <p:cNvPr id="5" name="Content Placeholder 4" descr="Pie chart of respondents feedback, Yes 92.16%. No 7.84%">
            <a:extLst>
              <a:ext uri="{FF2B5EF4-FFF2-40B4-BE49-F238E27FC236}">
                <a16:creationId xmlns:a16="http://schemas.microsoft.com/office/drawing/2014/main" id="{85FAF3D4-CB5A-49CF-850F-229798BF659D}"/>
              </a:ext>
            </a:extLst>
          </p:cNvPr>
          <p:cNvPicPr>
            <a:picLocks noGrp="1" noChangeAspect="1"/>
          </p:cNvPicPr>
          <p:nvPr>
            <p:ph idx="1"/>
          </p:nvPr>
        </p:nvPicPr>
        <p:blipFill>
          <a:blip r:embed="rId2"/>
          <a:stretch>
            <a:fillRect/>
          </a:stretch>
        </p:blipFill>
        <p:spPr>
          <a:xfrm>
            <a:off x="3345804" y="1825625"/>
            <a:ext cx="5500392" cy="4351338"/>
          </a:xfrm>
        </p:spPr>
      </p:pic>
    </p:spTree>
    <p:extLst>
      <p:ext uri="{BB962C8B-B14F-4D97-AF65-F5344CB8AC3E}">
        <p14:creationId xmlns:p14="http://schemas.microsoft.com/office/powerpoint/2010/main" val="4047934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D7956-2430-470F-9FC8-DCB56975CFC2}"/>
              </a:ext>
            </a:extLst>
          </p:cNvPr>
          <p:cNvSpPr>
            <a:spLocks noGrp="1"/>
          </p:cNvSpPr>
          <p:nvPr>
            <p:ph type="title"/>
          </p:nvPr>
        </p:nvSpPr>
        <p:spPr/>
        <p:txBody>
          <a:bodyPr>
            <a:noAutofit/>
          </a:bodyPr>
          <a:lstStyle/>
          <a:p>
            <a:r>
              <a:rPr lang="en-GB" sz="1800" b="0" i="0" dirty="0">
                <a:solidFill>
                  <a:srgbClr val="545E6B"/>
                </a:solidFill>
                <a:effectLst/>
                <a:latin typeface="Fira Sans" panose="020B0503050000020004" pitchFamily="34" charset="0"/>
              </a:rPr>
              <a:t>The strategy is set out to enable partners across the borough to work together to create safe opportunities for victims of domestic abuse and their children to access accommodation and support to meet their needs.  Would you like to share any further feedback about this strategy?</a:t>
            </a:r>
            <a:endParaRPr lang="en-GB" sz="1800" dirty="0"/>
          </a:p>
        </p:txBody>
      </p:sp>
      <p:pic>
        <p:nvPicPr>
          <p:cNvPr id="5" name="Content Placeholder 4" descr="Pie chart of respondents feedback, yes 14%. No 86%">
            <a:extLst>
              <a:ext uri="{FF2B5EF4-FFF2-40B4-BE49-F238E27FC236}">
                <a16:creationId xmlns:a16="http://schemas.microsoft.com/office/drawing/2014/main" id="{CDC500CA-3F0D-4054-8A9E-0BC523C1BE3A}"/>
              </a:ext>
            </a:extLst>
          </p:cNvPr>
          <p:cNvPicPr>
            <a:picLocks noGrp="1" noChangeAspect="1"/>
          </p:cNvPicPr>
          <p:nvPr>
            <p:ph idx="1"/>
          </p:nvPr>
        </p:nvPicPr>
        <p:blipFill>
          <a:blip r:embed="rId2"/>
          <a:stretch>
            <a:fillRect/>
          </a:stretch>
        </p:blipFill>
        <p:spPr>
          <a:xfrm>
            <a:off x="-78637" y="2265876"/>
            <a:ext cx="5056257" cy="3261621"/>
          </a:xfrm>
        </p:spPr>
      </p:pic>
      <p:graphicFrame>
        <p:nvGraphicFramePr>
          <p:cNvPr id="3" name="Table 2">
            <a:extLst>
              <a:ext uri="{FF2B5EF4-FFF2-40B4-BE49-F238E27FC236}">
                <a16:creationId xmlns:a16="http://schemas.microsoft.com/office/drawing/2014/main" id="{C789ED0B-7C8C-4117-BDD0-768A91A4572C}"/>
              </a:ext>
            </a:extLst>
          </p:cNvPr>
          <p:cNvGraphicFramePr>
            <a:graphicFrameLocks noGrp="1"/>
          </p:cNvGraphicFramePr>
          <p:nvPr>
            <p:extLst>
              <p:ext uri="{D42A27DB-BD31-4B8C-83A1-F6EECF244321}">
                <p14:modId xmlns:p14="http://schemas.microsoft.com/office/powerpoint/2010/main" val="572594166"/>
              </p:ext>
            </p:extLst>
          </p:nvPr>
        </p:nvGraphicFramePr>
        <p:xfrm>
          <a:off x="3912231" y="1690688"/>
          <a:ext cx="7091391" cy="4973262"/>
        </p:xfrm>
        <a:graphic>
          <a:graphicData uri="http://schemas.openxmlformats.org/drawingml/2006/table">
            <a:tbl>
              <a:tblPr firstRow="1" firstCol="1" bandRow="1">
                <a:tableStyleId>{5940675A-B579-460E-94D1-54222C63F5DA}</a:tableStyleId>
              </a:tblPr>
              <a:tblGrid>
                <a:gridCol w="7091391">
                  <a:extLst>
                    <a:ext uri="{9D8B030D-6E8A-4147-A177-3AD203B41FA5}">
                      <a16:colId xmlns:a16="http://schemas.microsoft.com/office/drawing/2014/main" val="955947126"/>
                    </a:ext>
                  </a:extLst>
                </a:gridCol>
              </a:tblGrid>
              <a:tr h="958196">
                <a:tc>
                  <a:txBody>
                    <a:bodyPr/>
                    <a:lstStyle/>
                    <a:p>
                      <a:pPr>
                        <a:lnSpc>
                          <a:spcPct val="115000"/>
                        </a:lnSpc>
                        <a:spcAft>
                          <a:spcPts val="1000"/>
                        </a:spcAft>
                      </a:pPr>
                      <a:r>
                        <a:rPr lang="en-GB" sz="900" dirty="0">
                          <a:effectLst/>
                        </a:rPr>
                        <a:t>if we get this right we could change the lives of many women and children. for me this is a very important piece of work and we need to focus on changing the perception that if you are a victim you need to move (however </a:t>
                      </a:r>
                      <a:r>
                        <a:rPr lang="en-GB" sz="900" dirty="0" err="1">
                          <a:effectLst/>
                        </a:rPr>
                        <a:t>i</a:t>
                      </a:r>
                      <a:r>
                        <a:rPr lang="en-GB" sz="900" dirty="0">
                          <a:effectLst/>
                        </a:rPr>
                        <a:t> appreciate that in some cases this is absolutely necessary but this should NOT be the norm). we need to be safeguarding the victims and children and punishing the perpetrators by working more closely with the police and solicitors to ensure that the perpetrator is held accountable for their actions. This is what </a:t>
                      </a:r>
                      <a:r>
                        <a:rPr lang="en-GB" sz="900" dirty="0" err="1">
                          <a:effectLst/>
                        </a:rPr>
                        <a:t>i</a:t>
                      </a:r>
                      <a:r>
                        <a:rPr lang="en-GB" sz="900" dirty="0">
                          <a:effectLst/>
                        </a:rPr>
                        <a:t> feel is currently missing. I also feel that we need more support for the children of these families as they are very clearly as much a victim as the actual victim and this is an area that </a:t>
                      </a:r>
                      <a:r>
                        <a:rPr lang="en-GB" sz="900" dirty="0" err="1">
                          <a:effectLst/>
                        </a:rPr>
                        <a:t>i</a:t>
                      </a:r>
                      <a:r>
                        <a:rPr lang="en-GB" sz="900" dirty="0">
                          <a:effectLst/>
                        </a:rPr>
                        <a:t> feel has been neglected.</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31314" marR="31314" marT="93941" marB="93941" anchor="ctr"/>
                </a:tc>
                <a:extLst>
                  <a:ext uri="{0D108BD9-81ED-4DB2-BD59-A6C34878D82A}">
                    <a16:rowId xmlns:a16="http://schemas.microsoft.com/office/drawing/2014/main" val="386609051"/>
                  </a:ext>
                </a:extLst>
              </a:tr>
              <a:tr h="310005">
                <a:tc>
                  <a:txBody>
                    <a:bodyPr/>
                    <a:lstStyle/>
                    <a:p>
                      <a:pPr>
                        <a:lnSpc>
                          <a:spcPct val="115000"/>
                        </a:lnSpc>
                        <a:spcAft>
                          <a:spcPts val="1000"/>
                        </a:spcAft>
                      </a:pPr>
                      <a:r>
                        <a:rPr lang="en-GB" sz="900" dirty="0">
                          <a:effectLst/>
                        </a:rPr>
                        <a:t>Must be time bound with smart targets as quite often people get lost between multi agency strategies</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17426" marR="31314" marT="93941" marB="93941" anchor="ctr"/>
                </a:tc>
                <a:extLst>
                  <a:ext uri="{0D108BD9-81ED-4DB2-BD59-A6C34878D82A}">
                    <a16:rowId xmlns:a16="http://schemas.microsoft.com/office/drawing/2014/main" val="845994314"/>
                  </a:ext>
                </a:extLst>
              </a:tr>
              <a:tr h="1941884">
                <a:tc>
                  <a:txBody>
                    <a:bodyPr/>
                    <a:lstStyle/>
                    <a:p>
                      <a:pPr>
                        <a:lnSpc>
                          <a:spcPct val="115000"/>
                        </a:lnSpc>
                        <a:spcAft>
                          <a:spcPts val="1000"/>
                        </a:spcAft>
                      </a:pPr>
                      <a:r>
                        <a:rPr lang="en-GB" sz="900" dirty="0">
                          <a:effectLst/>
                        </a:rPr>
                        <a:t>Victims of domestic violence including children as victims should have the same housing rights as anyone else in the community. For to long they have been forced to leave their homes and go into unsuitable accommodation and run down refuges as their only option. They are treated and punished as being homeless and treated as so breaching their rights to be rehoused immediately or given priority with housing with extra support for the children. Refuges are not suitable for purpose, and this wants addressing and bringing into the 21 st century. Give all domestic violence victims the right to be rehoused without having to go into a refuge or bedsits or shared accommodation where this environment has the potential to be just as damaging and volatile to children. Children do suffer in these places when their mental health has already been given a beating. Their rights are obviously abused with rigid routines in refuges , and their freedom to some extent taken away from them. These victims should have the right to be automatically rehoused in another authority if appropriate to do so without the local authority making decisions for them and the victims waiting a long time to be given permission to relocate. This damages children's mental health as much as living with domestic violence does. How dare anyone take the victims’ rights away from them because they are not only victims but survivors of horrendous crimes against them that no one in society would accept. Stop ticking boxes to see if these victims qualify for housing and the right to live with their children in a safe environment and to live independently in an environment of their choosing. Of course they qualify! Person centred approach should be in place at all times but alas I know this is not always the case. The blue door also wants stepping up as well and offer more support than they give. Speaking from personal experience I was just as traumatised by the staff and their appalling attitude towards me there than coming out of a violent relationship and my abuser escaping punishment as I was not believed, and he was protected by the blue door. Don't punish them further than they already have been. I have written this, but I know NELC failed me and they will continue to fail others when funding, lack of resources and the New one is support is restricted due to the COVID crisis and people are working from home. Convenience for all NELC staff to save money in this deprived community will always be an issue. Thank you.</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17426" marR="31314" marT="93941" marB="93941" anchor="ctr"/>
                </a:tc>
                <a:extLst>
                  <a:ext uri="{0D108BD9-81ED-4DB2-BD59-A6C34878D82A}">
                    <a16:rowId xmlns:a16="http://schemas.microsoft.com/office/drawing/2014/main" val="1498403767"/>
                  </a:ext>
                </a:extLst>
              </a:tr>
              <a:tr h="569281">
                <a:tc>
                  <a:txBody>
                    <a:bodyPr/>
                    <a:lstStyle/>
                    <a:p>
                      <a:pPr>
                        <a:lnSpc>
                          <a:spcPct val="115000"/>
                        </a:lnSpc>
                        <a:spcAft>
                          <a:spcPts val="1000"/>
                        </a:spcAft>
                      </a:pPr>
                      <a:r>
                        <a:rPr lang="en-GB" sz="900" dirty="0">
                          <a:effectLst/>
                        </a:rPr>
                        <a:t>No support given to DV victim to be rehoused with children from ex partners home which he can walk into anytime not married, and left with no hot water and heating as ex no repairing boiler also local authority giving out wrong info to victims saying entitled to half the house not on mortgage not married got correct info from legal source now what does she do 4 children need rehoming</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117426" marR="31314" marT="93941" marB="93941" anchor="ctr"/>
                </a:tc>
                <a:extLst>
                  <a:ext uri="{0D108BD9-81ED-4DB2-BD59-A6C34878D82A}">
                    <a16:rowId xmlns:a16="http://schemas.microsoft.com/office/drawing/2014/main" val="4009183853"/>
                  </a:ext>
                </a:extLst>
              </a:tr>
            </a:tbl>
          </a:graphicData>
        </a:graphic>
      </p:graphicFrame>
    </p:spTree>
    <p:extLst>
      <p:ext uri="{BB962C8B-B14F-4D97-AF65-F5344CB8AC3E}">
        <p14:creationId xmlns:p14="http://schemas.microsoft.com/office/powerpoint/2010/main" val="1710197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77700-42EE-42CD-B231-90873558E3A4}"/>
              </a:ext>
            </a:extLst>
          </p:cNvPr>
          <p:cNvSpPr>
            <a:spLocks noGrp="1"/>
          </p:cNvSpPr>
          <p:nvPr>
            <p:ph type="title"/>
          </p:nvPr>
        </p:nvSpPr>
        <p:spPr/>
        <p:txBody>
          <a:bodyPr>
            <a:noAutofit/>
          </a:bodyPr>
          <a:lstStyle/>
          <a:p>
            <a:r>
              <a:rPr lang="en-GB" sz="2000" b="0" i="0" dirty="0">
                <a:solidFill>
                  <a:srgbClr val="545E6B"/>
                </a:solidFill>
                <a:effectLst/>
                <a:latin typeface="Fira Sans" panose="020B0503050000020004" pitchFamily="34" charset="0"/>
              </a:rPr>
              <a:t>We welcome your views on equality and if you think there is anything further we should consider relating to equality and diversity, please add any comments below:</a:t>
            </a:r>
            <a:endParaRPr lang="en-GB" sz="2000" dirty="0"/>
          </a:p>
        </p:txBody>
      </p:sp>
      <p:graphicFrame>
        <p:nvGraphicFramePr>
          <p:cNvPr id="6" name="Table 5">
            <a:extLst>
              <a:ext uri="{FF2B5EF4-FFF2-40B4-BE49-F238E27FC236}">
                <a16:creationId xmlns:a16="http://schemas.microsoft.com/office/drawing/2014/main" id="{637505CE-53CE-4E5E-9442-BE94892A5DE7}"/>
              </a:ext>
            </a:extLst>
          </p:cNvPr>
          <p:cNvGraphicFramePr>
            <a:graphicFrameLocks noGrp="1"/>
          </p:cNvGraphicFramePr>
          <p:nvPr>
            <p:extLst>
              <p:ext uri="{D42A27DB-BD31-4B8C-83A1-F6EECF244321}">
                <p14:modId xmlns:p14="http://schemas.microsoft.com/office/powerpoint/2010/main" val="1265589635"/>
              </p:ext>
            </p:extLst>
          </p:nvPr>
        </p:nvGraphicFramePr>
        <p:xfrm>
          <a:off x="960213" y="1690688"/>
          <a:ext cx="10012587" cy="4622612"/>
        </p:xfrm>
        <a:graphic>
          <a:graphicData uri="http://schemas.openxmlformats.org/drawingml/2006/table">
            <a:tbl>
              <a:tblPr firstRow="1" firstCol="1" bandRow="1">
                <a:tableStyleId>{5940675A-B579-460E-94D1-54222C63F5DA}</a:tableStyleId>
              </a:tblPr>
              <a:tblGrid>
                <a:gridCol w="10012587">
                  <a:extLst>
                    <a:ext uri="{9D8B030D-6E8A-4147-A177-3AD203B41FA5}">
                      <a16:colId xmlns:a16="http://schemas.microsoft.com/office/drawing/2014/main" val="1048325869"/>
                    </a:ext>
                  </a:extLst>
                </a:gridCol>
              </a:tblGrid>
              <a:tr h="714981">
                <a:tc>
                  <a:txBody>
                    <a:bodyPr/>
                    <a:lstStyle/>
                    <a:p>
                      <a:pPr>
                        <a:lnSpc>
                          <a:spcPct val="115000"/>
                        </a:lnSpc>
                        <a:spcAft>
                          <a:spcPts val="1000"/>
                        </a:spcAft>
                      </a:pPr>
                      <a:r>
                        <a:rPr lang="en-GB" sz="1400">
                          <a:effectLst/>
                        </a:rPr>
                        <a:t>increase the home choice lincs housing band if the victim asks for a move because they don’t feel safe, it’s impossible to bid on another property and stand a chance because you are already housed and stuck at band 4 unless you go to a refuge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4652" marR="34652" marT="103955" marB="103955" anchor="ctr"/>
                </a:tc>
                <a:extLst>
                  <a:ext uri="{0D108BD9-81ED-4DB2-BD59-A6C34878D82A}">
                    <a16:rowId xmlns:a16="http://schemas.microsoft.com/office/drawing/2014/main" val="2122828337"/>
                  </a:ext>
                </a:extLst>
              </a:tr>
              <a:tr h="486511">
                <a:tc>
                  <a:txBody>
                    <a:bodyPr/>
                    <a:lstStyle/>
                    <a:p>
                      <a:pPr>
                        <a:lnSpc>
                          <a:spcPct val="115000"/>
                        </a:lnSpc>
                        <a:spcAft>
                          <a:spcPts val="1000"/>
                        </a:spcAft>
                      </a:pPr>
                      <a:r>
                        <a:rPr lang="en-GB" sz="1400">
                          <a:effectLst/>
                        </a:rPr>
                        <a:t>Male abuse, same sex relationship abuse and abuse in BAEM communities all have additional sensitivities and need specialist input.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29944" marR="34652" marT="103955" marB="103955" anchor="ctr"/>
                </a:tc>
                <a:extLst>
                  <a:ext uri="{0D108BD9-81ED-4DB2-BD59-A6C34878D82A}">
                    <a16:rowId xmlns:a16="http://schemas.microsoft.com/office/drawing/2014/main" val="173186663"/>
                  </a:ext>
                </a:extLst>
              </a:tr>
              <a:tr h="343052">
                <a:tc>
                  <a:txBody>
                    <a:bodyPr/>
                    <a:lstStyle/>
                    <a:p>
                      <a:pPr>
                        <a:lnSpc>
                          <a:spcPct val="115000"/>
                        </a:lnSpc>
                        <a:spcAft>
                          <a:spcPts val="1000"/>
                        </a:spcAft>
                      </a:pPr>
                      <a:r>
                        <a:rPr lang="en-GB" sz="1400" dirty="0">
                          <a:effectLst/>
                        </a:rPr>
                        <a:t>Yes practice what you preach.</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9944" marR="34652" marT="103955" marB="103955" anchor="ctr"/>
                </a:tc>
                <a:extLst>
                  <a:ext uri="{0D108BD9-81ED-4DB2-BD59-A6C34878D82A}">
                    <a16:rowId xmlns:a16="http://schemas.microsoft.com/office/drawing/2014/main" val="3859639946"/>
                  </a:ext>
                </a:extLst>
              </a:tr>
              <a:tr h="629969">
                <a:tc>
                  <a:txBody>
                    <a:bodyPr/>
                    <a:lstStyle/>
                    <a:p>
                      <a:pPr>
                        <a:lnSpc>
                          <a:spcPct val="115000"/>
                        </a:lnSpc>
                        <a:spcAft>
                          <a:spcPts val="1000"/>
                        </a:spcAft>
                      </a:pPr>
                      <a:r>
                        <a:rPr lang="en-GB" sz="1400">
                          <a:effectLst/>
                        </a:rPr>
                        <a:t>Accommodation in shared buildings needs to be properly risk assessed to ensure the safety of all as some victims may have their location revealed resulting in offenders attending the properties which will impact more people.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29944" marR="34652" marT="103955" marB="103955" anchor="ctr"/>
                </a:tc>
                <a:extLst>
                  <a:ext uri="{0D108BD9-81ED-4DB2-BD59-A6C34878D82A}">
                    <a16:rowId xmlns:a16="http://schemas.microsoft.com/office/drawing/2014/main" val="1883566197"/>
                  </a:ext>
                </a:extLst>
              </a:tr>
              <a:tr h="629969">
                <a:tc>
                  <a:txBody>
                    <a:bodyPr/>
                    <a:lstStyle/>
                    <a:p>
                      <a:pPr>
                        <a:lnSpc>
                          <a:spcPct val="115000"/>
                        </a:lnSpc>
                        <a:spcAft>
                          <a:spcPts val="1000"/>
                        </a:spcAft>
                      </a:pPr>
                      <a:r>
                        <a:rPr lang="en-GB" sz="1400">
                          <a:effectLst/>
                        </a:rPr>
                        <a:t>As a female, I think males need targeted support when a victim of domestic abuse with the same anonymity as female refuge centres, somewhere they can open up and not be ashamed.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29944" marR="34652" marT="103955" marB="103955" anchor="ctr"/>
                </a:tc>
                <a:extLst>
                  <a:ext uri="{0D108BD9-81ED-4DB2-BD59-A6C34878D82A}">
                    <a16:rowId xmlns:a16="http://schemas.microsoft.com/office/drawing/2014/main" val="3376584188"/>
                  </a:ext>
                </a:extLst>
              </a:tr>
              <a:tr h="629969">
                <a:tc>
                  <a:txBody>
                    <a:bodyPr/>
                    <a:lstStyle/>
                    <a:p>
                      <a:pPr>
                        <a:lnSpc>
                          <a:spcPct val="115000"/>
                        </a:lnSpc>
                        <a:spcAft>
                          <a:spcPts val="1000"/>
                        </a:spcAft>
                      </a:pPr>
                      <a:r>
                        <a:rPr lang="en-GB" sz="1400">
                          <a:effectLst/>
                        </a:rPr>
                        <a:t>Male victims with children also need support. Male domestic abuse victims. Acknowledgement that perpetrators are not always partners, but anyone victims live with. Support is needed more after refuge, when normal life resumes.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29944" marR="34652" marT="103955" marB="103955" anchor="ctr"/>
                </a:tc>
                <a:extLst>
                  <a:ext uri="{0D108BD9-81ED-4DB2-BD59-A6C34878D82A}">
                    <a16:rowId xmlns:a16="http://schemas.microsoft.com/office/drawing/2014/main" val="1678733317"/>
                  </a:ext>
                </a:extLst>
              </a:tr>
              <a:tr h="916886">
                <a:tc>
                  <a:txBody>
                    <a:bodyPr/>
                    <a:lstStyle/>
                    <a:p>
                      <a:pPr>
                        <a:lnSpc>
                          <a:spcPct val="115000"/>
                        </a:lnSpc>
                        <a:spcAft>
                          <a:spcPts val="1000"/>
                        </a:spcAft>
                      </a:pPr>
                      <a:r>
                        <a:rPr lang="en-GB" sz="1400" dirty="0">
                          <a:effectLst/>
                        </a:rPr>
                        <a:t>You appear to be offering too many options which I find confusing! I don't understand why it is always the women &amp; children who have to move out when it should be the offending partner! If male partner is causing problems then he should be kicked out &amp; restraining orders applied. Why should it always be the female &amp; children who must move out?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29944" marR="34652" marT="103955" marB="103955" anchor="ctr"/>
                </a:tc>
                <a:extLst>
                  <a:ext uri="{0D108BD9-81ED-4DB2-BD59-A6C34878D82A}">
                    <a16:rowId xmlns:a16="http://schemas.microsoft.com/office/drawing/2014/main" val="1781525030"/>
                  </a:ext>
                </a:extLst>
              </a:tr>
            </a:tbl>
          </a:graphicData>
        </a:graphic>
      </p:graphicFrame>
    </p:spTree>
    <p:extLst>
      <p:ext uri="{BB962C8B-B14F-4D97-AF65-F5344CB8AC3E}">
        <p14:creationId xmlns:p14="http://schemas.microsoft.com/office/powerpoint/2010/main" val="322810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 name="Freeform: Shape 8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5E7FA28-DDE3-4AF8-B23F-0D2C3CB93541}"/>
              </a:ext>
            </a:extLst>
          </p:cNvPr>
          <p:cNvSpPr>
            <a:spLocks noGrp="1"/>
          </p:cNvSpPr>
          <p:nvPr>
            <p:ph type="title"/>
          </p:nvPr>
        </p:nvSpPr>
        <p:spPr>
          <a:xfrm>
            <a:off x="863029" y="1012004"/>
            <a:ext cx="3416158" cy="4795408"/>
          </a:xfrm>
        </p:spPr>
        <p:txBody>
          <a:bodyPr vert="horz" lIns="91440" tIns="45720" rIns="91440" bIns="45720" rtlCol="0">
            <a:normAutofit/>
          </a:bodyPr>
          <a:lstStyle/>
          <a:p>
            <a:r>
              <a:rPr lang="en-US">
                <a:solidFill>
                  <a:srgbClr val="FFFFFF"/>
                </a:solidFill>
              </a:rPr>
              <a:t>Demographics</a:t>
            </a:r>
          </a:p>
        </p:txBody>
      </p:sp>
      <p:pic>
        <p:nvPicPr>
          <p:cNvPr id="15" name="Picture 14" descr="Age demographics, 25-34 17%, 35-49 29%,50-64 38%, 65-79 6.38%, prefer not t say 8.51%">
            <a:extLst>
              <a:ext uri="{FF2B5EF4-FFF2-40B4-BE49-F238E27FC236}">
                <a16:creationId xmlns:a16="http://schemas.microsoft.com/office/drawing/2014/main" id="{919BAEB3-6D2D-41E9-A1BD-8A59249D8EBA}"/>
              </a:ext>
            </a:extLst>
          </p:cNvPr>
          <p:cNvPicPr>
            <a:picLocks noChangeAspect="1"/>
          </p:cNvPicPr>
          <p:nvPr/>
        </p:nvPicPr>
        <p:blipFill>
          <a:blip r:embed="rId2"/>
          <a:stretch>
            <a:fillRect/>
          </a:stretch>
        </p:blipFill>
        <p:spPr>
          <a:xfrm>
            <a:off x="5195888" y="469900"/>
            <a:ext cx="6508750" cy="2824163"/>
          </a:xfrm>
          <a:prstGeom prst="rect">
            <a:avLst/>
          </a:prstGeom>
        </p:spPr>
      </p:pic>
      <p:pic>
        <p:nvPicPr>
          <p:cNvPr id="42" name="Picture 41" descr="Gender demographics. Women 74.47%, men, 17.02%, prefer not t say 6.38%, in another way 2.13%">
            <a:extLst>
              <a:ext uri="{FF2B5EF4-FFF2-40B4-BE49-F238E27FC236}">
                <a16:creationId xmlns:a16="http://schemas.microsoft.com/office/drawing/2014/main" id="{EF646823-5156-418E-9509-1CE0FBFBA53A}"/>
              </a:ext>
            </a:extLst>
          </p:cNvPr>
          <p:cNvPicPr>
            <a:picLocks noChangeAspect="1"/>
          </p:cNvPicPr>
          <p:nvPr/>
        </p:nvPicPr>
        <p:blipFill>
          <a:blip r:embed="rId3"/>
          <a:stretch>
            <a:fillRect/>
          </a:stretch>
        </p:blipFill>
        <p:spPr>
          <a:xfrm>
            <a:off x="5195888" y="3365500"/>
            <a:ext cx="6508750" cy="2989263"/>
          </a:xfrm>
          <a:prstGeom prst="rect">
            <a:avLst/>
          </a:prstGeom>
        </p:spPr>
      </p:pic>
    </p:spTree>
    <p:extLst>
      <p:ext uri="{BB962C8B-B14F-4D97-AF65-F5344CB8AC3E}">
        <p14:creationId xmlns:p14="http://schemas.microsoft.com/office/powerpoint/2010/main" val="1618890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151DE2-F7A4-49EA-98EC-DAF7B408A7E6}"/>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Demographics cont.</a:t>
            </a:r>
          </a:p>
        </p:txBody>
      </p:sp>
      <p:graphicFrame>
        <p:nvGraphicFramePr>
          <p:cNvPr id="4" name="Table 3" descr="Sex demographics">
            <a:extLst>
              <a:ext uri="{FF2B5EF4-FFF2-40B4-BE49-F238E27FC236}">
                <a16:creationId xmlns:a16="http://schemas.microsoft.com/office/drawing/2014/main" id="{BA241E52-CA64-46A5-92D6-9B9830C7315F}"/>
              </a:ext>
            </a:extLst>
          </p:cNvPr>
          <p:cNvGraphicFramePr>
            <a:graphicFrameLocks noGrp="1"/>
          </p:cNvGraphicFramePr>
          <p:nvPr>
            <p:extLst>
              <p:ext uri="{D42A27DB-BD31-4B8C-83A1-F6EECF244321}">
                <p14:modId xmlns:p14="http://schemas.microsoft.com/office/powerpoint/2010/main" val="1010896023"/>
              </p:ext>
            </p:extLst>
          </p:nvPr>
        </p:nvGraphicFramePr>
        <p:xfrm>
          <a:off x="642938" y="1674813"/>
          <a:ext cx="4114799" cy="4392612"/>
        </p:xfrm>
        <a:graphic>
          <a:graphicData uri="http://schemas.openxmlformats.org/drawingml/2006/table">
            <a:tbl>
              <a:tblPr firstRow="1" firstCol="1" bandRow="1">
                <a:tableStyleId>{5940675A-B579-460E-94D1-54222C63F5DA}</a:tableStyleId>
              </a:tblPr>
              <a:tblGrid>
                <a:gridCol w="2053459">
                  <a:extLst>
                    <a:ext uri="{9D8B030D-6E8A-4147-A177-3AD203B41FA5}">
                      <a16:colId xmlns:a16="http://schemas.microsoft.com/office/drawing/2014/main" val="1930453739"/>
                    </a:ext>
                  </a:extLst>
                </a:gridCol>
                <a:gridCol w="836605">
                  <a:extLst>
                    <a:ext uri="{9D8B030D-6E8A-4147-A177-3AD203B41FA5}">
                      <a16:colId xmlns:a16="http://schemas.microsoft.com/office/drawing/2014/main" val="1787774790"/>
                    </a:ext>
                  </a:extLst>
                </a:gridCol>
                <a:gridCol w="1224735">
                  <a:extLst>
                    <a:ext uri="{9D8B030D-6E8A-4147-A177-3AD203B41FA5}">
                      <a16:colId xmlns:a16="http://schemas.microsoft.com/office/drawing/2014/main" val="1343114614"/>
                    </a:ext>
                  </a:extLst>
                </a:gridCol>
              </a:tblGrid>
              <a:tr h="603486">
                <a:tc>
                  <a:txBody>
                    <a:bodyPr/>
                    <a:lstStyle/>
                    <a:p>
                      <a:pPr>
                        <a:lnSpc>
                          <a:spcPct val="115000"/>
                        </a:lnSpc>
                        <a:spcAft>
                          <a:spcPts val="1000"/>
                        </a:spcAft>
                      </a:pPr>
                      <a:r>
                        <a:rPr lang="en-GB" sz="1100" b="1" dirty="0">
                          <a:effectLst/>
                        </a:rPr>
                        <a:t>Sex</a:t>
                      </a:r>
                      <a:endParaRPr lang="en-GB"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159748" marR="63899" marT="117149" marB="117149" anchor="ctr"/>
                </a:tc>
                <a:tc>
                  <a:txBody>
                    <a:bodyPr/>
                    <a:lstStyle/>
                    <a:p>
                      <a:pPr algn="r">
                        <a:lnSpc>
                          <a:spcPct val="115000"/>
                        </a:lnSpc>
                        <a:spcAft>
                          <a:spcPts val="1000"/>
                        </a:spcAft>
                      </a:pPr>
                      <a:r>
                        <a:rPr lang="en-GB" sz="1100" b="1" dirty="0">
                          <a:effectLst/>
                        </a:rPr>
                        <a:t>Count</a:t>
                      </a:r>
                      <a:endParaRPr lang="en-GB"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159748" marT="53249" marB="53249" anchor="ctr"/>
                </a:tc>
                <a:tc>
                  <a:txBody>
                    <a:bodyPr/>
                    <a:lstStyle/>
                    <a:p>
                      <a:pPr algn="r">
                        <a:lnSpc>
                          <a:spcPct val="115000"/>
                        </a:lnSpc>
                        <a:spcAft>
                          <a:spcPts val="1000"/>
                        </a:spcAft>
                      </a:pPr>
                      <a:r>
                        <a:rPr lang="en-GB" sz="1100" b="1" dirty="0">
                          <a:effectLst/>
                        </a:rPr>
                        <a:t>Percent</a:t>
                      </a:r>
                      <a:endParaRPr lang="en-GB" sz="13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159748" marT="53249" marB="53249" anchor="ctr"/>
                </a:tc>
                <a:extLst>
                  <a:ext uri="{0D108BD9-81ED-4DB2-BD59-A6C34878D82A}">
                    <a16:rowId xmlns:a16="http://schemas.microsoft.com/office/drawing/2014/main" val="1820744661"/>
                  </a:ext>
                </a:extLst>
              </a:tr>
              <a:tr h="631521">
                <a:tc>
                  <a:txBody>
                    <a:bodyPr/>
                    <a:lstStyle/>
                    <a:p>
                      <a:pPr>
                        <a:lnSpc>
                          <a:spcPct val="115000"/>
                        </a:lnSpc>
                        <a:spcAft>
                          <a:spcPts val="1000"/>
                        </a:spcAft>
                      </a:pPr>
                      <a:r>
                        <a:rPr lang="en-GB" sz="1100">
                          <a:effectLst/>
                        </a:rPr>
                        <a:t>Straight</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159748" marR="42599" marT="127798" marB="127798" anchor="ctr"/>
                </a:tc>
                <a:tc>
                  <a:txBody>
                    <a:bodyPr/>
                    <a:lstStyle/>
                    <a:p>
                      <a:pPr algn="r">
                        <a:lnSpc>
                          <a:spcPct val="115000"/>
                        </a:lnSpc>
                        <a:spcAft>
                          <a:spcPts val="1000"/>
                        </a:spcAft>
                      </a:pPr>
                      <a:r>
                        <a:rPr lang="en-GB" sz="1100">
                          <a:effectLst/>
                        </a:rPr>
                        <a:t>39</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tc>
                  <a:txBody>
                    <a:bodyPr/>
                    <a:lstStyle/>
                    <a:p>
                      <a:pPr algn="r">
                        <a:lnSpc>
                          <a:spcPct val="115000"/>
                        </a:lnSpc>
                        <a:spcAft>
                          <a:spcPts val="1000"/>
                        </a:spcAft>
                      </a:pPr>
                      <a:r>
                        <a:rPr lang="en-GB" sz="1100">
                          <a:effectLst/>
                        </a:rPr>
                        <a:t>82.98%</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extLst>
                  <a:ext uri="{0D108BD9-81ED-4DB2-BD59-A6C34878D82A}">
                    <a16:rowId xmlns:a16="http://schemas.microsoft.com/office/drawing/2014/main" val="3016073346"/>
                  </a:ext>
                </a:extLst>
              </a:tr>
              <a:tr h="631521">
                <a:tc>
                  <a:txBody>
                    <a:bodyPr/>
                    <a:lstStyle/>
                    <a:p>
                      <a:pPr>
                        <a:lnSpc>
                          <a:spcPct val="115000"/>
                        </a:lnSpc>
                        <a:spcAft>
                          <a:spcPts val="1000"/>
                        </a:spcAft>
                      </a:pPr>
                      <a:r>
                        <a:rPr lang="en-GB" sz="1100">
                          <a:effectLst/>
                        </a:rPr>
                        <a:t>Lesbian</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159748" marR="42599" marT="127798" marB="127798" anchor="ctr"/>
                </a:tc>
                <a:tc>
                  <a:txBody>
                    <a:bodyPr/>
                    <a:lstStyle/>
                    <a:p>
                      <a:pPr algn="r">
                        <a:lnSpc>
                          <a:spcPct val="115000"/>
                        </a:lnSpc>
                        <a:spcAft>
                          <a:spcPts val="1000"/>
                        </a:spcAft>
                      </a:pPr>
                      <a:r>
                        <a:rPr lang="en-GB" sz="1100">
                          <a:effectLst/>
                        </a:rPr>
                        <a:t>1</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tc>
                  <a:txBody>
                    <a:bodyPr/>
                    <a:lstStyle/>
                    <a:p>
                      <a:pPr algn="r">
                        <a:lnSpc>
                          <a:spcPct val="115000"/>
                        </a:lnSpc>
                        <a:spcAft>
                          <a:spcPts val="1000"/>
                        </a:spcAft>
                      </a:pPr>
                      <a:r>
                        <a:rPr lang="en-GB" sz="1100">
                          <a:effectLst/>
                        </a:rPr>
                        <a:t>2.13%</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extLst>
                  <a:ext uri="{0D108BD9-81ED-4DB2-BD59-A6C34878D82A}">
                    <a16:rowId xmlns:a16="http://schemas.microsoft.com/office/drawing/2014/main" val="2239269628"/>
                  </a:ext>
                </a:extLst>
              </a:tr>
              <a:tr h="631521">
                <a:tc>
                  <a:txBody>
                    <a:bodyPr/>
                    <a:lstStyle/>
                    <a:p>
                      <a:pPr>
                        <a:lnSpc>
                          <a:spcPct val="115000"/>
                        </a:lnSpc>
                        <a:spcAft>
                          <a:spcPts val="1000"/>
                        </a:spcAft>
                      </a:pPr>
                      <a:r>
                        <a:rPr lang="en-GB" sz="1100">
                          <a:effectLst/>
                        </a:rPr>
                        <a:t>Bisexual</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159748" marR="42599" marT="127798" marB="127798" anchor="ctr"/>
                </a:tc>
                <a:tc>
                  <a:txBody>
                    <a:bodyPr/>
                    <a:lstStyle/>
                    <a:p>
                      <a:pPr algn="r">
                        <a:lnSpc>
                          <a:spcPct val="115000"/>
                        </a:lnSpc>
                        <a:spcAft>
                          <a:spcPts val="1000"/>
                        </a:spcAft>
                      </a:pPr>
                      <a:r>
                        <a:rPr lang="en-GB" sz="1100">
                          <a:effectLst/>
                        </a:rPr>
                        <a:t>2</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tc>
                  <a:txBody>
                    <a:bodyPr/>
                    <a:lstStyle/>
                    <a:p>
                      <a:pPr algn="r">
                        <a:lnSpc>
                          <a:spcPct val="115000"/>
                        </a:lnSpc>
                        <a:spcAft>
                          <a:spcPts val="1000"/>
                        </a:spcAft>
                      </a:pPr>
                      <a:r>
                        <a:rPr lang="en-GB" sz="1100">
                          <a:effectLst/>
                        </a:rPr>
                        <a:t>4.26%</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extLst>
                  <a:ext uri="{0D108BD9-81ED-4DB2-BD59-A6C34878D82A}">
                    <a16:rowId xmlns:a16="http://schemas.microsoft.com/office/drawing/2014/main" val="3071247005"/>
                  </a:ext>
                </a:extLst>
              </a:tr>
              <a:tr h="631521">
                <a:tc>
                  <a:txBody>
                    <a:bodyPr/>
                    <a:lstStyle/>
                    <a:p>
                      <a:pPr>
                        <a:lnSpc>
                          <a:spcPct val="115000"/>
                        </a:lnSpc>
                        <a:spcAft>
                          <a:spcPts val="1000"/>
                        </a:spcAft>
                      </a:pPr>
                      <a:r>
                        <a:rPr lang="en-GB" sz="1100">
                          <a:effectLst/>
                        </a:rPr>
                        <a:t>Gay</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159748" marR="42599" marT="127798" marB="127798" anchor="ctr"/>
                </a:tc>
                <a:tc>
                  <a:txBody>
                    <a:bodyPr/>
                    <a:lstStyle/>
                    <a:p>
                      <a:pPr algn="r">
                        <a:lnSpc>
                          <a:spcPct val="115000"/>
                        </a:lnSpc>
                        <a:spcAft>
                          <a:spcPts val="1000"/>
                        </a:spcAft>
                      </a:pPr>
                      <a:r>
                        <a:rPr lang="en-GB" sz="1100">
                          <a:effectLst/>
                        </a:rPr>
                        <a:t>1</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tc>
                  <a:txBody>
                    <a:bodyPr/>
                    <a:lstStyle/>
                    <a:p>
                      <a:pPr algn="r">
                        <a:lnSpc>
                          <a:spcPct val="115000"/>
                        </a:lnSpc>
                        <a:spcAft>
                          <a:spcPts val="1000"/>
                        </a:spcAft>
                      </a:pPr>
                      <a:r>
                        <a:rPr lang="en-GB" sz="1100">
                          <a:effectLst/>
                        </a:rPr>
                        <a:t>2.13%</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extLst>
                  <a:ext uri="{0D108BD9-81ED-4DB2-BD59-A6C34878D82A}">
                    <a16:rowId xmlns:a16="http://schemas.microsoft.com/office/drawing/2014/main" val="442456416"/>
                  </a:ext>
                </a:extLst>
              </a:tr>
              <a:tr h="631521">
                <a:tc>
                  <a:txBody>
                    <a:bodyPr/>
                    <a:lstStyle/>
                    <a:p>
                      <a:pPr>
                        <a:lnSpc>
                          <a:spcPct val="115000"/>
                        </a:lnSpc>
                        <a:spcAft>
                          <a:spcPts val="1000"/>
                        </a:spcAft>
                      </a:pPr>
                      <a:r>
                        <a:rPr lang="en-GB" sz="1100">
                          <a:effectLst/>
                        </a:rPr>
                        <a:t>I prefer not to say</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159748" marR="42599" marT="127798" marB="127798" anchor="ctr"/>
                </a:tc>
                <a:tc>
                  <a:txBody>
                    <a:bodyPr/>
                    <a:lstStyle/>
                    <a:p>
                      <a:pPr algn="r">
                        <a:lnSpc>
                          <a:spcPct val="115000"/>
                        </a:lnSpc>
                        <a:spcAft>
                          <a:spcPts val="1000"/>
                        </a:spcAft>
                      </a:pPr>
                      <a:r>
                        <a:rPr lang="en-GB" sz="1100">
                          <a:effectLst/>
                        </a:rPr>
                        <a:t>4</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tc>
                  <a:txBody>
                    <a:bodyPr/>
                    <a:lstStyle/>
                    <a:p>
                      <a:pPr algn="r">
                        <a:lnSpc>
                          <a:spcPct val="115000"/>
                        </a:lnSpc>
                        <a:spcAft>
                          <a:spcPts val="1000"/>
                        </a:spcAft>
                      </a:pPr>
                      <a:r>
                        <a:rPr lang="en-GB" sz="1100">
                          <a:effectLst/>
                        </a:rPr>
                        <a:t>8.51%</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extLst>
                  <a:ext uri="{0D108BD9-81ED-4DB2-BD59-A6C34878D82A}">
                    <a16:rowId xmlns:a16="http://schemas.microsoft.com/office/drawing/2014/main" val="4030714831"/>
                  </a:ext>
                </a:extLst>
              </a:tr>
              <a:tr h="631521">
                <a:tc>
                  <a:txBody>
                    <a:bodyPr/>
                    <a:lstStyle/>
                    <a:p>
                      <a:pPr>
                        <a:lnSpc>
                          <a:spcPct val="115000"/>
                        </a:lnSpc>
                        <a:spcAft>
                          <a:spcPts val="1000"/>
                        </a:spcAft>
                      </a:pPr>
                      <a:r>
                        <a:rPr lang="en-GB" sz="1100">
                          <a:effectLst/>
                        </a:rPr>
                        <a:t>In another way</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159748" marR="42599" marT="127798" marB="127798" anchor="ctr"/>
                </a:tc>
                <a:tc>
                  <a:txBody>
                    <a:bodyPr/>
                    <a:lstStyle/>
                    <a:p>
                      <a:pPr algn="r">
                        <a:lnSpc>
                          <a:spcPct val="115000"/>
                        </a:lnSpc>
                        <a:spcAft>
                          <a:spcPts val="1000"/>
                        </a:spcAft>
                      </a:pPr>
                      <a:r>
                        <a:rPr lang="en-GB" sz="1100">
                          <a:effectLst/>
                        </a:rPr>
                        <a:t>0</a:t>
                      </a:r>
                      <a:endParaRPr lang="en-GB" sz="130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tc>
                  <a:txBody>
                    <a:bodyPr/>
                    <a:lstStyle/>
                    <a:p>
                      <a:pPr algn="r">
                        <a:lnSpc>
                          <a:spcPct val="115000"/>
                        </a:lnSpc>
                        <a:spcAft>
                          <a:spcPts val="1000"/>
                        </a:spcAft>
                      </a:pPr>
                      <a:r>
                        <a:rPr lang="en-GB" sz="1100" dirty="0">
                          <a:effectLst/>
                        </a:rPr>
                        <a:t>0%</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2599" marR="42599" marT="127798" marB="127798" anchor="ctr"/>
                </a:tc>
                <a:extLst>
                  <a:ext uri="{0D108BD9-81ED-4DB2-BD59-A6C34878D82A}">
                    <a16:rowId xmlns:a16="http://schemas.microsoft.com/office/drawing/2014/main" val="382685600"/>
                  </a:ext>
                </a:extLst>
              </a:tr>
            </a:tbl>
          </a:graphicData>
        </a:graphic>
      </p:graphicFrame>
      <p:graphicFrame>
        <p:nvGraphicFramePr>
          <p:cNvPr id="3" name="Table 2" descr="Disability demographics">
            <a:extLst>
              <a:ext uri="{FF2B5EF4-FFF2-40B4-BE49-F238E27FC236}">
                <a16:creationId xmlns:a16="http://schemas.microsoft.com/office/drawing/2014/main" id="{E6981D3D-0506-4A54-BB4E-2C463CB00F9F}"/>
              </a:ext>
            </a:extLst>
          </p:cNvPr>
          <p:cNvGraphicFramePr>
            <a:graphicFrameLocks noGrp="1"/>
          </p:cNvGraphicFramePr>
          <p:nvPr>
            <p:extLst>
              <p:ext uri="{D42A27DB-BD31-4B8C-83A1-F6EECF244321}">
                <p14:modId xmlns:p14="http://schemas.microsoft.com/office/powerpoint/2010/main" val="3727830404"/>
              </p:ext>
            </p:extLst>
          </p:nvPr>
        </p:nvGraphicFramePr>
        <p:xfrm>
          <a:off x="4832350" y="1674813"/>
          <a:ext cx="6716712" cy="4392610"/>
        </p:xfrm>
        <a:graphic>
          <a:graphicData uri="http://schemas.openxmlformats.org/drawingml/2006/table">
            <a:tbl>
              <a:tblPr firstRow="1" firstCol="1" bandRow="1">
                <a:tableStyleId>{5940675A-B579-460E-94D1-54222C63F5DA}</a:tableStyleId>
              </a:tblPr>
              <a:tblGrid>
                <a:gridCol w="5400559">
                  <a:extLst>
                    <a:ext uri="{9D8B030D-6E8A-4147-A177-3AD203B41FA5}">
                      <a16:colId xmlns:a16="http://schemas.microsoft.com/office/drawing/2014/main" val="3667557637"/>
                    </a:ext>
                  </a:extLst>
                </a:gridCol>
                <a:gridCol w="602488">
                  <a:extLst>
                    <a:ext uri="{9D8B030D-6E8A-4147-A177-3AD203B41FA5}">
                      <a16:colId xmlns:a16="http://schemas.microsoft.com/office/drawing/2014/main" val="3592558503"/>
                    </a:ext>
                  </a:extLst>
                </a:gridCol>
                <a:gridCol w="713665">
                  <a:extLst>
                    <a:ext uri="{9D8B030D-6E8A-4147-A177-3AD203B41FA5}">
                      <a16:colId xmlns:a16="http://schemas.microsoft.com/office/drawing/2014/main" val="479074810"/>
                    </a:ext>
                  </a:extLst>
                </a:gridCol>
              </a:tblGrid>
              <a:tr h="356434">
                <a:tc>
                  <a:txBody>
                    <a:bodyPr/>
                    <a:lstStyle/>
                    <a:p>
                      <a:pPr>
                        <a:lnSpc>
                          <a:spcPct val="115000"/>
                        </a:lnSpc>
                        <a:spcAft>
                          <a:spcPts val="1000"/>
                        </a:spcAft>
                      </a:pPr>
                      <a:r>
                        <a:rPr lang="en-GB" sz="900" b="1" dirty="0">
                          <a:effectLst/>
                        </a:rPr>
                        <a:t>Disability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122882" marR="49153" marT="90114" marB="90114" anchor="ctr"/>
                </a:tc>
                <a:tc>
                  <a:txBody>
                    <a:bodyPr/>
                    <a:lstStyle/>
                    <a:p>
                      <a:pPr algn="r">
                        <a:lnSpc>
                          <a:spcPct val="115000"/>
                        </a:lnSpc>
                        <a:spcAft>
                          <a:spcPts val="1000"/>
                        </a:spcAft>
                      </a:pPr>
                      <a:r>
                        <a:rPr lang="en-GB" sz="900" b="1" dirty="0">
                          <a:effectLst/>
                        </a:rPr>
                        <a:t>Count</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122882" marT="40961" marB="40961" anchor="ctr"/>
                </a:tc>
                <a:tc>
                  <a:txBody>
                    <a:bodyPr/>
                    <a:lstStyle/>
                    <a:p>
                      <a:pPr algn="r">
                        <a:lnSpc>
                          <a:spcPct val="115000"/>
                        </a:lnSpc>
                        <a:spcAft>
                          <a:spcPts val="1000"/>
                        </a:spcAft>
                      </a:pPr>
                      <a:r>
                        <a:rPr lang="en-GB" sz="900" b="1" dirty="0">
                          <a:effectLst/>
                        </a:rPr>
                        <a:t>Percent</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122882" marT="40961" marB="40961" anchor="ctr"/>
                </a:tc>
                <a:extLst>
                  <a:ext uri="{0D108BD9-81ED-4DB2-BD59-A6C34878D82A}">
                    <a16:rowId xmlns:a16="http://schemas.microsoft.com/office/drawing/2014/main" val="899734539"/>
                  </a:ext>
                </a:extLst>
              </a:tr>
              <a:tr h="372818">
                <a:tc>
                  <a:txBody>
                    <a:bodyPr/>
                    <a:lstStyle/>
                    <a:p>
                      <a:pPr>
                        <a:lnSpc>
                          <a:spcPct val="115000"/>
                        </a:lnSpc>
                        <a:spcAft>
                          <a:spcPts val="1000"/>
                        </a:spcAft>
                      </a:pPr>
                      <a:r>
                        <a:rPr lang="en-GB" sz="900" dirty="0">
                          <a:effectLst/>
                        </a:rPr>
                        <a:t>No disability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22882" marR="32769" marT="98306" marB="98306" anchor="ctr"/>
                </a:tc>
                <a:tc>
                  <a:txBody>
                    <a:bodyPr/>
                    <a:lstStyle/>
                    <a:p>
                      <a:pPr algn="r">
                        <a:lnSpc>
                          <a:spcPct val="115000"/>
                        </a:lnSpc>
                        <a:spcAft>
                          <a:spcPts val="1000"/>
                        </a:spcAft>
                      </a:pPr>
                      <a:r>
                        <a:rPr lang="en-GB" sz="900" u="sng" dirty="0">
                          <a:effectLst/>
                        </a:rPr>
                        <a:t>31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tc>
                  <a:txBody>
                    <a:bodyPr/>
                    <a:lstStyle/>
                    <a:p>
                      <a:pPr algn="r">
                        <a:lnSpc>
                          <a:spcPct val="115000"/>
                        </a:lnSpc>
                        <a:spcAft>
                          <a:spcPts val="1000"/>
                        </a:spcAft>
                      </a:pPr>
                      <a:r>
                        <a:rPr lang="en-GB" sz="900">
                          <a:effectLst/>
                        </a:rPr>
                        <a:t>62%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extLst>
                  <a:ext uri="{0D108BD9-81ED-4DB2-BD59-A6C34878D82A}">
                    <a16:rowId xmlns:a16="http://schemas.microsoft.com/office/drawing/2014/main" val="2041155638"/>
                  </a:ext>
                </a:extLst>
              </a:tr>
              <a:tr h="372818">
                <a:tc>
                  <a:txBody>
                    <a:bodyPr/>
                    <a:lstStyle/>
                    <a:p>
                      <a:pPr>
                        <a:lnSpc>
                          <a:spcPct val="115000"/>
                        </a:lnSpc>
                        <a:spcAft>
                          <a:spcPts val="1000"/>
                        </a:spcAft>
                      </a:pPr>
                      <a:r>
                        <a:rPr lang="en-GB" sz="900">
                          <a:effectLst/>
                        </a:rPr>
                        <a:t>Physical impairment such as difficulty moving your arms or mobility issues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122882" marR="32769" marT="98306" marB="98306" anchor="ctr"/>
                </a:tc>
                <a:tc>
                  <a:txBody>
                    <a:bodyPr/>
                    <a:lstStyle/>
                    <a:p>
                      <a:pPr algn="r">
                        <a:lnSpc>
                          <a:spcPct val="115000"/>
                        </a:lnSpc>
                        <a:spcAft>
                          <a:spcPts val="1000"/>
                        </a:spcAft>
                      </a:pPr>
                      <a:r>
                        <a:rPr lang="en-GB" sz="900" u="sng" dirty="0">
                          <a:effectLst/>
                          <a:hlinkClick r:id="rId2"/>
                        </a:rPr>
                        <a:t>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tc>
                  <a:txBody>
                    <a:bodyPr/>
                    <a:lstStyle/>
                    <a:p>
                      <a:pPr algn="r">
                        <a:lnSpc>
                          <a:spcPct val="115000"/>
                        </a:lnSpc>
                        <a:spcAft>
                          <a:spcPts val="1000"/>
                        </a:spcAft>
                      </a:pPr>
                      <a:r>
                        <a:rPr lang="en-GB" sz="900" dirty="0">
                          <a:effectLst/>
                        </a:rPr>
                        <a:t>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extLst>
                  <a:ext uri="{0D108BD9-81ED-4DB2-BD59-A6C34878D82A}">
                    <a16:rowId xmlns:a16="http://schemas.microsoft.com/office/drawing/2014/main" val="706298915"/>
                  </a:ext>
                </a:extLst>
              </a:tr>
              <a:tr h="372818">
                <a:tc>
                  <a:txBody>
                    <a:bodyPr/>
                    <a:lstStyle/>
                    <a:p>
                      <a:pPr>
                        <a:lnSpc>
                          <a:spcPct val="115000"/>
                        </a:lnSpc>
                        <a:spcAft>
                          <a:spcPts val="1000"/>
                        </a:spcAft>
                      </a:pPr>
                      <a:r>
                        <a:rPr lang="en-GB" sz="900">
                          <a:effectLst/>
                        </a:rPr>
                        <a:t>Wheelchair user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122882" marR="32769" marT="98306" marB="98306" anchor="ctr"/>
                </a:tc>
                <a:tc>
                  <a:txBody>
                    <a:bodyPr/>
                    <a:lstStyle/>
                    <a:p>
                      <a:pPr algn="r">
                        <a:lnSpc>
                          <a:spcPct val="115000"/>
                        </a:lnSpc>
                        <a:spcAft>
                          <a:spcPts val="1000"/>
                        </a:spcAft>
                      </a:pPr>
                      <a:r>
                        <a:rPr lang="en-GB" sz="900" dirty="0">
                          <a:effectLst/>
                        </a:rPr>
                        <a:t>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tc>
                  <a:txBody>
                    <a:bodyPr/>
                    <a:lstStyle/>
                    <a:p>
                      <a:pPr algn="r">
                        <a:lnSpc>
                          <a:spcPct val="115000"/>
                        </a:lnSpc>
                        <a:spcAft>
                          <a:spcPts val="1000"/>
                        </a:spcAft>
                      </a:pPr>
                      <a:r>
                        <a:rPr lang="en-GB" sz="900" dirty="0">
                          <a:effectLst/>
                        </a:rPr>
                        <a:t>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extLst>
                  <a:ext uri="{0D108BD9-81ED-4DB2-BD59-A6C34878D82A}">
                    <a16:rowId xmlns:a16="http://schemas.microsoft.com/office/drawing/2014/main" val="3767592787"/>
                  </a:ext>
                </a:extLst>
              </a:tr>
              <a:tr h="372818">
                <a:tc>
                  <a:txBody>
                    <a:bodyPr/>
                    <a:lstStyle/>
                    <a:p>
                      <a:pPr>
                        <a:lnSpc>
                          <a:spcPct val="115000"/>
                        </a:lnSpc>
                        <a:spcAft>
                          <a:spcPts val="1000"/>
                        </a:spcAft>
                      </a:pPr>
                      <a:r>
                        <a:rPr lang="en-GB" sz="900">
                          <a:effectLst/>
                        </a:rPr>
                        <a:t>Sensory impairment such as being blind or having a visual impairment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122882" marR="32769" marT="98306" marB="98306" anchor="ctr"/>
                </a:tc>
                <a:tc>
                  <a:txBody>
                    <a:bodyPr/>
                    <a:lstStyle/>
                    <a:p>
                      <a:pPr algn="r">
                        <a:lnSpc>
                          <a:spcPct val="115000"/>
                        </a:lnSpc>
                        <a:spcAft>
                          <a:spcPts val="1000"/>
                        </a:spcAft>
                      </a:pPr>
                      <a:r>
                        <a:rPr lang="en-GB" sz="900" dirty="0">
                          <a:effectLst/>
                        </a:rPr>
                        <a:t>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tc>
                  <a:txBody>
                    <a:bodyPr/>
                    <a:lstStyle/>
                    <a:p>
                      <a:pPr algn="r">
                        <a:lnSpc>
                          <a:spcPct val="115000"/>
                        </a:lnSpc>
                        <a:spcAft>
                          <a:spcPts val="1000"/>
                        </a:spcAft>
                      </a:pPr>
                      <a:r>
                        <a:rPr lang="en-GB" sz="900" dirty="0">
                          <a:effectLst/>
                        </a:rPr>
                        <a:t>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extLst>
                  <a:ext uri="{0D108BD9-81ED-4DB2-BD59-A6C34878D82A}">
                    <a16:rowId xmlns:a16="http://schemas.microsoft.com/office/drawing/2014/main" val="1435854348"/>
                  </a:ext>
                </a:extLst>
              </a:tr>
              <a:tr h="372818">
                <a:tc>
                  <a:txBody>
                    <a:bodyPr/>
                    <a:lstStyle/>
                    <a:p>
                      <a:pPr>
                        <a:lnSpc>
                          <a:spcPct val="115000"/>
                        </a:lnSpc>
                        <a:spcAft>
                          <a:spcPts val="1000"/>
                        </a:spcAft>
                      </a:pPr>
                      <a:r>
                        <a:rPr lang="en-GB" sz="900">
                          <a:effectLst/>
                        </a:rPr>
                        <a:t>Sensory impairment such as being deaf or having a hearing impairment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122882" marR="32769" marT="98306" marB="98306" anchor="ctr"/>
                </a:tc>
                <a:tc>
                  <a:txBody>
                    <a:bodyPr/>
                    <a:lstStyle/>
                    <a:p>
                      <a:pPr algn="r">
                        <a:lnSpc>
                          <a:spcPct val="115000"/>
                        </a:lnSpc>
                        <a:spcAft>
                          <a:spcPts val="1000"/>
                        </a:spcAft>
                      </a:pPr>
                      <a:r>
                        <a:rPr lang="en-GB" sz="900" u="sng" dirty="0">
                          <a:effectLst/>
                          <a:hlinkClick r:id="rId3"/>
                        </a:rPr>
                        <a:t>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tc>
                  <a:txBody>
                    <a:bodyPr/>
                    <a:lstStyle/>
                    <a:p>
                      <a:pPr algn="r">
                        <a:lnSpc>
                          <a:spcPct val="115000"/>
                        </a:lnSpc>
                        <a:spcAft>
                          <a:spcPts val="1000"/>
                        </a:spcAft>
                      </a:pPr>
                      <a:r>
                        <a:rPr lang="en-GB" sz="900" dirty="0">
                          <a:effectLst/>
                        </a:rPr>
                        <a:t>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extLst>
                  <a:ext uri="{0D108BD9-81ED-4DB2-BD59-A6C34878D82A}">
                    <a16:rowId xmlns:a16="http://schemas.microsoft.com/office/drawing/2014/main" val="4153385496"/>
                  </a:ext>
                </a:extLst>
              </a:tr>
              <a:tr h="372818">
                <a:tc>
                  <a:txBody>
                    <a:bodyPr/>
                    <a:lstStyle/>
                    <a:p>
                      <a:pPr>
                        <a:lnSpc>
                          <a:spcPct val="115000"/>
                        </a:lnSpc>
                        <a:spcAft>
                          <a:spcPts val="1000"/>
                        </a:spcAft>
                      </a:pPr>
                      <a:r>
                        <a:rPr lang="en-GB" sz="900">
                          <a:effectLst/>
                        </a:rPr>
                        <a:t>Mental health condition such as depression, dementia or schizophrenia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122882" marR="32769" marT="98306" marB="98306" anchor="ctr"/>
                </a:tc>
                <a:tc>
                  <a:txBody>
                    <a:bodyPr/>
                    <a:lstStyle/>
                    <a:p>
                      <a:pPr algn="r">
                        <a:lnSpc>
                          <a:spcPct val="115000"/>
                        </a:lnSpc>
                        <a:spcAft>
                          <a:spcPts val="1000"/>
                        </a:spcAft>
                      </a:pPr>
                      <a:r>
                        <a:rPr lang="en-GB" sz="900" u="sng" dirty="0">
                          <a:effectLst/>
                          <a:hlinkClick r:id="rId4"/>
                        </a:rPr>
                        <a:t>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tc>
                  <a:txBody>
                    <a:bodyPr/>
                    <a:lstStyle/>
                    <a:p>
                      <a:pPr algn="r">
                        <a:lnSpc>
                          <a:spcPct val="115000"/>
                        </a:lnSpc>
                        <a:spcAft>
                          <a:spcPts val="1000"/>
                        </a:spcAft>
                      </a:pPr>
                      <a:r>
                        <a:rPr lang="en-GB" sz="900" dirty="0">
                          <a:effectLst/>
                        </a:rPr>
                        <a:t>10%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extLst>
                  <a:ext uri="{0D108BD9-81ED-4DB2-BD59-A6C34878D82A}">
                    <a16:rowId xmlns:a16="http://schemas.microsoft.com/office/drawing/2014/main" val="2462091044"/>
                  </a:ext>
                </a:extLst>
              </a:tr>
              <a:tr h="526816">
                <a:tc>
                  <a:txBody>
                    <a:bodyPr/>
                    <a:lstStyle/>
                    <a:p>
                      <a:pPr>
                        <a:lnSpc>
                          <a:spcPct val="115000"/>
                        </a:lnSpc>
                        <a:spcAft>
                          <a:spcPts val="1000"/>
                        </a:spcAft>
                      </a:pPr>
                      <a:r>
                        <a:rPr lang="en-GB" sz="900" dirty="0">
                          <a:effectLst/>
                        </a:rPr>
                        <a:t>Long-standing illness or health condition such as cancer, HIV, diabetes, chronic heart disease or epilepsy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22882" marR="32769" marT="98306" marB="98306" anchor="ctr"/>
                </a:tc>
                <a:tc>
                  <a:txBody>
                    <a:bodyPr/>
                    <a:lstStyle/>
                    <a:p>
                      <a:pPr algn="r">
                        <a:lnSpc>
                          <a:spcPct val="115000"/>
                        </a:lnSpc>
                        <a:spcAft>
                          <a:spcPts val="1000"/>
                        </a:spcAft>
                      </a:pPr>
                      <a:r>
                        <a:rPr lang="en-GB" sz="900" u="sng" dirty="0">
                          <a:effectLst/>
                          <a:hlinkClick r:id="rId5"/>
                        </a:rPr>
                        <a:t>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tc>
                  <a:txBody>
                    <a:bodyPr/>
                    <a:lstStyle/>
                    <a:p>
                      <a:pPr algn="r">
                        <a:lnSpc>
                          <a:spcPct val="115000"/>
                        </a:lnSpc>
                        <a:spcAft>
                          <a:spcPts val="1000"/>
                        </a:spcAft>
                      </a:pPr>
                      <a:r>
                        <a:rPr lang="en-GB" sz="900" dirty="0">
                          <a:effectLst/>
                        </a:rPr>
                        <a:t>10%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extLst>
                  <a:ext uri="{0D108BD9-81ED-4DB2-BD59-A6C34878D82A}">
                    <a16:rowId xmlns:a16="http://schemas.microsoft.com/office/drawing/2014/main" val="1597477818"/>
                  </a:ext>
                </a:extLst>
              </a:tr>
              <a:tr h="526816">
                <a:tc>
                  <a:txBody>
                    <a:bodyPr/>
                    <a:lstStyle/>
                    <a:p>
                      <a:pPr>
                        <a:lnSpc>
                          <a:spcPct val="115000"/>
                        </a:lnSpc>
                        <a:spcAft>
                          <a:spcPts val="1000"/>
                        </a:spcAft>
                      </a:pPr>
                      <a:r>
                        <a:rPr lang="en-GB" sz="900">
                          <a:effectLst/>
                        </a:rPr>
                        <a:t>Learning disability or difficulty (such as Down's syndrome or dyslexia) or cognitive impairment (such as autistic spectrum disorder)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122882" marR="32769" marT="98306" marB="98306" anchor="ctr"/>
                </a:tc>
                <a:tc>
                  <a:txBody>
                    <a:bodyPr/>
                    <a:lstStyle/>
                    <a:p>
                      <a:pPr algn="r">
                        <a:lnSpc>
                          <a:spcPct val="115000"/>
                        </a:lnSpc>
                        <a:spcAft>
                          <a:spcPts val="1000"/>
                        </a:spcAft>
                      </a:pPr>
                      <a:r>
                        <a:rPr lang="en-GB" sz="900" dirty="0">
                          <a:effectLst/>
                        </a:rPr>
                        <a:t>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tc>
                  <a:txBody>
                    <a:bodyPr/>
                    <a:lstStyle/>
                    <a:p>
                      <a:pPr algn="r">
                        <a:lnSpc>
                          <a:spcPct val="115000"/>
                        </a:lnSpc>
                        <a:spcAft>
                          <a:spcPts val="1000"/>
                        </a:spcAft>
                      </a:pPr>
                      <a:r>
                        <a:rPr lang="en-GB" sz="900">
                          <a:effectLst/>
                        </a:rPr>
                        <a:t>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extLst>
                  <a:ext uri="{0D108BD9-81ED-4DB2-BD59-A6C34878D82A}">
                    <a16:rowId xmlns:a16="http://schemas.microsoft.com/office/drawing/2014/main" val="2307845192"/>
                  </a:ext>
                </a:extLst>
              </a:tr>
              <a:tr h="372818">
                <a:tc>
                  <a:txBody>
                    <a:bodyPr/>
                    <a:lstStyle/>
                    <a:p>
                      <a:pPr>
                        <a:lnSpc>
                          <a:spcPct val="115000"/>
                        </a:lnSpc>
                        <a:spcAft>
                          <a:spcPts val="1000"/>
                        </a:spcAft>
                      </a:pPr>
                      <a:r>
                        <a:rPr lang="en-GB" sz="900">
                          <a:effectLst/>
                        </a:rPr>
                        <a:t>I prefer not to say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122882" marR="32769" marT="98306" marB="98306" anchor="ctr"/>
                </a:tc>
                <a:tc>
                  <a:txBody>
                    <a:bodyPr/>
                    <a:lstStyle/>
                    <a:p>
                      <a:pPr algn="r">
                        <a:lnSpc>
                          <a:spcPct val="115000"/>
                        </a:lnSpc>
                        <a:spcAft>
                          <a:spcPts val="1000"/>
                        </a:spcAft>
                      </a:pPr>
                      <a:r>
                        <a:rPr lang="en-GB" sz="900" u="sng" dirty="0">
                          <a:effectLst/>
                          <a:hlinkClick r:id="rId6"/>
                        </a:rPr>
                        <a:t>6</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tc>
                  <a:txBody>
                    <a:bodyPr/>
                    <a:lstStyle/>
                    <a:p>
                      <a:pPr algn="r">
                        <a:lnSpc>
                          <a:spcPct val="115000"/>
                        </a:lnSpc>
                        <a:spcAft>
                          <a:spcPts val="1000"/>
                        </a:spcAft>
                      </a:pPr>
                      <a:r>
                        <a:rPr lang="en-GB" sz="900">
                          <a:effectLst/>
                        </a:rPr>
                        <a:t>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extLst>
                  <a:ext uri="{0D108BD9-81ED-4DB2-BD59-A6C34878D82A}">
                    <a16:rowId xmlns:a16="http://schemas.microsoft.com/office/drawing/2014/main" val="2395642072"/>
                  </a:ext>
                </a:extLst>
              </a:tr>
              <a:tr h="372818">
                <a:tc>
                  <a:txBody>
                    <a:bodyPr/>
                    <a:lstStyle/>
                    <a:p>
                      <a:pPr>
                        <a:lnSpc>
                          <a:spcPct val="115000"/>
                        </a:lnSpc>
                        <a:spcAft>
                          <a:spcPts val="1000"/>
                        </a:spcAft>
                      </a:pPr>
                      <a:r>
                        <a:rPr lang="en-GB" sz="900">
                          <a:effectLst/>
                        </a:rPr>
                        <a:t>Other (please specify)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122882" marR="32769" marT="98306" marB="98306" anchor="ctr"/>
                </a:tc>
                <a:tc>
                  <a:txBody>
                    <a:bodyPr/>
                    <a:lstStyle/>
                    <a:p>
                      <a:pPr algn="r">
                        <a:lnSpc>
                          <a:spcPct val="115000"/>
                        </a:lnSpc>
                        <a:spcAft>
                          <a:spcPts val="1000"/>
                        </a:spcAft>
                      </a:pPr>
                      <a:r>
                        <a:rPr lang="en-GB" sz="900" dirty="0">
                          <a:effectLst/>
                        </a:rPr>
                        <a:t>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tc>
                  <a:txBody>
                    <a:bodyPr/>
                    <a:lstStyle/>
                    <a:p>
                      <a:pPr algn="r">
                        <a:lnSpc>
                          <a:spcPct val="115000"/>
                        </a:lnSpc>
                        <a:spcAft>
                          <a:spcPts val="1000"/>
                        </a:spcAft>
                      </a:pPr>
                      <a:r>
                        <a:rPr lang="en-GB" sz="900" dirty="0">
                          <a:effectLst/>
                        </a:rPr>
                        <a:t>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769" marR="32769" marT="98306" marB="98306" anchor="ctr"/>
                </a:tc>
                <a:extLst>
                  <a:ext uri="{0D108BD9-81ED-4DB2-BD59-A6C34878D82A}">
                    <a16:rowId xmlns:a16="http://schemas.microsoft.com/office/drawing/2014/main" val="2496811792"/>
                  </a:ext>
                </a:extLst>
              </a:tr>
            </a:tbl>
          </a:graphicData>
        </a:graphic>
      </p:graphicFrame>
    </p:spTree>
    <p:extLst>
      <p:ext uri="{BB962C8B-B14F-4D97-AF65-F5344CB8AC3E}">
        <p14:creationId xmlns:p14="http://schemas.microsoft.com/office/powerpoint/2010/main" val="2284022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1D04-B6EA-4A18-BB07-DF1652E431D2}"/>
              </a:ext>
            </a:extLst>
          </p:cNvPr>
          <p:cNvSpPr>
            <a:spLocks noGrp="1"/>
          </p:cNvSpPr>
          <p:nvPr>
            <p:ph type="title"/>
          </p:nvPr>
        </p:nvSpPr>
        <p:spPr/>
        <p:txBody>
          <a:bodyPr/>
          <a:lstStyle/>
          <a:p>
            <a:r>
              <a:rPr lang="en-GB" dirty="0"/>
              <a:t>Ward demographics </a:t>
            </a:r>
          </a:p>
        </p:txBody>
      </p:sp>
      <p:pic>
        <p:nvPicPr>
          <p:cNvPr id="5" name="Content Placeholder 4" descr="Respondents Ward Demographics&#10;Croft Baker 15%&#10;East Marsh 10%&#10;Freshney 5%&#10;Haverstoe 8%&#10;Heneage 8%&#10;Humberston and New Waltham 5%&#10;Park 10%&#10;South 5%&#10;West Marsh 10%&#10;Wolds 5%&#10;Yarbrough 8%&#10;">
            <a:extLst>
              <a:ext uri="{FF2B5EF4-FFF2-40B4-BE49-F238E27FC236}">
                <a16:creationId xmlns:a16="http://schemas.microsoft.com/office/drawing/2014/main" id="{F6233045-359F-48B3-B14F-C59D69B62CB7}"/>
              </a:ext>
            </a:extLst>
          </p:cNvPr>
          <p:cNvPicPr>
            <a:picLocks noGrp="1" noChangeAspect="1"/>
          </p:cNvPicPr>
          <p:nvPr>
            <p:ph idx="1"/>
          </p:nvPr>
        </p:nvPicPr>
        <p:blipFill>
          <a:blip r:embed="rId2"/>
          <a:stretch>
            <a:fillRect/>
          </a:stretch>
        </p:blipFill>
        <p:spPr>
          <a:xfrm>
            <a:off x="1717635" y="1825625"/>
            <a:ext cx="8756729" cy="4351338"/>
          </a:xfrm>
        </p:spPr>
      </p:pic>
    </p:spTree>
    <p:extLst>
      <p:ext uri="{BB962C8B-B14F-4D97-AF65-F5344CB8AC3E}">
        <p14:creationId xmlns:p14="http://schemas.microsoft.com/office/powerpoint/2010/main" val="4223472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E8DDD-C258-478A-A475-B30A1A924518}"/>
              </a:ext>
            </a:extLst>
          </p:cNvPr>
          <p:cNvSpPr>
            <a:spLocks noGrp="1"/>
          </p:cNvSpPr>
          <p:nvPr>
            <p:ph type="title"/>
          </p:nvPr>
        </p:nvSpPr>
        <p:spPr/>
        <p:txBody>
          <a:bodyPr/>
          <a:lstStyle/>
          <a:p>
            <a:r>
              <a:rPr lang="en-GB" dirty="0"/>
              <a:t>Responses</a:t>
            </a:r>
          </a:p>
        </p:txBody>
      </p:sp>
      <p:sp>
        <p:nvSpPr>
          <p:cNvPr id="3" name="Content Placeholder 2">
            <a:extLst>
              <a:ext uri="{FF2B5EF4-FFF2-40B4-BE49-F238E27FC236}">
                <a16:creationId xmlns:a16="http://schemas.microsoft.com/office/drawing/2014/main" id="{F9D9ED4B-AC83-4FC0-B542-045601286A68}"/>
              </a:ext>
            </a:extLst>
          </p:cNvPr>
          <p:cNvSpPr>
            <a:spLocks noGrp="1"/>
          </p:cNvSpPr>
          <p:nvPr>
            <p:ph idx="1"/>
          </p:nvPr>
        </p:nvSpPr>
        <p:spPr/>
        <p:txBody>
          <a:bodyPr/>
          <a:lstStyle/>
          <a:p>
            <a:r>
              <a:rPr lang="en-GB" dirty="0"/>
              <a:t>309 views</a:t>
            </a:r>
          </a:p>
          <a:p>
            <a:r>
              <a:rPr lang="en-GB" dirty="0"/>
              <a:t>77 responses, 52 completed (67% completion rate)</a:t>
            </a:r>
          </a:p>
          <a:p>
            <a:r>
              <a:rPr lang="en-GB" dirty="0"/>
              <a:t>25 drop outs</a:t>
            </a:r>
          </a:p>
          <a:p>
            <a:r>
              <a:rPr lang="en-GB" dirty="0"/>
              <a:t>Average time to response – 7 minutes </a:t>
            </a:r>
          </a:p>
          <a:p>
            <a:r>
              <a:rPr lang="en-GB" dirty="0"/>
              <a:t>The majority of responses were from individuals living in NEL</a:t>
            </a:r>
          </a:p>
        </p:txBody>
      </p:sp>
    </p:spTree>
    <p:extLst>
      <p:ext uri="{BB962C8B-B14F-4D97-AF65-F5344CB8AC3E}">
        <p14:creationId xmlns:p14="http://schemas.microsoft.com/office/powerpoint/2010/main" val="158592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C6DF0-8E73-4CD2-BE9C-A240B0A20CA8}"/>
              </a:ext>
            </a:extLst>
          </p:cNvPr>
          <p:cNvSpPr>
            <a:spLocks noGrp="1"/>
          </p:cNvSpPr>
          <p:nvPr>
            <p:ph type="title"/>
          </p:nvPr>
        </p:nvSpPr>
        <p:spPr/>
        <p:txBody>
          <a:bodyPr/>
          <a:lstStyle/>
          <a:p>
            <a:r>
              <a:rPr lang="en-GB" dirty="0"/>
              <a:t>Responses cont.</a:t>
            </a:r>
          </a:p>
        </p:txBody>
      </p:sp>
      <p:pic>
        <p:nvPicPr>
          <p:cNvPr id="5" name="Content Placeholder 4" descr="Q: Are you responding ...?">
            <a:extLst>
              <a:ext uri="{FF2B5EF4-FFF2-40B4-BE49-F238E27FC236}">
                <a16:creationId xmlns:a16="http://schemas.microsoft.com/office/drawing/2014/main" id="{CE90A0EB-ECC3-43CD-AD68-CB9C257343AD}"/>
              </a:ext>
            </a:extLst>
          </p:cNvPr>
          <p:cNvPicPr>
            <a:picLocks noGrp="1" noChangeAspect="1"/>
          </p:cNvPicPr>
          <p:nvPr>
            <p:ph idx="1"/>
          </p:nvPr>
        </p:nvPicPr>
        <p:blipFill>
          <a:blip r:embed="rId2"/>
          <a:stretch>
            <a:fillRect/>
          </a:stretch>
        </p:blipFill>
        <p:spPr>
          <a:xfrm>
            <a:off x="838200" y="1585333"/>
            <a:ext cx="8915400" cy="2171849"/>
          </a:xfrm>
        </p:spPr>
      </p:pic>
      <p:pic>
        <p:nvPicPr>
          <p:cNvPr id="7" name="Picture 6" descr="Q:It would really help us to understand whether you or someone you know have been impacted by domestic abuse, to better understand the responses we receive from people who have been affected by domestic abuse and their families">
            <a:extLst>
              <a:ext uri="{FF2B5EF4-FFF2-40B4-BE49-F238E27FC236}">
                <a16:creationId xmlns:a16="http://schemas.microsoft.com/office/drawing/2014/main" id="{BC002CA9-1249-4F60-941C-971ABF80285E}"/>
              </a:ext>
            </a:extLst>
          </p:cNvPr>
          <p:cNvPicPr>
            <a:picLocks noChangeAspect="1"/>
          </p:cNvPicPr>
          <p:nvPr/>
        </p:nvPicPr>
        <p:blipFill>
          <a:blip r:embed="rId3"/>
          <a:stretch>
            <a:fillRect/>
          </a:stretch>
        </p:blipFill>
        <p:spPr>
          <a:xfrm>
            <a:off x="838200" y="3921714"/>
            <a:ext cx="7823200" cy="2701906"/>
          </a:xfrm>
          <a:prstGeom prst="rect">
            <a:avLst/>
          </a:prstGeom>
        </p:spPr>
      </p:pic>
      <p:sp>
        <p:nvSpPr>
          <p:cNvPr id="8" name="TextBox 7">
            <a:extLst>
              <a:ext uri="{FF2B5EF4-FFF2-40B4-BE49-F238E27FC236}">
                <a16:creationId xmlns:a16="http://schemas.microsoft.com/office/drawing/2014/main" id="{A8E9AC64-C73F-41BB-8607-E10123690D87}"/>
              </a:ext>
            </a:extLst>
          </p:cNvPr>
          <p:cNvSpPr txBox="1"/>
          <p:nvPr/>
        </p:nvSpPr>
        <p:spPr>
          <a:xfrm>
            <a:off x="8866908" y="4811002"/>
            <a:ext cx="2567709" cy="923330"/>
          </a:xfrm>
          <a:prstGeom prst="rect">
            <a:avLst/>
          </a:prstGeom>
          <a:noFill/>
        </p:spPr>
        <p:txBody>
          <a:bodyPr wrap="square" rtlCol="0">
            <a:spAutoFit/>
          </a:bodyPr>
          <a:lstStyle/>
          <a:p>
            <a:r>
              <a:rPr lang="en-GB" dirty="0"/>
              <a:t>The majority of people responding live and work in NEL</a:t>
            </a:r>
          </a:p>
        </p:txBody>
      </p:sp>
    </p:spTree>
    <p:extLst>
      <p:ext uri="{BB962C8B-B14F-4D97-AF65-F5344CB8AC3E}">
        <p14:creationId xmlns:p14="http://schemas.microsoft.com/office/powerpoint/2010/main" val="938072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41DA3-08C9-4360-B67C-B491B561ABB9}"/>
              </a:ext>
            </a:extLst>
          </p:cNvPr>
          <p:cNvSpPr>
            <a:spLocks noGrp="1"/>
          </p:cNvSpPr>
          <p:nvPr>
            <p:ph type="title"/>
          </p:nvPr>
        </p:nvSpPr>
        <p:spPr>
          <a:xfrm>
            <a:off x="838200" y="348347"/>
            <a:ext cx="10515600" cy="1325563"/>
          </a:xfrm>
        </p:spPr>
        <p:txBody>
          <a:bodyPr>
            <a:noAutofit/>
          </a:bodyPr>
          <a:lstStyle/>
          <a:p>
            <a:r>
              <a:rPr lang="en-GB" sz="1600" b="0" i="0" dirty="0">
                <a:solidFill>
                  <a:srgbClr val="545E6B"/>
                </a:solidFill>
                <a:effectLst/>
                <a:latin typeface="Fira Sans" panose="020B0503050000020004" pitchFamily="34" charset="0"/>
              </a:rPr>
              <a:t>Do you believe there are enough alternative options where refuge is unsuitable for victims and their children?</a:t>
            </a:r>
            <a:endParaRPr lang="en-GB" sz="1600" dirty="0"/>
          </a:p>
        </p:txBody>
      </p:sp>
      <p:pic>
        <p:nvPicPr>
          <p:cNvPr id="5" name="Content Placeholder 4" descr="Pie Chart representing respondents answers, yes 3.08%, No 83.08%, not sure 13.85%">
            <a:extLst>
              <a:ext uri="{FF2B5EF4-FFF2-40B4-BE49-F238E27FC236}">
                <a16:creationId xmlns:a16="http://schemas.microsoft.com/office/drawing/2014/main" id="{0E190653-61C2-418F-BD75-A7281DA1E538}"/>
              </a:ext>
            </a:extLst>
          </p:cNvPr>
          <p:cNvPicPr>
            <a:picLocks noGrp="1" noChangeAspect="1"/>
          </p:cNvPicPr>
          <p:nvPr>
            <p:ph idx="1"/>
          </p:nvPr>
        </p:nvPicPr>
        <p:blipFill>
          <a:blip r:embed="rId2"/>
          <a:stretch>
            <a:fillRect/>
          </a:stretch>
        </p:blipFill>
        <p:spPr>
          <a:xfrm>
            <a:off x="2736511" y="1825625"/>
            <a:ext cx="6718977" cy="4351338"/>
          </a:xfrm>
        </p:spPr>
      </p:pic>
    </p:spTree>
    <p:extLst>
      <p:ext uri="{BB962C8B-B14F-4D97-AF65-F5344CB8AC3E}">
        <p14:creationId xmlns:p14="http://schemas.microsoft.com/office/powerpoint/2010/main" val="2206377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44B17-D62D-4174-8D4A-928122B536C0}"/>
              </a:ext>
            </a:extLst>
          </p:cNvPr>
          <p:cNvSpPr>
            <a:spLocks noGrp="1"/>
          </p:cNvSpPr>
          <p:nvPr>
            <p:ph type="title"/>
          </p:nvPr>
        </p:nvSpPr>
        <p:spPr/>
        <p:txBody>
          <a:bodyPr>
            <a:normAutofit/>
          </a:bodyPr>
          <a:lstStyle/>
          <a:p>
            <a:r>
              <a:rPr lang="en-GB" sz="2000" b="0" i="0" dirty="0">
                <a:solidFill>
                  <a:srgbClr val="545E6B"/>
                </a:solidFill>
                <a:effectLst/>
                <a:latin typeface="Fira Sans" panose="020B0503050000020004" pitchFamily="34" charset="0"/>
              </a:rPr>
              <a:t>Do you believe there is a specific need to provide accommodation for male victims?</a:t>
            </a:r>
            <a:endParaRPr lang="en-GB" sz="2000" dirty="0"/>
          </a:p>
        </p:txBody>
      </p:sp>
      <p:pic>
        <p:nvPicPr>
          <p:cNvPr id="5" name="Content Placeholder 4" descr="Pie chart of respondents feedback, yes 73.08%, no 13.85%, Not sure 12.31%">
            <a:extLst>
              <a:ext uri="{FF2B5EF4-FFF2-40B4-BE49-F238E27FC236}">
                <a16:creationId xmlns:a16="http://schemas.microsoft.com/office/drawing/2014/main" id="{4DC596BD-620C-4CED-9688-1FCF7B705606}"/>
              </a:ext>
            </a:extLst>
          </p:cNvPr>
          <p:cNvPicPr>
            <a:picLocks noGrp="1" noChangeAspect="1"/>
          </p:cNvPicPr>
          <p:nvPr>
            <p:ph idx="1"/>
          </p:nvPr>
        </p:nvPicPr>
        <p:blipFill>
          <a:blip r:embed="rId2"/>
          <a:stretch>
            <a:fillRect/>
          </a:stretch>
        </p:blipFill>
        <p:spPr>
          <a:xfrm>
            <a:off x="2616746" y="1825625"/>
            <a:ext cx="6958507" cy="4351338"/>
          </a:xfrm>
        </p:spPr>
      </p:pic>
    </p:spTree>
    <p:extLst>
      <p:ext uri="{BB962C8B-B14F-4D97-AF65-F5344CB8AC3E}">
        <p14:creationId xmlns:p14="http://schemas.microsoft.com/office/powerpoint/2010/main" val="3434665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13DB-CEB3-45FD-8FCF-74181BB60CAF}"/>
              </a:ext>
            </a:extLst>
          </p:cNvPr>
          <p:cNvSpPr>
            <a:spLocks noGrp="1"/>
          </p:cNvSpPr>
          <p:nvPr>
            <p:ph type="title"/>
          </p:nvPr>
        </p:nvSpPr>
        <p:spPr/>
        <p:txBody>
          <a:bodyPr>
            <a:noAutofit/>
          </a:bodyPr>
          <a:lstStyle/>
          <a:p>
            <a:r>
              <a:rPr lang="en-GB" sz="1600" b="0" i="0" dirty="0">
                <a:solidFill>
                  <a:srgbClr val="545E6B"/>
                </a:solidFill>
                <a:effectLst/>
                <a:latin typeface="Fira Sans" panose="020B0503050000020004" pitchFamily="34" charset="0"/>
              </a:rPr>
              <a:t>Do you believe there is a specific need to provide more specialist support for children and young people? </a:t>
            </a:r>
            <a:endParaRPr lang="en-GB" sz="1600" dirty="0"/>
          </a:p>
        </p:txBody>
      </p:sp>
      <p:pic>
        <p:nvPicPr>
          <p:cNvPr id="5" name="Picture 4" descr="Pie Chart of respondents feedback, Yes 95.38%, No 1.54%, Yes 3.08%">
            <a:extLst>
              <a:ext uri="{FF2B5EF4-FFF2-40B4-BE49-F238E27FC236}">
                <a16:creationId xmlns:a16="http://schemas.microsoft.com/office/drawing/2014/main" id="{93FA6D5F-9424-4B2F-B6FB-C2556C3A1F44}"/>
              </a:ext>
            </a:extLst>
          </p:cNvPr>
          <p:cNvPicPr>
            <a:picLocks noChangeAspect="1"/>
          </p:cNvPicPr>
          <p:nvPr/>
        </p:nvPicPr>
        <p:blipFill>
          <a:blip r:embed="rId2"/>
          <a:stretch>
            <a:fillRect/>
          </a:stretch>
        </p:blipFill>
        <p:spPr>
          <a:xfrm>
            <a:off x="3571875" y="1949450"/>
            <a:ext cx="5048250" cy="4543425"/>
          </a:xfrm>
          <a:prstGeom prst="rect">
            <a:avLst/>
          </a:prstGeom>
        </p:spPr>
      </p:pic>
    </p:spTree>
    <p:extLst>
      <p:ext uri="{BB962C8B-B14F-4D97-AF65-F5344CB8AC3E}">
        <p14:creationId xmlns:p14="http://schemas.microsoft.com/office/powerpoint/2010/main" val="1850991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3B55C-8341-4293-895C-DC16992D0D82}"/>
              </a:ext>
            </a:extLst>
          </p:cNvPr>
          <p:cNvSpPr>
            <a:spLocks noGrp="1"/>
          </p:cNvSpPr>
          <p:nvPr>
            <p:ph type="title"/>
          </p:nvPr>
        </p:nvSpPr>
        <p:spPr/>
        <p:txBody>
          <a:bodyPr>
            <a:noAutofit/>
          </a:bodyPr>
          <a:lstStyle/>
          <a:p>
            <a:r>
              <a:rPr lang="en-GB" sz="2400" b="0" i="0" dirty="0">
                <a:solidFill>
                  <a:srgbClr val="545E6B"/>
                </a:solidFill>
                <a:effectLst/>
                <a:latin typeface="Fira Sans" panose="020B0503050000020004" pitchFamily="34" charset="0"/>
              </a:rPr>
              <a:t>We believe refuge accommodation should be a safe space for those who need to access the specific support and accommodation that can be provided.  How would you describe the NEL refuge? </a:t>
            </a:r>
            <a:endParaRPr lang="en-GB" sz="2400" dirty="0"/>
          </a:p>
        </p:txBody>
      </p:sp>
      <p:pic>
        <p:nvPicPr>
          <p:cNvPr id="9" name="Picture 8" descr="Pie Chart of respondents feedback. I don't know 29%, Local refuge is a safe space for all victims and their children, 5.88%, refuge can be a safe space for most victims and their children, refuge can be a safe space for some victims and their children, 25.9%, refuge is not a safe space for all victims and their children 3.92%.  ">
            <a:extLst>
              <a:ext uri="{FF2B5EF4-FFF2-40B4-BE49-F238E27FC236}">
                <a16:creationId xmlns:a16="http://schemas.microsoft.com/office/drawing/2014/main" id="{7D40587B-B809-43D5-9571-D7B4B1FAA93B}"/>
              </a:ext>
            </a:extLst>
          </p:cNvPr>
          <p:cNvPicPr>
            <a:picLocks noChangeAspect="1"/>
          </p:cNvPicPr>
          <p:nvPr/>
        </p:nvPicPr>
        <p:blipFill>
          <a:blip r:embed="rId2"/>
          <a:stretch>
            <a:fillRect/>
          </a:stretch>
        </p:blipFill>
        <p:spPr>
          <a:xfrm>
            <a:off x="905163" y="1936990"/>
            <a:ext cx="10972800" cy="3647968"/>
          </a:xfrm>
          <a:prstGeom prst="rect">
            <a:avLst/>
          </a:prstGeom>
        </p:spPr>
      </p:pic>
    </p:spTree>
    <p:extLst>
      <p:ext uri="{BB962C8B-B14F-4D97-AF65-F5344CB8AC3E}">
        <p14:creationId xmlns:p14="http://schemas.microsoft.com/office/powerpoint/2010/main" val="2609522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1F01F-CCD4-4F11-8E45-B59F53B692D9}"/>
              </a:ext>
            </a:extLst>
          </p:cNvPr>
          <p:cNvSpPr>
            <a:spLocks noGrp="1"/>
          </p:cNvSpPr>
          <p:nvPr>
            <p:ph type="title"/>
          </p:nvPr>
        </p:nvSpPr>
        <p:spPr/>
        <p:txBody>
          <a:bodyPr>
            <a:noAutofit/>
          </a:bodyPr>
          <a:lstStyle/>
          <a:p>
            <a:r>
              <a:rPr lang="en-GB" sz="1800" b="0" i="0" dirty="0">
                <a:solidFill>
                  <a:srgbClr val="545E6B"/>
                </a:solidFill>
                <a:effectLst/>
                <a:latin typeface="Fira Sans" panose="020B0503050000020004" pitchFamily="34" charset="0"/>
              </a:rPr>
              <a:t>As part of delivering the safer accommodation duty, we are considering the following options to help provide a safe offer for victims and their children. To what extent do you agree or disagree that the following options should be considered to help provide support to victims? </a:t>
            </a:r>
            <a:endParaRPr lang="en-GB" sz="1800" dirty="0"/>
          </a:p>
        </p:txBody>
      </p:sp>
      <p:graphicFrame>
        <p:nvGraphicFramePr>
          <p:cNvPr id="6" name="Table 5">
            <a:extLst>
              <a:ext uri="{FF2B5EF4-FFF2-40B4-BE49-F238E27FC236}">
                <a16:creationId xmlns:a16="http://schemas.microsoft.com/office/drawing/2014/main" id="{CDCB40F0-6DA2-4FFC-AE41-2ECCF894197B}"/>
              </a:ext>
            </a:extLst>
          </p:cNvPr>
          <p:cNvGraphicFramePr>
            <a:graphicFrameLocks noGrp="1"/>
          </p:cNvGraphicFramePr>
          <p:nvPr>
            <p:extLst>
              <p:ext uri="{D42A27DB-BD31-4B8C-83A1-F6EECF244321}">
                <p14:modId xmlns:p14="http://schemas.microsoft.com/office/powerpoint/2010/main" val="4100045607"/>
              </p:ext>
            </p:extLst>
          </p:nvPr>
        </p:nvGraphicFramePr>
        <p:xfrm>
          <a:off x="924674" y="1609868"/>
          <a:ext cx="10839237" cy="4712637"/>
        </p:xfrm>
        <a:graphic>
          <a:graphicData uri="http://schemas.openxmlformats.org/drawingml/2006/table">
            <a:tbl>
              <a:tblPr firstRow="1" firstCol="1" bandRow="1">
                <a:tableStyleId>{5940675A-B579-460E-94D1-54222C63F5DA}</a:tableStyleId>
              </a:tblPr>
              <a:tblGrid>
                <a:gridCol w="8000611">
                  <a:extLst>
                    <a:ext uri="{9D8B030D-6E8A-4147-A177-3AD203B41FA5}">
                      <a16:colId xmlns:a16="http://schemas.microsoft.com/office/drawing/2014/main" val="4230655267"/>
                    </a:ext>
                  </a:extLst>
                </a:gridCol>
                <a:gridCol w="927472">
                  <a:extLst>
                    <a:ext uri="{9D8B030D-6E8A-4147-A177-3AD203B41FA5}">
                      <a16:colId xmlns:a16="http://schemas.microsoft.com/office/drawing/2014/main" val="1991211178"/>
                    </a:ext>
                  </a:extLst>
                </a:gridCol>
                <a:gridCol w="955577">
                  <a:extLst>
                    <a:ext uri="{9D8B030D-6E8A-4147-A177-3AD203B41FA5}">
                      <a16:colId xmlns:a16="http://schemas.microsoft.com/office/drawing/2014/main" val="375466731"/>
                    </a:ext>
                  </a:extLst>
                </a:gridCol>
                <a:gridCol w="955577">
                  <a:extLst>
                    <a:ext uri="{9D8B030D-6E8A-4147-A177-3AD203B41FA5}">
                      <a16:colId xmlns:a16="http://schemas.microsoft.com/office/drawing/2014/main" val="1191655713"/>
                    </a:ext>
                  </a:extLst>
                </a:gridCol>
              </a:tblGrid>
              <a:tr h="89966">
                <a:tc>
                  <a:txBody>
                    <a:bodyPr/>
                    <a:lstStyle/>
                    <a:p>
                      <a:pPr>
                        <a:lnSpc>
                          <a:spcPct val="115000"/>
                        </a:lnSpc>
                        <a:spcAft>
                          <a:spcPts val="1000"/>
                        </a:spcAft>
                      </a:pPr>
                      <a:r>
                        <a:rPr lang="en-GB" sz="1400" dirty="0">
                          <a:effectLst/>
                        </a:rPr>
                        <a:t>Question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Count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dirty="0">
                          <a:effectLst/>
                        </a:rPr>
                        <a:t>Score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Ranking</a:t>
                      </a:r>
                    </a:p>
                  </a:txBody>
                  <a:tcPr marL="33997" marR="33997" marT="0" marB="0"/>
                </a:tc>
                <a:extLst>
                  <a:ext uri="{0D108BD9-81ED-4DB2-BD59-A6C34878D82A}">
                    <a16:rowId xmlns:a16="http://schemas.microsoft.com/office/drawing/2014/main" val="3555724149"/>
                  </a:ext>
                </a:extLst>
              </a:tr>
              <a:tr h="472241">
                <a:tc>
                  <a:txBody>
                    <a:bodyPr/>
                    <a:lstStyle/>
                    <a:p>
                      <a:pPr>
                        <a:lnSpc>
                          <a:spcPct val="115000"/>
                        </a:lnSpc>
                        <a:spcAft>
                          <a:spcPts val="1000"/>
                        </a:spcAft>
                      </a:pPr>
                      <a:r>
                        <a:rPr lang="en-GB" sz="1400" dirty="0">
                          <a:effectLst/>
                        </a:rPr>
                        <a:t>Outreach support linked to dispersed accommodation - Support delivered across communities that can be accessed when living in self-contained flats or houses in NEL</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47</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4.28</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Strongly Agree</a:t>
                      </a:r>
                    </a:p>
                  </a:txBody>
                  <a:tcPr marL="33997" marR="33997" marT="0" marB="0"/>
                </a:tc>
                <a:extLst>
                  <a:ext uri="{0D108BD9-81ED-4DB2-BD59-A6C34878D82A}">
                    <a16:rowId xmlns:a16="http://schemas.microsoft.com/office/drawing/2014/main" val="369205879"/>
                  </a:ext>
                </a:extLst>
              </a:tr>
              <a:tr h="472241">
                <a:tc>
                  <a:txBody>
                    <a:bodyPr/>
                    <a:lstStyle/>
                    <a:p>
                      <a:pPr>
                        <a:lnSpc>
                          <a:spcPct val="115000"/>
                        </a:lnSpc>
                        <a:spcAft>
                          <a:spcPts val="1000"/>
                        </a:spcAft>
                      </a:pPr>
                      <a:r>
                        <a:rPr lang="en-GB" sz="1400">
                          <a:effectLst/>
                        </a:rPr>
                        <a:t>Resettlement accommodation with dedicated support – Specific accommodation with support for victims and their children who are ready to move on from refuge accommodation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48</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4.42</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p>
                  </a:txBody>
                  <a:tcPr marL="33997" marR="33997" marT="0" marB="0"/>
                </a:tc>
                <a:extLst>
                  <a:ext uri="{0D108BD9-81ED-4DB2-BD59-A6C34878D82A}">
                    <a16:rowId xmlns:a16="http://schemas.microsoft.com/office/drawing/2014/main" val="2891407599"/>
                  </a:ext>
                </a:extLst>
              </a:tr>
              <a:tr h="663378">
                <a:tc>
                  <a:txBody>
                    <a:bodyPr/>
                    <a:lstStyle/>
                    <a:p>
                      <a:pPr>
                        <a:lnSpc>
                          <a:spcPct val="115000"/>
                        </a:lnSpc>
                        <a:spcAft>
                          <a:spcPts val="1000"/>
                        </a:spcAft>
                      </a:pPr>
                      <a:r>
                        <a:rPr lang="en-GB" sz="1400">
                          <a:effectLst/>
                        </a:rPr>
                        <a:t>Sanctuary scheme (Target Hardening with associated support) - A victim-centred initiative which aims to allow households at risk of violence to remain safely in their some by installing enhanced security measures and through the provision of support to the household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46</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4.09</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Agree</a:t>
                      </a:r>
                    </a:p>
                  </a:txBody>
                  <a:tcPr marL="33997" marR="33997" marT="0" marB="0"/>
                </a:tc>
                <a:extLst>
                  <a:ext uri="{0D108BD9-81ED-4DB2-BD59-A6C34878D82A}">
                    <a16:rowId xmlns:a16="http://schemas.microsoft.com/office/drawing/2014/main" val="265146465"/>
                  </a:ext>
                </a:extLst>
              </a:tr>
              <a:tr h="1045653">
                <a:tc>
                  <a:txBody>
                    <a:bodyPr/>
                    <a:lstStyle/>
                    <a:p>
                      <a:pPr>
                        <a:lnSpc>
                          <a:spcPct val="115000"/>
                        </a:lnSpc>
                        <a:spcAft>
                          <a:spcPts val="1000"/>
                        </a:spcAft>
                      </a:pPr>
                      <a:r>
                        <a:rPr lang="en-GB" sz="1400">
                          <a:effectLst/>
                        </a:rPr>
                        <a:t>Complex IDVA (Independent Domestic Violence Advocates) support linked to dispersed accommodation (support linked to dispersed accommodation – Specialist support for victims of domestic abuse with additional complex needs ie housing, substance misuse and mental health, being delivered across communities that can be accessed when living in self-contained flats or houses in NEL)</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48</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4.29</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endPar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extLst>
                  <a:ext uri="{0D108BD9-81ED-4DB2-BD59-A6C34878D82A}">
                    <a16:rowId xmlns:a16="http://schemas.microsoft.com/office/drawing/2014/main" val="1645811497"/>
                  </a:ext>
                </a:extLst>
              </a:tr>
              <a:tr h="281103">
                <a:tc>
                  <a:txBody>
                    <a:bodyPr/>
                    <a:lstStyle/>
                    <a:p>
                      <a:pPr>
                        <a:lnSpc>
                          <a:spcPct val="115000"/>
                        </a:lnSpc>
                        <a:spcAft>
                          <a:spcPts val="1000"/>
                        </a:spcAft>
                      </a:pPr>
                      <a:r>
                        <a:rPr lang="en-GB" sz="1400">
                          <a:effectLst/>
                        </a:rPr>
                        <a:t>A wider range of dispersed accommodation options (Self-contained flats, Shared Properties or houses in NEL)</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47</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4.13</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Agree</a:t>
                      </a:r>
                    </a:p>
                  </a:txBody>
                  <a:tcPr marL="33997" marR="33997" marT="0" marB="0"/>
                </a:tc>
                <a:extLst>
                  <a:ext uri="{0D108BD9-81ED-4DB2-BD59-A6C34878D82A}">
                    <a16:rowId xmlns:a16="http://schemas.microsoft.com/office/drawing/2014/main" val="1348132266"/>
                  </a:ext>
                </a:extLst>
              </a:tr>
              <a:tr h="567809">
                <a:tc>
                  <a:txBody>
                    <a:bodyPr/>
                    <a:lstStyle/>
                    <a:p>
                      <a:pPr>
                        <a:lnSpc>
                          <a:spcPct val="115000"/>
                        </a:lnSpc>
                        <a:spcAft>
                          <a:spcPts val="1000"/>
                        </a:spcAft>
                      </a:pPr>
                      <a:r>
                        <a:rPr lang="en-GB" sz="1400">
                          <a:effectLst/>
                        </a:rPr>
                        <a:t>Accessible dispersed accommodation (victims with protected characteristics) – (Self-contained flats, Shared Properties or houses in NEL that have been specifically adapted for victims and children who have additional needs and or disabilities)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48</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a:effectLst/>
                        </a:rPr>
                        <a:t>4.33</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endPar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extLst>
                  <a:ext uri="{0D108BD9-81ED-4DB2-BD59-A6C34878D82A}">
                    <a16:rowId xmlns:a16="http://schemas.microsoft.com/office/drawing/2014/main" val="2617560632"/>
                  </a:ext>
                </a:extLst>
              </a:tr>
              <a:tr h="758947">
                <a:tc>
                  <a:txBody>
                    <a:bodyPr/>
                    <a:lstStyle/>
                    <a:p>
                      <a:pPr>
                        <a:lnSpc>
                          <a:spcPct val="115000"/>
                        </a:lnSpc>
                        <a:spcAft>
                          <a:spcPts val="1000"/>
                        </a:spcAft>
                      </a:pPr>
                      <a:r>
                        <a:rPr lang="en-GB" sz="1400">
                          <a:effectLst/>
                        </a:rPr>
                        <a:t>Access to Crisis/Emergency accommodation and support (Short term accommodation and support that can be accessed by victims and their children in a time of need and emergency. This may include refuge accommodation and self–contained accommodation with aacess to support)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dirty="0">
                          <a:effectLst/>
                        </a:rPr>
                        <a:t>48</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a:lnSpc>
                          <a:spcPct val="115000"/>
                        </a:lnSpc>
                        <a:spcAft>
                          <a:spcPts val="1000"/>
                        </a:spcAft>
                      </a:pPr>
                      <a:r>
                        <a:rPr lang="en-GB" sz="1400" dirty="0">
                          <a:effectLst/>
                        </a:rPr>
                        <a:t>4.5</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3997" marR="33997" marT="0" marB="0"/>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p>
                  </a:txBody>
                  <a:tcPr marL="33997" marR="33997" marT="0" marB="0"/>
                </a:tc>
                <a:extLst>
                  <a:ext uri="{0D108BD9-81ED-4DB2-BD59-A6C34878D82A}">
                    <a16:rowId xmlns:a16="http://schemas.microsoft.com/office/drawing/2014/main" val="315214258"/>
                  </a:ext>
                </a:extLst>
              </a:tr>
            </a:tbl>
          </a:graphicData>
        </a:graphic>
      </p:graphicFrame>
    </p:spTree>
    <p:extLst>
      <p:ext uri="{BB962C8B-B14F-4D97-AF65-F5344CB8AC3E}">
        <p14:creationId xmlns:p14="http://schemas.microsoft.com/office/powerpoint/2010/main" val="65212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6FCD5C-EF2B-4614-8914-94C0E0E2AD7C}"/>
              </a:ext>
            </a:extLst>
          </p:cNvPr>
          <p:cNvSpPr>
            <a:spLocks noGrp="1"/>
          </p:cNvSpPr>
          <p:nvPr>
            <p:ph type="title"/>
          </p:nvPr>
        </p:nvSpPr>
        <p:spPr/>
        <p:txBody>
          <a:bodyPr>
            <a:noAutofit/>
          </a:bodyPr>
          <a:lstStyle/>
          <a:p>
            <a:r>
              <a:rPr lang="en-GB" sz="2000" b="0" i="0" dirty="0">
                <a:solidFill>
                  <a:srgbClr val="545E6B"/>
                </a:solidFill>
                <a:effectLst/>
                <a:latin typeface="Fira Sans" panose="020B0503050000020004" pitchFamily="34" charset="0"/>
              </a:rPr>
              <a:t>Do you agree or disagree that the following options should be considered to help provide support to victims?</a:t>
            </a:r>
            <a:endParaRPr lang="en-GB" sz="2000" dirty="0"/>
          </a:p>
        </p:txBody>
      </p:sp>
      <p:graphicFrame>
        <p:nvGraphicFramePr>
          <p:cNvPr id="4" name="Table 3">
            <a:extLst>
              <a:ext uri="{FF2B5EF4-FFF2-40B4-BE49-F238E27FC236}">
                <a16:creationId xmlns:a16="http://schemas.microsoft.com/office/drawing/2014/main" id="{0695D58F-908E-416D-A1DA-336AA849CF5D}"/>
              </a:ext>
            </a:extLst>
          </p:cNvPr>
          <p:cNvGraphicFramePr>
            <a:graphicFrameLocks noGrp="1"/>
          </p:cNvGraphicFramePr>
          <p:nvPr>
            <p:extLst>
              <p:ext uri="{D42A27DB-BD31-4B8C-83A1-F6EECF244321}">
                <p14:modId xmlns:p14="http://schemas.microsoft.com/office/powerpoint/2010/main" val="757714249"/>
              </p:ext>
            </p:extLst>
          </p:nvPr>
        </p:nvGraphicFramePr>
        <p:xfrm>
          <a:off x="838200" y="1346262"/>
          <a:ext cx="10134600" cy="5067178"/>
        </p:xfrm>
        <a:graphic>
          <a:graphicData uri="http://schemas.openxmlformats.org/drawingml/2006/table">
            <a:tbl>
              <a:tblPr firstRow="1" firstCol="1" bandRow="1">
                <a:tableStyleId>{5940675A-B579-460E-94D1-54222C63F5DA}</a:tableStyleId>
              </a:tblPr>
              <a:tblGrid>
                <a:gridCol w="7532262">
                  <a:extLst>
                    <a:ext uri="{9D8B030D-6E8A-4147-A177-3AD203B41FA5}">
                      <a16:colId xmlns:a16="http://schemas.microsoft.com/office/drawing/2014/main" val="1826464577"/>
                    </a:ext>
                  </a:extLst>
                </a:gridCol>
                <a:gridCol w="755729">
                  <a:extLst>
                    <a:ext uri="{9D8B030D-6E8A-4147-A177-3AD203B41FA5}">
                      <a16:colId xmlns:a16="http://schemas.microsoft.com/office/drawing/2014/main" val="616648832"/>
                    </a:ext>
                  </a:extLst>
                </a:gridCol>
                <a:gridCol w="532886">
                  <a:extLst>
                    <a:ext uri="{9D8B030D-6E8A-4147-A177-3AD203B41FA5}">
                      <a16:colId xmlns:a16="http://schemas.microsoft.com/office/drawing/2014/main" val="58314429"/>
                    </a:ext>
                  </a:extLst>
                </a:gridCol>
                <a:gridCol w="1313723">
                  <a:extLst>
                    <a:ext uri="{9D8B030D-6E8A-4147-A177-3AD203B41FA5}">
                      <a16:colId xmlns:a16="http://schemas.microsoft.com/office/drawing/2014/main" val="3680417380"/>
                    </a:ext>
                  </a:extLst>
                </a:gridCol>
              </a:tblGrid>
              <a:tr h="0">
                <a:tc>
                  <a:txBody>
                    <a:bodyPr/>
                    <a:lstStyle/>
                    <a:p>
                      <a:pPr>
                        <a:lnSpc>
                          <a:spcPct val="115000"/>
                        </a:lnSpc>
                        <a:spcAft>
                          <a:spcPts val="1000"/>
                        </a:spcAft>
                      </a:pPr>
                      <a:r>
                        <a:rPr lang="en-GB" sz="1400" dirty="0">
                          <a:effectLst/>
                        </a:rPr>
                        <a:t>Question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2875" marR="57150" marT="104775" marB="104775" anchor="ctr"/>
                </a:tc>
                <a:tc>
                  <a:txBody>
                    <a:bodyPr/>
                    <a:lstStyle/>
                    <a:p>
                      <a:pPr algn="r">
                        <a:lnSpc>
                          <a:spcPct val="115000"/>
                        </a:lnSpc>
                        <a:spcAft>
                          <a:spcPts val="1000"/>
                        </a:spcAft>
                      </a:pPr>
                      <a:r>
                        <a:rPr lang="en-GB" sz="1400">
                          <a:effectLst/>
                        </a:rPr>
                        <a:t>Count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104775" marB="104775" anchor="ctr"/>
                </a:tc>
                <a:tc>
                  <a:txBody>
                    <a:bodyPr/>
                    <a:lstStyle/>
                    <a:p>
                      <a:pPr algn="r">
                        <a:lnSpc>
                          <a:spcPct val="115000"/>
                        </a:lnSpc>
                        <a:spcAft>
                          <a:spcPts val="1000"/>
                        </a:spcAft>
                      </a:pPr>
                      <a:r>
                        <a:rPr lang="en-GB" sz="1400" dirty="0">
                          <a:effectLst/>
                        </a:rPr>
                        <a:t>Score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104775" marB="104775" anchor="ctr"/>
                </a:tc>
                <a:tc>
                  <a:txBody>
                    <a:bodyPr/>
                    <a:lstStyle/>
                    <a:p>
                      <a:pPr algn="r">
                        <a:lnSpc>
                          <a:spcPct val="115000"/>
                        </a:lnSpc>
                        <a:spcAft>
                          <a:spcPts val="10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Ranking</a:t>
                      </a:r>
                    </a:p>
                  </a:txBody>
                  <a:tcPr marL="57150" marR="57150" marT="104775" marB="104775" anchor="ctr"/>
                </a:tc>
                <a:extLst>
                  <a:ext uri="{0D108BD9-81ED-4DB2-BD59-A6C34878D82A}">
                    <a16:rowId xmlns:a16="http://schemas.microsoft.com/office/drawing/2014/main" val="2789746525"/>
                  </a:ext>
                </a:extLst>
              </a:tr>
              <a:tr h="0">
                <a:tc>
                  <a:txBody>
                    <a:bodyPr/>
                    <a:lstStyle/>
                    <a:p>
                      <a:pPr>
                        <a:lnSpc>
                          <a:spcPct val="115000"/>
                        </a:lnSpc>
                        <a:spcAft>
                          <a:spcPts val="1000"/>
                        </a:spcAft>
                      </a:pPr>
                      <a:r>
                        <a:rPr lang="en-GB" sz="1400">
                          <a:effectLst/>
                        </a:rPr>
                        <a:t>Resettlement accommodation with dedicated support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42875" marR="38100" marT="114300" marB="114300" anchor="ctr"/>
                </a:tc>
                <a:tc>
                  <a:txBody>
                    <a:bodyPr/>
                    <a:lstStyle/>
                    <a:p>
                      <a:pPr algn="r">
                        <a:lnSpc>
                          <a:spcPct val="115000"/>
                        </a:lnSpc>
                        <a:spcAft>
                          <a:spcPts val="1000"/>
                        </a:spcAft>
                      </a:pPr>
                      <a:r>
                        <a:rPr lang="en-GB" sz="1400">
                          <a:effectLst/>
                        </a:rPr>
                        <a:t>51</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algn="r">
                        <a:lnSpc>
                          <a:spcPct val="115000"/>
                        </a:lnSpc>
                        <a:spcAft>
                          <a:spcPts val="1000"/>
                        </a:spcAft>
                      </a:pPr>
                      <a:r>
                        <a:rPr lang="en-GB" sz="1400">
                          <a:effectLst/>
                        </a:rPr>
                        <a:t>4.43</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GB" sz="1400" dirty="0">
                          <a:effectLst/>
                          <a:latin typeface="Calibri" panose="020F0502020204030204" pitchFamily="34" charset="0"/>
                          <a:ea typeface="Calibri" panose="020F0502020204030204" pitchFamily="34" charset="0"/>
                          <a:cs typeface="Times New Roman" panose="02020603050405020304" pitchFamily="18" charset="0"/>
                        </a:rPr>
                        <a:t>Strongly Agree</a:t>
                      </a:r>
                    </a:p>
                  </a:txBody>
                  <a:tcPr marL="38100" marR="38100" marT="114300" marB="114300" anchor="ctr"/>
                </a:tc>
                <a:extLst>
                  <a:ext uri="{0D108BD9-81ED-4DB2-BD59-A6C34878D82A}">
                    <a16:rowId xmlns:a16="http://schemas.microsoft.com/office/drawing/2014/main" val="515706718"/>
                  </a:ext>
                </a:extLst>
              </a:tr>
              <a:tr h="0">
                <a:tc>
                  <a:txBody>
                    <a:bodyPr/>
                    <a:lstStyle/>
                    <a:p>
                      <a:pPr>
                        <a:lnSpc>
                          <a:spcPct val="115000"/>
                        </a:lnSpc>
                        <a:spcAft>
                          <a:spcPts val="1000"/>
                        </a:spcAft>
                      </a:pPr>
                      <a:r>
                        <a:rPr lang="en-GB" sz="1400" dirty="0">
                          <a:effectLst/>
                        </a:rPr>
                        <a:t>Sanctuary scheme (Target Hardening with associated support)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42875" marR="38100" marT="114300" marB="114300" anchor="ctr"/>
                </a:tc>
                <a:tc>
                  <a:txBody>
                    <a:bodyPr/>
                    <a:lstStyle/>
                    <a:p>
                      <a:pPr algn="r">
                        <a:lnSpc>
                          <a:spcPct val="115000"/>
                        </a:lnSpc>
                        <a:spcAft>
                          <a:spcPts val="1000"/>
                        </a:spcAft>
                      </a:pPr>
                      <a:r>
                        <a:rPr lang="en-GB" sz="1400">
                          <a:effectLst/>
                        </a:rPr>
                        <a:t>51</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algn="r">
                        <a:lnSpc>
                          <a:spcPct val="115000"/>
                        </a:lnSpc>
                        <a:spcAft>
                          <a:spcPts val="1000"/>
                        </a:spcAft>
                      </a:pPr>
                      <a:r>
                        <a:rPr lang="en-GB" sz="1400">
                          <a:effectLst/>
                        </a:rPr>
                        <a:t>4.31</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endPar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extLst>
                  <a:ext uri="{0D108BD9-81ED-4DB2-BD59-A6C34878D82A}">
                    <a16:rowId xmlns:a16="http://schemas.microsoft.com/office/drawing/2014/main" val="2313274706"/>
                  </a:ext>
                </a:extLst>
              </a:tr>
              <a:tr h="0">
                <a:tc>
                  <a:txBody>
                    <a:bodyPr/>
                    <a:lstStyle/>
                    <a:p>
                      <a:pPr>
                        <a:lnSpc>
                          <a:spcPct val="115000"/>
                        </a:lnSpc>
                        <a:spcAft>
                          <a:spcPts val="1000"/>
                        </a:spcAft>
                      </a:pPr>
                      <a:r>
                        <a:rPr lang="en-GB" sz="1400">
                          <a:effectLst/>
                        </a:rPr>
                        <a:t>Complex IDVA support linked to dispersed accommodation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42875" marR="38100" marT="114300" marB="114300" anchor="ctr"/>
                </a:tc>
                <a:tc>
                  <a:txBody>
                    <a:bodyPr/>
                    <a:lstStyle/>
                    <a:p>
                      <a:pPr algn="r">
                        <a:lnSpc>
                          <a:spcPct val="115000"/>
                        </a:lnSpc>
                        <a:spcAft>
                          <a:spcPts val="1000"/>
                        </a:spcAft>
                      </a:pPr>
                      <a:r>
                        <a:rPr lang="en-GB" sz="1400">
                          <a:effectLst/>
                        </a:rPr>
                        <a:t>48</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algn="r">
                        <a:lnSpc>
                          <a:spcPct val="115000"/>
                        </a:lnSpc>
                        <a:spcAft>
                          <a:spcPts val="1000"/>
                        </a:spcAft>
                      </a:pPr>
                      <a:r>
                        <a:rPr lang="en-GB" sz="1400">
                          <a:effectLst/>
                        </a:rPr>
                        <a:t>4.4</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endPar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extLst>
                  <a:ext uri="{0D108BD9-81ED-4DB2-BD59-A6C34878D82A}">
                    <a16:rowId xmlns:a16="http://schemas.microsoft.com/office/drawing/2014/main" val="1326099910"/>
                  </a:ext>
                </a:extLst>
              </a:tr>
              <a:tr h="0">
                <a:tc>
                  <a:txBody>
                    <a:bodyPr/>
                    <a:lstStyle/>
                    <a:p>
                      <a:pPr>
                        <a:lnSpc>
                          <a:spcPct val="115000"/>
                        </a:lnSpc>
                        <a:spcAft>
                          <a:spcPts val="1000"/>
                        </a:spcAft>
                      </a:pPr>
                      <a:r>
                        <a:rPr lang="en-GB" sz="1400">
                          <a:effectLst/>
                        </a:rPr>
                        <a:t>A wider range of dispersed accommodation options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42875" marR="38100" marT="114300" marB="114300" anchor="ctr"/>
                </a:tc>
                <a:tc>
                  <a:txBody>
                    <a:bodyPr/>
                    <a:lstStyle/>
                    <a:p>
                      <a:pPr algn="r">
                        <a:lnSpc>
                          <a:spcPct val="115000"/>
                        </a:lnSpc>
                        <a:spcAft>
                          <a:spcPts val="1000"/>
                        </a:spcAft>
                      </a:pPr>
                      <a:r>
                        <a:rPr lang="en-GB" sz="1400">
                          <a:effectLst/>
                        </a:rPr>
                        <a:t>49</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algn="r">
                        <a:lnSpc>
                          <a:spcPct val="115000"/>
                        </a:lnSpc>
                        <a:spcAft>
                          <a:spcPts val="1000"/>
                        </a:spcAft>
                      </a:pPr>
                      <a:r>
                        <a:rPr lang="en-GB" sz="1400">
                          <a:effectLst/>
                        </a:rPr>
                        <a:t>4.41</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endPar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extLst>
                  <a:ext uri="{0D108BD9-81ED-4DB2-BD59-A6C34878D82A}">
                    <a16:rowId xmlns:a16="http://schemas.microsoft.com/office/drawing/2014/main" val="4140201381"/>
                  </a:ext>
                </a:extLst>
              </a:tr>
              <a:tr h="0">
                <a:tc>
                  <a:txBody>
                    <a:bodyPr/>
                    <a:lstStyle/>
                    <a:p>
                      <a:pPr>
                        <a:lnSpc>
                          <a:spcPct val="115000"/>
                        </a:lnSpc>
                        <a:spcAft>
                          <a:spcPts val="1000"/>
                        </a:spcAft>
                      </a:pPr>
                      <a:r>
                        <a:rPr lang="en-GB" sz="1400">
                          <a:effectLst/>
                        </a:rPr>
                        <a:t>Accessible dispersed accommodation (victims with protected characteristics)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42875" marR="38100" marT="114300" marB="114300" anchor="ctr"/>
                </a:tc>
                <a:tc>
                  <a:txBody>
                    <a:bodyPr/>
                    <a:lstStyle/>
                    <a:p>
                      <a:pPr algn="r">
                        <a:lnSpc>
                          <a:spcPct val="115000"/>
                        </a:lnSpc>
                        <a:spcAft>
                          <a:spcPts val="1000"/>
                        </a:spcAft>
                      </a:pPr>
                      <a:r>
                        <a:rPr lang="en-GB" sz="1400">
                          <a:effectLst/>
                        </a:rPr>
                        <a:t>49</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algn="r">
                        <a:lnSpc>
                          <a:spcPct val="115000"/>
                        </a:lnSpc>
                        <a:spcAft>
                          <a:spcPts val="1000"/>
                        </a:spcAft>
                      </a:pPr>
                      <a:r>
                        <a:rPr lang="en-GB" sz="1400">
                          <a:effectLst/>
                        </a:rPr>
                        <a:t>4.41</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endPar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extLst>
                  <a:ext uri="{0D108BD9-81ED-4DB2-BD59-A6C34878D82A}">
                    <a16:rowId xmlns:a16="http://schemas.microsoft.com/office/drawing/2014/main" val="465216250"/>
                  </a:ext>
                </a:extLst>
              </a:tr>
              <a:tr h="0">
                <a:tc>
                  <a:txBody>
                    <a:bodyPr/>
                    <a:lstStyle/>
                    <a:p>
                      <a:pPr>
                        <a:lnSpc>
                          <a:spcPct val="115000"/>
                        </a:lnSpc>
                        <a:spcAft>
                          <a:spcPts val="1000"/>
                        </a:spcAft>
                      </a:pPr>
                      <a:r>
                        <a:rPr lang="en-GB" sz="1400">
                          <a:effectLst/>
                        </a:rPr>
                        <a:t>Outreach support linked to a dispersed accommodation model</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42875" marR="38100" marT="114300" marB="114300" anchor="ctr"/>
                </a:tc>
                <a:tc>
                  <a:txBody>
                    <a:bodyPr/>
                    <a:lstStyle/>
                    <a:p>
                      <a:pPr algn="r">
                        <a:lnSpc>
                          <a:spcPct val="115000"/>
                        </a:lnSpc>
                        <a:spcAft>
                          <a:spcPts val="1000"/>
                        </a:spcAft>
                      </a:pPr>
                      <a:r>
                        <a:rPr lang="en-GB" sz="1400">
                          <a:effectLst/>
                        </a:rPr>
                        <a:t>49</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algn="r">
                        <a:lnSpc>
                          <a:spcPct val="115000"/>
                        </a:lnSpc>
                        <a:spcAft>
                          <a:spcPts val="1000"/>
                        </a:spcAft>
                      </a:pPr>
                      <a:r>
                        <a:rPr lang="en-GB" sz="1400">
                          <a:effectLst/>
                        </a:rPr>
                        <a:t>4.35</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endPar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extLst>
                  <a:ext uri="{0D108BD9-81ED-4DB2-BD59-A6C34878D82A}">
                    <a16:rowId xmlns:a16="http://schemas.microsoft.com/office/drawing/2014/main" val="3834441749"/>
                  </a:ext>
                </a:extLst>
              </a:tr>
              <a:tr h="0">
                <a:tc>
                  <a:txBody>
                    <a:bodyPr/>
                    <a:lstStyle/>
                    <a:p>
                      <a:pPr>
                        <a:lnSpc>
                          <a:spcPct val="115000"/>
                        </a:lnSpc>
                        <a:spcAft>
                          <a:spcPts val="1000"/>
                        </a:spcAft>
                      </a:pPr>
                      <a:r>
                        <a:rPr lang="en-GB" sz="1400">
                          <a:effectLst/>
                        </a:rPr>
                        <a:t>Access to Crisis/Emergency accommodation and support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42875" marR="38100" marT="114300" marB="114300" anchor="ctr"/>
                </a:tc>
                <a:tc>
                  <a:txBody>
                    <a:bodyPr/>
                    <a:lstStyle/>
                    <a:p>
                      <a:pPr algn="r">
                        <a:lnSpc>
                          <a:spcPct val="115000"/>
                        </a:lnSpc>
                        <a:spcAft>
                          <a:spcPts val="1000"/>
                        </a:spcAft>
                      </a:pPr>
                      <a:r>
                        <a:rPr lang="en-GB" sz="1400">
                          <a:effectLst/>
                        </a:rPr>
                        <a:t>51</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algn="r">
                        <a:lnSpc>
                          <a:spcPct val="115000"/>
                        </a:lnSpc>
                        <a:spcAft>
                          <a:spcPts val="1000"/>
                        </a:spcAft>
                      </a:pPr>
                      <a:r>
                        <a:rPr lang="en-GB" sz="1400">
                          <a:effectLst/>
                        </a:rPr>
                        <a:t>4.63</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endPar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extLst>
                  <a:ext uri="{0D108BD9-81ED-4DB2-BD59-A6C34878D82A}">
                    <a16:rowId xmlns:a16="http://schemas.microsoft.com/office/drawing/2014/main" val="1918873977"/>
                  </a:ext>
                </a:extLst>
              </a:tr>
              <a:tr h="0">
                <a:tc>
                  <a:txBody>
                    <a:bodyPr/>
                    <a:lstStyle/>
                    <a:p>
                      <a:pPr>
                        <a:lnSpc>
                          <a:spcPct val="115000"/>
                        </a:lnSpc>
                        <a:spcAft>
                          <a:spcPts val="1000"/>
                        </a:spcAft>
                      </a:pPr>
                      <a:r>
                        <a:rPr lang="en-GB" sz="1400">
                          <a:effectLst/>
                        </a:rPr>
                        <a:t>Integrated pathway to access other forms of accommodation and support where Domestic Abuse or risk of is not the primary need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42875" marR="38100" marT="114300" marB="114300" anchor="ctr"/>
                </a:tc>
                <a:tc>
                  <a:txBody>
                    <a:bodyPr/>
                    <a:lstStyle/>
                    <a:p>
                      <a:pPr algn="r">
                        <a:lnSpc>
                          <a:spcPct val="115000"/>
                        </a:lnSpc>
                        <a:spcAft>
                          <a:spcPts val="1000"/>
                        </a:spcAft>
                      </a:pPr>
                      <a:r>
                        <a:rPr lang="en-GB" sz="1400">
                          <a:effectLst/>
                        </a:rPr>
                        <a:t>49</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algn="r">
                        <a:lnSpc>
                          <a:spcPct val="115000"/>
                        </a:lnSpc>
                        <a:spcAft>
                          <a:spcPts val="1000"/>
                        </a:spcAft>
                      </a:pPr>
                      <a:r>
                        <a:rPr lang="en-GB" sz="1400">
                          <a:effectLst/>
                        </a:rPr>
                        <a:t>4.24</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endPar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extLst>
                  <a:ext uri="{0D108BD9-81ED-4DB2-BD59-A6C34878D82A}">
                    <a16:rowId xmlns:a16="http://schemas.microsoft.com/office/drawing/2014/main" val="3097392564"/>
                  </a:ext>
                </a:extLst>
              </a:tr>
              <a:tr h="0">
                <a:tc>
                  <a:txBody>
                    <a:bodyPr/>
                    <a:lstStyle/>
                    <a:p>
                      <a:pPr>
                        <a:lnSpc>
                          <a:spcPct val="115000"/>
                        </a:lnSpc>
                        <a:spcAft>
                          <a:spcPts val="1000"/>
                        </a:spcAft>
                      </a:pPr>
                      <a:r>
                        <a:rPr lang="en-GB" sz="1400">
                          <a:effectLst/>
                        </a:rPr>
                        <a:t>Joint pathway to access all options, including assessment of Domestic Abuse risk and housing assessment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42875" marR="38100" marT="114300" marB="114300" anchor="ctr"/>
                </a:tc>
                <a:tc>
                  <a:txBody>
                    <a:bodyPr/>
                    <a:lstStyle/>
                    <a:p>
                      <a:pPr algn="r">
                        <a:lnSpc>
                          <a:spcPct val="115000"/>
                        </a:lnSpc>
                        <a:spcAft>
                          <a:spcPts val="1000"/>
                        </a:spcAft>
                      </a:pPr>
                      <a:r>
                        <a:rPr lang="en-GB" sz="1400">
                          <a:effectLst/>
                        </a:rPr>
                        <a:t>47</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algn="r">
                        <a:lnSpc>
                          <a:spcPct val="115000"/>
                        </a:lnSpc>
                        <a:spcAft>
                          <a:spcPts val="1000"/>
                        </a:spcAft>
                      </a:pPr>
                      <a:r>
                        <a:rPr lang="en-GB" sz="1400" dirty="0">
                          <a:effectLst/>
                        </a:rPr>
                        <a:t>4.43</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14300" marB="114300" anchor="ct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Strongly Agree</a:t>
                      </a:r>
                    </a:p>
                  </a:txBody>
                  <a:tcPr marL="38100" marR="38100" marT="114300" marB="114300" anchor="ctr"/>
                </a:tc>
                <a:extLst>
                  <a:ext uri="{0D108BD9-81ED-4DB2-BD59-A6C34878D82A}">
                    <a16:rowId xmlns:a16="http://schemas.microsoft.com/office/drawing/2014/main" val="1510833364"/>
                  </a:ext>
                </a:extLst>
              </a:tr>
            </a:tbl>
          </a:graphicData>
        </a:graphic>
      </p:graphicFrame>
    </p:spTree>
    <p:extLst>
      <p:ext uri="{BB962C8B-B14F-4D97-AF65-F5344CB8AC3E}">
        <p14:creationId xmlns:p14="http://schemas.microsoft.com/office/powerpoint/2010/main" val="28200566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CF9AD842871AB459956B80F62F43118" ma:contentTypeVersion="6" ma:contentTypeDescription="Create a new document." ma:contentTypeScope="" ma:versionID="12f01453dbe56d3787be68ada5a83087">
  <xsd:schema xmlns:xsd="http://www.w3.org/2001/XMLSchema" xmlns:xs="http://www.w3.org/2001/XMLSchema" xmlns:p="http://schemas.microsoft.com/office/2006/metadata/properties" xmlns:ns2="4d9c3934-e76e-4407-ae2e-ca2b97342845" xmlns:ns3="947c1055-1833-4d19-bb96-253f1164bc37" targetNamespace="http://schemas.microsoft.com/office/2006/metadata/properties" ma:root="true" ma:fieldsID="7fd2cb8b191c1ab669c439093b5eba82" ns2:_="" ns3:_="">
    <xsd:import namespace="4d9c3934-e76e-4407-ae2e-ca2b97342845"/>
    <xsd:import namespace="947c1055-1833-4d19-bb96-253f1164bc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9c3934-e76e-4407-ae2e-ca2b973428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47c1055-1833-4d19-bb96-253f1164bc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8C74BF-DF5A-4821-AF11-036BC57B1494}">
  <ds:schemaRefs>
    <ds:schemaRef ds:uri="http://schemas.microsoft.com/sharepoint/v3/contenttype/forms"/>
  </ds:schemaRefs>
</ds:datastoreItem>
</file>

<file path=customXml/itemProps2.xml><?xml version="1.0" encoding="utf-8"?>
<ds:datastoreItem xmlns:ds="http://schemas.openxmlformats.org/officeDocument/2006/customXml" ds:itemID="{044840C9-4300-47A5-B5F0-FA2D7D3B3D5B}">
  <ds:schemaRefs>
    <ds:schemaRef ds:uri="http://purl.org/dc/elements/1.1/"/>
    <ds:schemaRef ds:uri="http://schemas.openxmlformats.org/package/2006/metadata/core-properties"/>
    <ds:schemaRef ds:uri="4d9c3934-e76e-4407-ae2e-ca2b97342845"/>
    <ds:schemaRef ds:uri="http://purl.org/dc/terms/"/>
    <ds:schemaRef ds:uri="http://schemas.microsoft.com/office/infopath/2007/PartnerControls"/>
    <ds:schemaRef ds:uri="http://schemas.microsoft.com/office/2006/documentManagement/types"/>
    <ds:schemaRef ds:uri="http://schemas.microsoft.com/office/2006/metadata/properties"/>
    <ds:schemaRef ds:uri="947c1055-1833-4d19-bb96-253f1164bc37"/>
    <ds:schemaRef ds:uri="http://www.w3.org/XML/1998/namespace"/>
    <ds:schemaRef ds:uri="http://purl.org/dc/dcmitype/"/>
  </ds:schemaRefs>
</ds:datastoreItem>
</file>

<file path=customXml/itemProps3.xml><?xml version="1.0" encoding="utf-8"?>
<ds:datastoreItem xmlns:ds="http://schemas.openxmlformats.org/officeDocument/2006/customXml" ds:itemID="{F6614307-EF49-4627-AA80-95A1F4F9AA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9c3934-e76e-4407-ae2e-ca2b97342845"/>
    <ds:schemaRef ds:uri="947c1055-1833-4d19-bb96-253f1164bc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70</TotalTime>
  <Words>1853</Words>
  <Application>Microsoft Office PowerPoint</Application>
  <PresentationFormat>Widescreen</PresentationFormat>
  <Paragraphs>162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Fira Sans</vt:lpstr>
      <vt:lpstr>Office Theme</vt:lpstr>
      <vt:lpstr>Domestic Abuse Safer Accommodation Duty</vt:lpstr>
      <vt:lpstr>Responses</vt:lpstr>
      <vt:lpstr>Responses cont.</vt:lpstr>
      <vt:lpstr>Do you believe there are enough alternative options where refuge is unsuitable for victims and their children?</vt:lpstr>
      <vt:lpstr>Do you believe there is a specific need to provide accommodation for male victims?</vt:lpstr>
      <vt:lpstr>Do you believe there is a specific need to provide more specialist support for children and young people? </vt:lpstr>
      <vt:lpstr>We believe refuge accommodation should be a safe space for those who need to access the specific support and accommodation that can be provided.  How would you describe the NEL refuge? </vt:lpstr>
      <vt:lpstr>As part of delivering the safer accommodation duty, we are considering the following options to help provide a safe offer for victims and their children. To what extent do you agree or disagree that the following options should be considered to help provide support to victims? </vt:lpstr>
      <vt:lpstr>Do you agree or disagree that the following options should be considered to help provide support to victims?</vt:lpstr>
      <vt:lpstr>Do you think these will help us deliver safer accommodation in the borough? Do you agree that this is the right approach to take?</vt:lpstr>
      <vt:lpstr>The strategy is set out to enable partners across the borough to work together to create safe opportunities for victims of domestic abuse and their children to access accommodation and support to meet their needs.  Would you like to share any further feedback about this strategy?</vt:lpstr>
      <vt:lpstr>We welcome your views on equality and if you think there is anything further we should consider relating to equality and diversity, please add any comments below:</vt:lpstr>
      <vt:lpstr>Demographics</vt:lpstr>
      <vt:lpstr>Demographics cont.</vt:lpstr>
      <vt:lpstr>Ward demographics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Abuse Safer Accommodation Duty</dc:title>
  <dc:creator>Aimee Lowther (NELC)</dc:creator>
  <cp:lastModifiedBy>Aimee Lowther (NELC)</cp:lastModifiedBy>
  <cp:revision>2</cp:revision>
  <dcterms:created xsi:type="dcterms:W3CDTF">2021-12-15T11:17:55Z</dcterms:created>
  <dcterms:modified xsi:type="dcterms:W3CDTF">2022-02-28T14:52:17Z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c2c4f90-508d-489a-8965-0bad9512f598_Enabled">
    <vt:lpwstr>true</vt:lpwstr>
  </property>
  <property fmtid="{D5CDD505-2E9C-101B-9397-08002B2CF9AE}" pid="3" name="MSIP_Label_cc2c4f90-508d-489a-8965-0bad9512f598_SetDate">
    <vt:lpwstr>2021-12-15T11:51:29Z</vt:lpwstr>
  </property>
  <property fmtid="{D5CDD505-2E9C-101B-9397-08002B2CF9AE}" pid="4" name="MSIP_Label_cc2c4f90-508d-489a-8965-0bad9512f598_Method">
    <vt:lpwstr>Privileged</vt:lpwstr>
  </property>
  <property fmtid="{D5CDD505-2E9C-101B-9397-08002B2CF9AE}" pid="5" name="MSIP_Label_cc2c4f90-508d-489a-8965-0bad9512f598_Name">
    <vt:lpwstr>OFFICIAL</vt:lpwstr>
  </property>
  <property fmtid="{D5CDD505-2E9C-101B-9397-08002B2CF9AE}" pid="6" name="MSIP_Label_cc2c4f90-508d-489a-8965-0bad9512f598_SiteId">
    <vt:lpwstr>2000653a-c2c6-4009-ac5a-2455bfbfb61d</vt:lpwstr>
  </property>
  <property fmtid="{D5CDD505-2E9C-101B-9397-08002B2CF9AE}" pid="7" name="MSIP_Label_cc2c4f90-508d-489a-8965-0bad9512f598_ActionId">
    <vt:lpwstr>6ac160a2-aae5-45f3-bada-6b41ad462661</vt:lpwstr>
  </property>
  <property fmtid="{D5CDD505-2E9C-101B-9397-08002B2CF9AE}" pid="8" name="MSIP_Label_cc2c4f90-508d-489a-8965-0bad9512f598_ContentBits">
    <vt:lpwstr>1</vt:lpwstr>
  </property>
  <property fmtid="{D5CDD505-2E9C-101B-9397-08002B2CF9AE}" pid="9" name="ClassificationContentMarkingHeaderLocations">
    <vt:lpwstr>Office Theme:8</vt:lpwstr>
  </property>
  <property fmtid="{D5CDD505-2E9C-101B-9397-08002B2CF9AE}" pid="10" name="ClassificationContentMarkingHeaderText">
    <vt:lpwstr>OFFICIAL</vt:lpwstr>
  </property>
  <property fmtid="{D5CDD505-2E9C-101B-9397-08002B2CF9AE}" pid="11" name="ContentTypeId">
    <vt:lpwstr>0x010100ACF9AD842871AB459956B80F62F43118</vt:lpwstr>
  </property>
</Properties>
</file>