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4" r:id="rId3"/>
    <p:sldId id="283" r:id="rId4"/>
    <p:sldId id="279" r:id="rId5"/>
    <p:sldId id="307" r:id="rId6"/>
    <p:sldId id="282" r:id="rId7"/>
    <p:sldId id="292" r:id="rId8"/>
    <p:sldId id="296" r:id="rId9"/>
    <p:sldId id="298" r:id="rId10"/>
    <p:sldId id="308" r:id="rId11"/>
    <p:sldId id="302" r:id="rId12"/>
    <p:sldId id="305" r:id="rId13"/>
    <p:sldId id="304" r:id="rId14"/>
    <p:sldId id="303" r:id="rId15"/>
    <p:sldId id="309" r:id="rId16"/>
    <p:sldId id="314" r:id="rId17"/>
    <p:sldId id="313" r:id="rId18"/>
    <p:sldId id="312" r:id="rId19"/>
    <p:sldId id="311" r:id="rId20"/>
    <p:sldId id="310" r:id="rId21"/>
    <p:sldId id="316" r:id="rId22"/>
    <p:sldId id="315" r:id="rId23"/>
    <p:sldId id="301" r:id="rId24"/>
    <p:sldId id="306" r:id="rId2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78941" autoAdjust="0"/>
  </p:normalViewPr>
  <p:slideViewPr>
    <p:cSldViewPr>
      <p:cViewPr varScale="1">
        <p:scale>
          <a:sx n="58" d="100"/>
          <a:sy n="58" d="100"/>
        </p:scale>
        <p:origin x="17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B7942-4C4E-4DE9-BC78-8EA3CD7EF1C4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8B42F-552C-4469-8C4C-4BE022C4466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359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8B42F-552C-4469-8C4C-4BE022C4466F}" type="slidenum">
              <a:rPr lang="en-GB" smtClean="0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755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188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50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32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179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85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56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98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93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309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11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0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7F580-AC78-4B8C-BC5E-AE0EBA764E83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24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9819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346937"/>
            <a:ext cx="792088" cy="818368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799" y="2924944"/>
            <a:ext cx="7772400" cy="2261340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GB" sz="2000" b="1" dirty="0" smtClean="0">
                <a:latin typeface="Calibri" pitchFamily="34" charset="0"/>
                <a:cs typeface="Calibri" pitchFamily="34" charset="0"/>
              </a:rPr>
            </a:br>
            <a:r>
              <a:rPr lang="en-GB" sz="20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GB" sz="2000" b="1" dirty="0">
                <a:latin typeface="Calibri" pitchFamily="34" charset="0"/>
                <a:cs typeface="Calibri" pitchFamily="34" charset="0"/>
              </a:rPr>
            </a:b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David Kirven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GB" sz="2000" b="1" dirty="0">
                <a:latin typeface="Calibri" pitchFamily="34" charset="0"/>
                <a:cs typeface="Calibri" pitchFamily="34" charset="0"/>
              </a:rPr>
            </a:b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Strategic Lead – Business Partnering</a:t>
            </a:r>
            <a:r>
              <a:rPr lang="en-GB" sz="2000" b="1">
                <a:latin typeface="Calibri" pitchFamily="34" charset="0"/>
                <a:cs typeface="Calibri" pitchFamily="34" charset="0"/>
              </a:rPr>
              <a:t/>
            </a:r>
            <a:br>
              <a:rPr lang="en-GB" sz="2000" b="1">
                <a:latin typeface="Calibri" pitchFamily="34" charset="0"/>
                <a:cs typeface="Calibri" pitchFamily="34" charset="0"/>
              </a:rPr>
            </a:br>
            <a:r>
              <a:rPr lang="en-GB" sz="2000" b="1" smtClean="0">
                <a:latin typeface="Calibri" pitchFamily="34" charset="0"/>
                <a:cs typeface="Calibri" pitchFamily="34" charset="0"/>
              </a:rPr>
              <a:t>Alex </a:t>
            </a: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Allenby</a:t>
            </a:r>
            <a:br>
              <a:rPr lang="en-GB" sz="2000" b="1" dirty="0" smtClean="0">
                <a:latin typeface="Calibri" pitchFamily="34" charset="0"/>
                <a:cs typeface="Calibri" pitchFamily="34" charset="0"/>
              </a:rPr>
            </a:b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Commercial Accountant</a:t>
            </a:r>
            <a:endParaRPr lang="en-GB" sz="2000" dirty="0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285875" y="500063"/>
            <a:ext cx="657225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Schools National Funding Formula Implementation 2019-20 – Schools Forum Consultation</a:t>
            </a:r>
          </a:p>
          <a:p>
            <a:pPr algn="ctr"/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15</a:t>
            </a:r>
            <a:r>
              <a:rPr lang="en-GB" sz="2800" b="1" baseline="30000" dirty="0" smtClean="0">
                <a:latin typeface="Calibri" pitchFamily="34" charset="0"/>
                <a:cs typeface="Calibri" pitchFamily="34" charset="0"/>
              </a:rPr>
              <a:t>th</a:t>
            </a: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 November 2018</a:t>
            </a:r>
          </a:p>
          <a:p>
            <a:pPr algn="ctr"/>
            <a:endParaRPr lang="en-GB" sz="28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8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Top Slice requirements 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/>
          </a:bodyPr>
          <a:lstStyle/>
          <a:p>
            <a:pPr lvl="0"/>
            <a:r>
              <a:rPr lang="en-GB" sz="2600" dirty="0" smtClean="0"/>
              <a:t>Able to top slice schools block in 2019-20, as in 2018-19, but</a:t>
            </a:r>
          </a:p>
          <a:p>
            <a:pPr lvl="0"/>
            <a:r>
              <a:rPr lang="en-GB" sz="2600" dirty="0" smtClean="0"/>
              <a:t>Agreement of the Schools Forum required</a:t>
            </a:r>
          </a:p>
          <a:p>
            <a:pPr lvl="0"/>
            <a:r>
              <a:rPr lang="en-GB" sz="2600" dirty="0" smtClean="0"/>
              <a:t>Consultation with mainstream Schools</a:t>
            </a:r>
          </a:p>
          <a:p>
            <a:pPr lvl="0"/>
            <a:r>
              <a:rPr lang="en-GB" sz="2600" dirty="0" smtClean="0"/>
              <a:t>For both of the above information needs to be presented which:</a:t>
            </a:r>
          </a:p>
          <a:p>
            <a:pPr lvl="1"/>
            <a:r>
              <a:rPr lang="en-GB" sz="2600" dirty="0" smtClean="0"/>
              <a:t>Any previous movements of funding between the DSG blocks</a:t>
            </a:r>
          </a:p>
          <a:p>
            <a:pPr lvl="1"/>
            <a:r>
              <a:rPr lang="en-GB" sz="2600" dirty="0" smtClean="0"/>
              <a:t>Details of the budget pressure(s)</a:t>
            </a:r>
          </a:p>
          <a:p>
            <a:pPr lvl="1"/>
            <a:r>
              <a:rPr lang="en-GB" sz="2600" dirty="0" smtClean="0"/>
              <a:t>Actions taken or to be taken by the Council to bring the high needs spending to anticipated future funding levels </a:t>
            </a:r>
          </a:p>
          <a:p>
            <a:r>
              <a:rPr lang="en-GB" sz="2600" dirty="0"/>
              <a:t>Schools Forum can give approval for a one year only.</a:t>
            </a:r>
          </a:p>
          <a:p>
            <a:endParaRPr lang="en-GB" sz="3000" dirty="0" smtClean="0"/>
          </a:p>
          <a:p>
            <a:endParaRPr lang="en-GB" sz="3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041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Financial Backdrop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lnSpcReduction="10000"/>
          </a:bodyPr>
          <a:lstStyle/>
          <a:p>
            <a:r>
              <a:rPr lang="en-GB" sz="2600" dirty="0" smtClean="0"/>
              <a:t>In 2017-18 the High needs Block overspent by £0.6m (the first overspend in the history of NELC</a:t>
            </a:r>
          </a:p>
          <a:p>
            <a:r>
              <a:rPr lang="en-GB" sz="2600" dirty="0" smtClean="0"/>
              <a:t>At </a:t>
            </a:r>
            <a:r>
              <a:rPr lang="en-GB" sz="2600" dirty="0" err="1" smtClean="0"/>
              <a:t>Qtr</a:t>
            </a:r>
            <a:r>
              <a:rPr lang="en-GB" sz="2600" dirty="0" smtClean="0"/>
              <a:t> 1 2018-19 an overspend is projected of £1m+</a:t>
            </a:r>
          </a:p>
          <a:p>
            <a:r>
              <a:rPr lang="en-GB" sz="2600" dirty="0" smtClean="0"/>
              <a:t>Projection of the DSG Contingency Account is at the 31</a:t>
            </a:r>
            <a:r>
              <a:rPr lang="en-GB" sz="2600" baseline="30000" dirty="0" smtClean="0"/>
              <a:t>st</a:t>
            </a:r>
            <a:r>
              <a:rPr lang="en-GB" sz="2600" dirty="0" smtClean="0"/>
              <a:t> March 2019 this will be £0.4m</a:t>
            </a:r>
          </a:p>
          <a:p>
            <a:r>
              <a:rPr lang="en-GB" sz="2600" dirty="0" smtClean="0"/>
              <a:t>The account will go into deficit if current trends continue during the summer of 2019</a:t>
            </a:r>
          </a:p>
          <a:p>
            <a:r>
              <a:rPr lang="en-GB" sz="2600" dirty="0" smtClean="0"/>
              <a:t>In 2019-20 </a:t>
            </a:r>
            <a:r>
              <a:rPr lang="en-GB" sz="2600" dirty="0" err="1" smtClean="0"/>
              <a:t>DfE</a:t>
            </a:r>
            <a:r>
              <a:rPr lang="en-GB" sz="2600" dirty="0" smtClean="0"/>
              <a:t> have given notice that those LA’s where the DSG Account is in deficit will be required to explain how they intend to bring this back into balance</a:t>
            </a:r>
          </a:p>
          <a:p>
            <a:r>
              <a:rPr lang="en-GB" sz="2600" dirty="0"/>
              <a:t>Report will need to be discussed with the Schools </a:t>
            </a:r>
            <a:r>
              <a:rPr lang="en-GB" sz="2600" dirty="0" smtClean="0"/>
              <a:t>Forum</a:t>
            </a:r>
          </a:p>
          <a:p>
            <a:r>
              <a:rPr lang="en-GB" sz="2600" dirty="0" smtClean="0"/>
              <a:t>7% increase in HNB Funding since 2014-15</a:t>
            </a:r>
            <a:endParaRPr lang="en-GB" sz="2600" dirty="0"/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687745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Demand pressures  LAC (1)</a:t>
            </a:r>
            <a:endParaRPr lang="en-GB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69440"/>
              </p:ext>
            </p:extLst>
          </p:nvPr>
        </p:nvGraphicFramePr>
        <p:xfrm>
          <a:off x="755576" y="1417634"/>
          <a:ext cx="7632848" cy="49636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2348">
                  <a:extLst>
                    <a:ext uri="{9D8B030D-6E8A-4147-A177-3AD203B41FA5}">
                      <a16:colId xmlns:a16="http://schemas.microsoft.com/office/drawing/2014/main" val="133959576"/>
                    </a:ext>
                  </a:extLst>
                </a:gridCol>
                <a:gridCol w="2269797">
                  <a:extLst>
                    <a:ext uri="{9D8B030D-6E8A-4147-A177-3AD203B41FA5}">
                      <a16:colId xmlns:a16="http://schemas.microsoft.com/office/drawing/2014/main" val="2395771607"/>
                    </a:ext>
                  </a:extLst>
                </a:gridCol>
                <a:gridCol w="2650703">
                  <a:extLst>
                    <a:ext uri="{9D8B030D-6E8A-4147-A177-3AD203B41FA5}">
                      <a16:colId xmlns:a16="http://schemas.microsoft.com/office/drawing/2014/main" val="2923643935"/>
                    </a:ext>
                  </a:extLst>
                </a:gridCol>
              </a:tblGrid>
              <a:tr h="10109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Number of Looked After Children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% change since 1</a:t>
                      </a:r>
                      <a:r>
                        <a:rPr lang="en-GB" sz="1200" u="sng" baseline="30000">
                          <a:effectLst/>
                        </a:rPr>
                        <a:t>st</a:t>
                      </a:r>
                      <a:r>
                        <a:rPr lang="en-GB" sz="1200" u="sng">
                          <a:effectLst/>
                        </a:rPr>
                        <a:t> April 2012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3905560"/>
                  </a:ext>
                </a:extLst>
              </a:tr>
              <a:tr h="494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6650196"/>
                  </a:ext>
                </a:extLst>
              </a:tr>
              <a:tr h="494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5826640"/>
                  </a:ext>
                </a:extLst>
              </a:tr>
              <a:tr h="494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265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5920258"/>
                  </a:ext>
                </a:extLst>
              </a:tr>
              <a:tr h="494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265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2562719"/>
                  </a:ext>
                </a:extLst>
              </a:tr>
              <a:tr h="494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295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284300"/>
                  </a:ext>
                </a:extLst>
              </a:tr>
              <a:tr h="494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297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8154389"/>
                  </a:ext>
                </a:extLst>
              </a:tr>
              <a:tr h="494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 </a:t>
                      </a:r>
                      <a:r>
                        <a:rPr lang="en-GB" sz="1200">
                          <a:effectLst/>
                        </a:rPr>
                        <a:t>April 2018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361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8387088"/>
                  </a:ext>
                </a:extLst>
              </a:tr>
              <a:tr h="494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30</a:t>
                      </a:r>
                      <a:r>
                        <a:rPr lang="en-GB" sz="1200" baseline="30000">
                          <a:effectLst/>
                        </a:rPr>
                        <a:t>th</a:t>
                      </a:r>
                      <a:r>
                        <a:rPr lang="en-GB" sz="1200">
                          <a:effectLst/>
                        </a:rPr>
                        <a:t> June 2018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386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149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7200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696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Demand pressures </a:t>
            </a:r>
            <a:r>
              <a:rPr lang="en-GB" b="1" dirty="0" smtClean="0"/>
              <a:t>CPP (2</a:t>
            </a:r>
            <a:r>
              <a:rPr lang="en-GB" dirty="0" smtClean="0"/>
              <a:t>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349326"/>
              </p:ext>
            </p:extLst>
          </p:nvPr>
        </p:nvGraphicFramePr>
        <p:xfrm>
          <a:off x="457200" y="1417643"/>
          <a:ext cx="8229600" cy="5035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4404">
                  <a:extLst>
                    <a:ext uri="{9D8B030D-6E8A-4147-A177-3AD203B41FA5}">
                      <a16:colId xmlns:a16="http://schemas.microsoft.com/office/drawing/2014/main" val="359998816"/>
                    </a:ext>
                  </a:extLst>
                </a:gridCol>
                <a:gridCol w="2447255">
                  <a:extLst>
                    <a:ext uri="{9D8B030D-6E8A-4147-A177-3AD203B41FA5}">
                      <a16:colId xmlns:a16="http://schemas.microsoft.com/office/drawing/2014/main" val="3905135616"/>
                    </a:ext>
                  </a:extLst>
                </a:gridCol>
                <a:gridCol w="2857941">
                  <a:extLst>
                    <a:ext uri="{9D8B030D-6E8A-4147-A177-3AD203B41FA5}">
                      <a16:colId xmlns:a16="http://schemas.microsoft.com/office/drawing/2014/main" val="529557359"/>
                    </a:ext>
                  </a:extLst>
                </a:gridCol>
              </a:tblGrid>
              <a:tr h="1025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Number of Child Protection Plans (CP)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% change since 1</a:t>
                      </a:r>
                      <a:r>
                        <a:rPr lang="en-GB" sz="1200" u="sng" baseline="30000">
                          <a:effectLst/>
                        </a:rPr>
                        <a:t>st</a:t>
                      </a:r>
                      <a:r>
                        <a:rPr lang="en-GB" sz="1200" u="sng">
                          <a:effectLst/>
                        </a:rPr>
                        <a:t> April 2012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4792097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7855601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231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6077652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363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4829354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663522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7536033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0480483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 </a:t>
                      </a:r>
                      <a:r>
                        <a:rPr lang="en-GB" sz="1200">
                          <a:effectLst/>
                        </a:rPr>
                        <a:t>April 2018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234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3187291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30</a:t>
                      </a:r>
                      <a:r>
                        <a:rPr lang="en-GB" sz="1200" baseline="30000">
                          <a:effectLst/>
                        </a:rPr>
                        <a:t>th</a:t>
                      </a:r>
                      <a:r>
                        <a:rPr lang="en-GB" sz="1200">
                          <a:effectLst/>
                        </a:rPr>
                        <a:t> June 2018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278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216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2682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013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Demand pressures </a:t>
            </a:r>
            <a:r>
              <a:rPr lang="en-GB" b="1" dirty="0" smtClean="0"/>
              <a:t>CIN (3)</a:t>
            </a:r>
            <a:endParaRPr lang="en-GB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997625"/>
              </p:ext>
            </p:extLst>
          </p:nvPr>
        </p:nvGraphicFramePr>
        <p:xfrm>
          <a:off x="611561" y="1772817"/>
          <a:ext cx="7920878" cy="4752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4700">
                  <a:extLst>
                    <a:ext uri="{9D8B030D-6E8A-4147-A177-3AD203B41FA5}">
                      <a16:colId xmlns:a16="http://schemas.microsoft.com/office/drawing/2014/main" val="2018260575"/>
                    </a:ext>
                  </a:extLst>
                </a:gridCol>
                <a:gridCol w="2355449">
                  <a:extLst>
                    <a:ext uri="{9D8B030D-6E8A-4147-A177-3AD203B41FA5}">
                      <a16:colId xmlns:a16="http://schemas.microsoft.com/office/drawing/2014/main" val="1749392506"/>
                    </a:ext>
                  </a:extLst>
                </a:gridCol>
                <a:gridCol w="2750729">
                  <a:extLst>
                    <a:ext uri="{9D8B030D-6E8A-4147-A177-3AD203B41FA5}">
                      <a16:colId xmlns:a16="http://schemas.microsoft.com/office/drawing/2014/main" val="1765376984"/>
                    </a:ext>
                  </a:extLst>
                </a:gridCol>
              </a:tblGrid>
              <a:tr h="967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Number of Children in Need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% change since 1</a:t>
                      </a:r>
                      <a:r>
                        <a:rPr lang="en-GB" sz="1200" u="sng" baseline="30000">
                          <a:effectLst/>
                        </a:rPr>
                        <a:t>st</a:t>
                      </a:r>
                      <a:r>
                        <a:rPr lang="en-GB" sz="1200" u="sng">
                          <a:effectLst/>
                        </a:rPr>
                        <a:t> April 2012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4422267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1,591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3079821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2,134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3282703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2,366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2554028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1,941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307207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2,029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9647626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April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1,975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5897395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 </a:t>
                      </a:r>
                      <a:r>
                        <a:rPr lang="en-GB" sz="1200">
                          <a:effectLst/>
                        </a:rPr>
                        <a:t>April 2018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2,138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061928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30</a:t>
                      </a:r>
                      <a:r>
                        <a:rPr lang="en-GB" sz="1200" baseline="30000">
                          <a:effectLst/>
                        </a:rPr>
                        <a:t>th</a:t>
                      </a:r>
                      <a:r>
                        <a:rPr lang="en-GB" sz="1200">
                          <a:effectLst/>
                        </a:rPr>
                        <a:t> June 2018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2,080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917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740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/>
              <a:t>N</a:t>
            </a:r>
            <a:r>
              <a:rPr lang="en-GB" sz="3600" b="1" dirty="0" smtClean="0"/>
              <a:t>umber </a:t>
            </a:r>
            <a:r>
              <a:rPr lang="en-GB" sz="3600" b="1" dirty="0"/>
              <a:t>of Agency Placements with an </a:t>
            </a:r>
            <a:r>
              <a:rPr lang="en-GB" sz="3600" b="1" dirty="0" smtClean="0"/>
              <a:t>Education </a:t>
            </a:r>
            <a:r>
              <a:rPr lang="en-GB" sz="3600" b="1" dirty="0"/>
              <a:t>element 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199620"/>
              </p:ext>
            </p:extLst>
          </p:nvPr>
        </p:nvGraphicFramePr>
        <p:xfrm>
          <a:off x="457200" y="1772817"/>
          <a:ext cx="8229601" cy="4824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8961">
                  <a:extLst>
                    <a:ext uri="{9D8B030D-6E8A-4147-A177-3AD203B41FA5}">
                      <a16:colId xmlns:a16="http://schemas.microsoft.com/office/drawing/2014/main" val="2327759070"/>
                    </a:ext>
                  </a:extLst>
                </a:gridCol>
                <a:gridCol w="1286128">
                  <a:extLst>
                    <a:ext uri="{9D8B030D-6E8A-4147-A177-3AD203B41FA5}">
                      <a16:colId xmlns:a16="http://schemas.microsoft.com/office/drawing/2014/main" val="1027542936"/>
                    </a:ext>
                  </a:extLst>
                </a:gridCol>
                <a:gridCol w="1286128">
                  <a:extLst>
                    <a:ext uri="{9D8B030D-6E8A-4147-A177-3AD203B41FA5}">
                      <a16:colId xmlns:a16="http://schemas.microsoft.com/office/drawing/2014/main" val="1385298076"/>
                    </a:ext>
                  </a:extLst>
                </a:gridCol>
                <a:gridCol w="1286128">
                  <a:extLst>
                    <a:ext uri="{9D8B030D-6E8A-4147-A177-3AD203B41FA5}">
                      <a16:colId xmlns:a16="http://schemas.microsoft.com/office/drawing/2014/main" val="3506803561"/>
                    </a:ext>
                  </a:extLst>
                </a:gridCol>
                <a:gridCol w="1286128">
                  <a:extLst>
                    <a:ext uri="{9D8B030D-6E8A-4147-A177-3AD203B41FA5}">
                      <a16:colId xmlns:a16="http://schemas.microsoft.com/office/drawing/2014/main" val="3326499949"/>
                    </a:ext>
                  </a:extLst>
                </a:gridCol>
                <a:gridCol w="1286128">
                  <a:extLst>
                    <a:ext uri="{9D8B030D-6E8A-4147-A177-3AD203B41FA5}">
                      <a16:colId xmlns:a16="http://schemas.microsoft.com/office/drawing/2014/main" val="2975828794"/>
                    </a:ext>
                  </a:extLst>
                </a:gridCol>
              </a:tblGrid>
              <a:tr h="908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2017-18 Pupil Numbers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2016-17 Pupil Numbers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2015-16 Pupil Numbers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2014-15 Pupil Numbers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2013-14 Pupil Numbers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369911"/>
                  </a:ext>
                </a:extLst>
              </a:tr>
              <a:tr h="293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0778717"/>
                  </a:ext>
                </a:extLst>
              </a:tr>
              <a:tr h="601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Education Placements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4068286"/>
                  </a:ext>
                </a:extLst>
              </a:tr>
              <a:tr h="1216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Education Placements with Social Care element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1828768"/>
                  </a:ext>
                </a:extLst>
              </a:tr>
              <a:tr h="1216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Adult Service contributions included in Ed figures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7076318"/>
                  </a:ext>
                </a:extLst>
              </a:tr>
              <a:tr h="293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3658118"/>
                  </a:ext>
                </a:extLst>
              </a:tr>
              <a:tr h="293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Total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5801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237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Cost </a:t>
            </a:r>
            <a:r>
              <a:rPr lang="en-GB" b="1" dirty="0"/>
              <a:t>of Agency Placements with an Education element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959092"/>
              </p:ext>
            </p:extLst>
          </p:nvPr>
        </p:nvGraphicFramePr>
        <p:xfrm>
          <a:off x="457200" y="1628798"/>
          <a:ext cx="8229601" cy="4752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8961">
                  <a:extLst>
                    <a:ext uri="{9D8B030D-6E8A-4147-A177-3AD203B41FA5}">
                      <a16:colId xmlns:a16="http://schemas.microsoft.com/office/drawing/2014/main" val="3836612399"/>
                    </a:ext>
                  </a:extLst>
                </a:gridCol>
                <a:gridCol w="1286128">
                  <a:extLst>
                    <a:ext uri="{9D8B030D-6E8A-4147-A177-3AD203B41FA5}">
                      <a16:colId xmlns:a16="http://schemas.microsoft.com/office/drawing/2014/main" val="558484232"/>
                    </a:ext>
                  </a:extLst>
                </a:gridCol>
                <a:gridCol w="1286128">
                  <a:extLst>
                    <a:ext uri="{9D8B030D-6E8A-4147-A177-3AD203B41FA5}">
                      <a16:colId xmlns:a16="http://schemas.microsoft.com/office/drawing/2014/main" val="1093128148"/>
                    </a:ext>
                  </a:extLst>
                </a:gridCol>
                <a:gridCol w="1286128">
                  <a:extLst>
                    <a:ext uri="{9D8B030D-6E8A-4147-A177-3AD203B41FA5}">
                      <a16:colId xmlns:a16="http://schemas.microsoft.com/office/drawing/2014/main" val="3066468499"/>
                    </a:ext>
                  </a:extLst>
                </a:gridCol>
                <a:gridCol w="1286128">
                  <a:extLst>
                    <a:ext uri="{9D8B030D-6E8A-4147-A177-3AD203B41FA5}">
                      <a16:colId xmlns:a16="http://schemas.microsoft.com/office/drawing/2014/main" val="2385117318"/>
                    </a:ext>
                  </a:extLst>
                </a:gridCol>
                <a:gridCol w="1286128">
                  <a:extLst>
                    <a:ext uri="{9D8B030D-6E8A-4147-A177-3AD203B41FA5}">
                      <a16:colId xmlns:a16="http://schemas.microsoft.com/office/drawing/2014/main" val="3251890665"/>
                    </a:ext>
                  </a:extLst>
                </a:gridCol>
              </a:tblGrid>
              <a:tr h="528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2017-18 Costs £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2016-17 Costs £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2015-16 Costs £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2014-15 Costs £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2013-14 Costs £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4032895"/>
                  </a:ext>
                </a:extLst>
              </a:tr>
              <a:tr h="2580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1423151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Education Placements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2,409,842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1,655,468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1,259,355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1,666,856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1,014,394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6135479"/>
                  </a:ext>
                </a:extLst>
              </a:tr>
              <a:tr h="10680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Education Placements with Social Care element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1,459,612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1,665,298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1,440,839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974,356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1,196,394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6531501"/>
                  </a:ext>
                </a:extLst>
              </a:tr>
              <a:tr h="10680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Adult Service contributions included in Ed figures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21,938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135,463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199,065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1739267"/>
                  </a:ext>
                </a:extLst>
              </a:tr>
              <a:tr h="2580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9615884"/>
                  </a:ext>
                </a:extLst>
              </a:tr>
              <a:tr h="2580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Total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3,869,454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3,320,766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2,722,132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2,776,675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2,409,853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6754585"/>
                  </a:ext>
                </a:extLst>
              </a:tr>
              <a:tr h="2580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0214714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Average cost per place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50,914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80,994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59,177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61,704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68,853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6117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879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Number of EHCP’s</a:t>
            </a:r>
            <a:endParaRPr lang="en-GB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746651"/>
              </p:ext>
            </p:extLst>
          </p:nvPr>
        </p:nvGraphicFramePr>
        <p:xfrm>
          <a:off x="683567" y="1988840"/>
          <a:ext cx="7848873" cy="4392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2000">
                  <a:extLst>
                    <a:ext uri="{9D8B030D-6E8A-4147-A177-3AD203B41FA5}">
                      <a16:colId xmlns:a16="http://schemas.microsoft.com/office/drawing/2014/main" val="1821195611"/>
                    </a:ext>
                  </a:extLst>
                </a:gridCol>
                <a:gridCol w="1998812">
                  <a:extLst>
                    <a:ext uri="{9D8B030D-6E8A-4147-A177-3AD203B41FA5}">
                      <a16:colId xmlns:a16="http://schemas.microsoft.com/office/drawing/2014/main" val="2050659844"/>
                    </a:ext>
                  </a:extLst>
                </a:gridCol>
                <a:gridCol w="1619028">
                  <a:extLst>
                    <a:ext uri="{9D8B030D-6E8A-4147-A177-3AD203B41FA5}">
                      <a16:colId xmlns:a16="http://schemas.microsoft.com/office/drawing/2014/main" val="1604865528"/>
                    </a:ext>
                  </a:extLst>
                </a:gridCol>
                <a:gridCol w="2159033">
                  <a:extLst>
                    <a:ext uri="{9D8B030D-6E8A-4147-A177-3AD203B41FA5}">
                      <a16:colId xmlns:a16="http://schemas.microsoft.com/office/drawing/2014/main" val="1093444903"/>
                    </a:ext>
                  </a:extLst>
                </a:gridCol>
              </a:tblGrid>
              <a:tr h="19151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Academic Year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Number of requests for EHCP’s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Cumulative Number of EHCP’s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% change on 2014-15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0515679"/>
                  </a:ext>
                </a:extLst>
              </a:tr>
              <a:tr h="6193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2014-15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543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73453"/>
                  </a:ext>
                </a:extLst>
              </a:tr>
              <a:tr h="6193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2015-16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8827101"/>
                  </a:ext>
                </a:extLst>
              </a:tr>
              <a:tr h="6193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2016-17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738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0052965"/>
                  </a:ext>
                </a:extLst>
              </a:tr>
              <a:tr h="6193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2017-18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168*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868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60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9637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26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Number of Permanent Exclusions</a:t>
            </a:r>
            <a:endParaRPr lang="en-GB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3763655"/>
              </p:ext>
            </p:extLst>
          </p:nvPr>
        </p:nvGraphicFramePr>
        <p:xfrm>
          <a:off x="683568" y="1268759"/>
          <a:ext cx="8003232" cy="453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6682">
                  <a:extLst>
                    <a:ext uri="{9D8B030D-6E8A-4147-A177-3AD203B41FA5}">
                      <a16:colId xmlns:a16="http://schemas.microsoft.com/office/drawing/2014/main" val="1812054675"/>
                    </a:ext>
                  </a:extLst>
                </a:gridCol>
                <a:gridCol w="1622660">
                  <a:extLst>
                    <a:ext uri="{9D8B030D-6E8A-4147-A177-3AD203B41FA5}">
                      <a16:colId xmlns:a16="http://schemas.microsoft.com/office/drawing/2014/main" val="2607629848"/>
                    </a:ext>
                  </a:extLst>
                </a:gridCol>
                <a:gridCol w="1659943">
                  <a:extLst>
                    <a:ext uri="{9D8B030D-6E8A-4147-A177-3AD203B41FA5}">
                      <a16:colId xmlns:a16="http://schemas.microsoft.com/office/drawing/2014/main" val="326162697"/>
                    </a:ext>
                  </a:extLst>
                </a:gridCol>
                <a:gridCol w="1588042">
                  <a:extLst>
                    <a:ext uri="{9D8B030D-6E8A-4147-A177-3AD203B41FA5}">
                      <a16:colId xmlns:a16="http://schemas.microsoft.com/office/drawing/2014/main" val="4273717715"/>
                    </a:ext>
                  </a:extLst>
                </a:gridCol>
                <a:gridCol w="1525905">
                  <a:extLst>
                    <a:ext uri="{9D8B030D-6E8A-4147-A177-3AD203B41FA5}">
                      <a16:colId xmlns:a16="http://schemas.microsoft.com/office/drawing/2014/main" val="1268692470"/>
                    </a:ext>
                  </a:extLst>
                </a:gridCol>
              </a:tblGrid>
              <a:tr h="13291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u="sng">
                          <a:effectLst/>
                        </a:rPr>
                        <a:t>Academic Year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u="sng">
                          <a:effectLst/>
                        </a:rPr>
                        <a:t>Primary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u="sng">
                          <a:effectLst/>
                        </a:rPr>
                        <a:t>Secondary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u="sng">
                          <a:effectLst/>
                        </a:rPr>
                        <a:t>Total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u="sng">
                          <a:effectLst/>
                        </a:rPr>
                        <a:t>% change on 2013-14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9455567"/>
                  </a:ext>
                </a:extLst>
              </a:tr>
              <a:tr h="6495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2013-2014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4950641"/>
                  </a:ext>
                </a:extLst>
              </a:tr>
              <a:tr h="6495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2014-2015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41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47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104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5345113"/>
                  </a:ext>
                </a:extLst>
              </a:tr>
              <a:tr h="6495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2015-2016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59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178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5593956"/>
                  </a:ext>
                </a:extLst>
              </a:tr>
              <a:tr h="6495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2016-2017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39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48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109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1324907"/>
                  </a:ext>
                </a:extLst>
              </a:tr>
              <a:tr h="6090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2017-18 – year to 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40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66*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187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2583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713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Summary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 smtClean="0"/>
              <a:t>Demand is outstripping funding increases</a:t>
            </a:r>
          </a:p>
          <a:p>
            <a:r>
              <a:rPr lang="en-GB" sz="2600" dirty="0" smtClean="0"/>
              <a:t>DSG Account will go into deficit, we cannot do nothing</a:t>
            </a:r>
          </a:p>
          <a:p>
            <a:r>
              <a:rPr lang="en-GB" sz="2600" dirty="0" smtClean="0"/>
              <a:t>Intelligence does not indicate demand will fall in the shorter term.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632206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smtClean="0"/>
              <a:t>Summary of the </a:t>
            </a:r>
            <a:r>
              <a:rPr lang="en-GB" sz="4000" b="1" dirty="0"/>
              <a:t>c</a:t>
            </a:r>
            <a:r>
              <a:rPr lang="en-GB" sz="4000" b="1" dirty="0" smtClean="0"/>
              <a:t>hanges for the 2019-20 funding formula (1)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GB" sz="2800" dirty="0" smtClean="0"/>
              <a:t>Within </a:t>
            </a:r>
            <a:r>
              <a:rPr lang="en-GB" sz="2800" dirty="0"/>
              <a:t>the Schools Block the Government will provide for at least a </a:t>
            </a:r>
            <a:r>
              <a:rPr lang="en-GB" sz="2800" dirty="0" smtClean="0"/>
              <a:t>notional 1.0% </a:t>
            </a:r>
            <a:r>
              <a:rPr lang="en-GB" sz="2800" dirty="0"/>
              <a:t>per pupil increase for each school in </a:t>
            </a:r>
            <a:r>
              <a:rPr lang="en-GB" sz="2800" dirty="0" smtClean="0"/>
              <a:t>2019-2020 compared to the 2017-18 baselines.</a:t>
            </a:r>
          </a:p>
          <a:p>
            <a:pPr lvl="0"/>
            <a:r>
              <a:rPr lang="en-GB" sz="2800" dirty="0" smtClean="0"/>
              <a:t>Minimum per pupil funding levels have increased to £3,500 for all primary schools and £4,800 for all secondary schools that have pupils in years 10 and 11.</a:t>
            </a:r>
          </a:p>
          <a:p>
            <a:pPr lvl="0"/>
            <a:r>
              <a:rPr lang="en-GB" sz="2800" dirty="0" smtClean="0"/>
              <a:t>The primary low attainment factor value has been reduced to £1,022 to balance the increase in cohort.</a:t>
            </a:r>
          </a:p>
          <a:p>
            <a:r>
              <a:rPr lang="en-GB" sz="2800" dirty="0"/>
              <a:t>Local authorities will be able to mirror the sparsity factor in their formula as it is used in the national allocations</a:t>
            </a:r>
          </a:p>
          <a:p>
            <a:pPr lvl="0"/>
            <a:endParaRPr lang="en-GB" sz="2800" dirty="0"/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66697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What is the LA doing?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Reviewing of out of area placements is continuous.</a:t>
            </a:r>
          </a:p>
          <a:p>
            <a:r>
              <a:rPr lang="en-GB" dirty="0" smtClean="0"/>
              <a:t>Valuing Care pilot</a:t>
            </a:r>
          </a:p>
          <a:p>
            <a:r>
              <a:rPr lang="en-GB" dirty="0" smtClean="0"/>
              <a:t>0-19 Phase 2 review</a:t>
            </a:r>
          </a:p>
          <a:p>
            <a:r>
              <a:rPr lang="en-GB" dirty="0" smtClean="0"/>
              <a:t>Residential / Educational facility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BUT</a:t>
            </a:r>
          </a:p>
          <a:p>
            <a:r>
              <a:rPr lang="en-GB" dirty="0" smtClean="0"/>
              <a:t>This will not deliver the savings quickly enough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392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Consequence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a result the LA feels it needs to top slice the Schools Block to assist funding pressures on the High Needs Block</a:t>
            </a:r>
          </a:p>
          <a:p>
            <a:r>
              <a:rPr lang="en-GB" dirty="0" smtClean="0"/>
              <a:t>It is proposing a 0.4% top slice. This would equate to £0.4m. The impact of this on schools would be a reduction in funding on 2018-19 levels of £71k. Not all schools would be affected.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110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/>
              <a:t>Impact on 2018-19 Schools Funding of 0.4% top slice</a:t>
            </a:r>
            <a:endParaRPr lang="en-GB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181421"/>
              </p:ext>
            </p:extLst>
          </p:nvPr>
        </p:nvGraphicFramePr>
        <p:xfrm>
          <a:off x="457199" y="1417631"/>
          <a:ext cx="8363273" cy="5179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9272">
                  <a:extLst>
                    <a:ext uri="{9D8B030D-6E8A-4147-A177-3AD203B41FA5}">
                      <a16:colId xmlns:a16="http://schemas.microsoft.com/office/drawing/2014/main" val="1521250408"/>
                    </a:ext>
                  </a:extLst>
                </a:gridCol>
                <a:gridCol w="1855070">
                  <a:extLst>
                    <a:ext uri="{9D8B030D-6E8A-4147-A177-3AD203B41FA5}">
                      <a16:colId xmlns:a16="http://schemas.microsoft.com/office/drawing/2014/main" val="553291287"/>
                    </a:ext>
                  </a:extLst>
                </a:gridCol>
                <a:gridCol w="2054103">
                  <a:extLst>
                    <a:ext uri="{9D8B030D-6E8A-4147-A177-3AD203B41FA5}">
                      <a16:colId xmlns:a16="http://schemas.microsoft.com/office/drawing/2014/main" val="3508996464"/>
                    </a:ext>
                  </a:extLst>
                </a:gridCol>
                <a:gridCol w="2004828">
                  <a:extLst>
                    <a:ext uri="{9D8B030D-6E8A-4147-A177-3AD203B41FA5}">
                      <a16:colId xmlns:a16="http://schemas.microsoft.com/office/drawing/2014/main" val="1907772915"/>
                    </a:ext>
                  </a:extLst>
                </a:gridCol>
              </a:tblGrid>
              <a:tr h="113289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Loss of funding on 2018-19 allocation £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No of schools - primary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No of schools - secondary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No of schools – total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0651528"/>
                  </a:ext>
                </a:extLst>
              </a:tr>
              <a:tr h="3663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2077005"/>
                  </a:ext>
                </a:extLst>
              </a:tr>
              <a:tr h="749624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 (no reduction)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4146861"/>
                  </a:ext>
                </a:extLst>
              </a:tr>
              <a:tr h="3663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 – 1,000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2574759"/>
                  </a:ext>
                </a:extLst>
              </a:tr>
              <a:tr h="3663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1,001 – 2,000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8864296"/>
                  </a:ext>
                </a:extLst>
              </a:tr>
              <a:tr h="3663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2,001 – 3,000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9702400"/>
                  </a:ext>
                </a:extLst>
              </a:tr>
              <a:tr h="3663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3,001 – 4,000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9110109"/>
                  </a:ext>
                </a:extLst>
              </a:tr>
              <a:tr h="3663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4,001 – 5,000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9782085"/>
                  </a:ext>
                </a:extLst>
              </a:tr>
              <a:tr h="3663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8,001 – 9,000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1126778"/>
                  </a:ext>
                </a:extLst>
              </a:tr>
              <a:tr h="3663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2059759"/>
                  </a:ext>
                </a:extLst>
              </a:tr>
              <a:tr h="3663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Total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9071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5748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Impact on Schools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Spreadsheet analysis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7396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Questions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dirty="0" smtClean="0"/>
              <a:t>Do you agree with our proposed way forward? </a:t>
            </a:r>
            <a:r>
              <a:rPr lang="en-GB" sz="2800" dirty="0"/>
              <a:t>If not what alternative proposal would you make?</a:t>
            </a:r>
          </a:p>
          <a:p>
            <a:endParaRPr lang="en-GB" sz="2800" dirty="0" smtClean="0"/>
          </a:p>
          <a:p>
            <a:r>
              <a:rPr lang="en-GB" sz="2800" dirty="0" smtClean="0"/>
              <a:t>Is your individual school intelligence that demand pressure around high needs has increased?</a:t>
            </a:r>
          </a:p>
          <a:p>
            <a:endParaRPr lang="en-GB" sz="2800" dirty="0" smtClean="0"/>
          </a:p>
          <a:p>
            <a:r>
              <a:rPr lang="en-GB" sz="2800" dirty="0" smtClean="0"/>
              <a:t>Are there any other solutions where we could significantly reduce costs quickly in </a:t>
            </a:r>
            <a:r>
              <a:rPr lang="en-GB" sz="2800" dirty="0"/>
              <a:t>respect of the high needs block quickly? If so what are these?</a:t>
            </a:r>
          </a:p>
          <a:p>
            <a:endParaRPr lang="en-GB" sz="2800" dirty="0" smtClean="0"/>
          </a:p>
          <a:p>
            <a:r>
              <a:rPr lang="en-GB" sz="2800" dirty="0" smtClean="0"/>
              <a:t>What is your view on the top slice proposal?</a:t>
            </a:r>
            <a:r>
              <a:rPr lang="en-GB" dirty="0"/>
              <a:t> </a:t>
            </a:r>
            <a:r>
              <a:rPr lang="en-GB" sz="3100" dirty="0"/>
              <a:t>If you don’t agree what would you suggest?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8512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/>
              <a:t>Summary of the changes for the </a:t>
            </a:r>
            <a:r>
              <a:rPr lang="en-GB" sz="3600" b="1" dirty="0" smtClean="0"/>
              <a:t>2019-20 </a:t>
            </a:r>
            <a:r>
              <a:rPr lang="en-GB" sz="3600" b="1" dirty="0"/>
              <a:t>funding formula </a:t>
            </a:r>
            <a:r>
              <a:rPr lang="en-GB" sz="3600" b="1" dirty="0" smtClean="0"/>
              <a:t>(2)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600" dirty="0" smtClean="0"/>
              <a:t>A new funding floor factor has been introduced to enable LA’s to mirror the 1% per pupil increase in funding against the 2017-18 baselines.</a:t>
            </a:r>
            <a:endParaRPr lang="en-GB" sz="2600" dirty="0"/>
          </a:p>
          <a:p>
            <a:r>
              <a:rPr lang="en-GB" sz="2600" dirty="0" smtClean="0"/>
              <a:t>The weighting for primary low attainment will no longer be able to be used as all results have been assessed under the new framework</a:t>
            </a:r>
          </a:p>
          <a:p>
            <a:r>
              <a:rPr lang="en-GB" sz="2600" dirty="0" smtClean="0"/>
              <a:t>DSG balances – an increasing number of LA’s are incurring a deficit on their DSG Account. </a:t>
            </a:r>
            <a:r>
              <a:rPr lang="en-GB" sz="2600" dirty="0" err="1" smtClean="0"/>
              <a:t>DfE</a:t>
            </a:r>
            <a:r>
              <a:rPr lang="en-GB" sz="2600" dirty="0" smtClean="0"/>
              <a:t> intend to request LA’s as to how this will be brought back into balance. This report must be shared with the Schools Forum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46284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/>
              <a:t>Summary of the </a:t>
            </a:r>
            <a:r>
              <a:rPr lang="en-GB" sz="3600" b="1" dirty="0" smtClean="0"/>
              <a:t>unchanged matters </a:t>
            </a:r>
            <a:r>
              <a:rPr lang="en-GB" sz="3600" b="1" dirty="0"/>
              <a:t>for the </a:t>
            </a:r>
            <a:r>
              <a:rPr lang="en-GB" sz="3600" b="1" dirty="0" smtClean="0"/>
              <a:t>2019-20 </a:t>
            </a:r>
            <a:r>
              <a:rPr lang="en-GB" sz="3600" b="1" dirty="0"/>
              <a:t>funding formula </a:t>
            </a:r>
            <a:r>
              <a:rPr lang="en-GB" sz="3600" b="1" dirty="0" smtClean="0"/>
              <a:t>(1)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sz="3100" dirty="0"/>
              <a:t>The schools block will </a:t>
            </a:r>
            <a:r>
              <a:rPr lang="en-GB" sz="3100" dirty="0" smtClean="0"/>
              <a:t>remain ring </a:t>
            </a:r>
            <a:r>
              <a:rPr lang="en-GB" sz="3100" dirty="0"/>
              <a:t>fenced </a:t>
            </a:r>
            <a:r>
              <a:rPr lang="en-GB" sz="3100" dirty="0" smtClean="0"/>
              <a:t>but LAs </a:t>
            </a:r>
            <a:r>
              <a:rPr lang="en-GB" sz="3100" dirty="0"/>
              <a:t>will be able to transfer up to 0.5% of their schools block funding with the agreement of their Schools Forum</a:t>
            </a:r>
            <a:r>
              <a:rPr lang="en-GB" sz="3100" dirty="0" smtClean="0"/>
              <a:t>.</a:t>
            </a:r>
          </a:p>
          <a:p>
            <a:pPr lvl="0"/>
            <a:r>
              <a:rPr lang="en-GB" sz="3100" dirty="0"/>
              <a:t>No other changes to the allowable factors excepted as detailed above. </a:t>
            </a:r>
          </a:p>
          <a:p>
            <a:pPr lvl="0"/>
            <a:r>
              <a:rPr lang="en-GB" sz="3100" dirty="0"/>
              <a:t>Minimum AWPU’s remain (£2,000 per primary pupil, £3,000 KS3 &amp; KS4).</a:t>
            </a:r>
          </a:p>
          <a:p>
            <a:pPr lvl="0"/>
            <a:r>
              <a:rPr lang="en-GB" sz="3100" dirty="0"/>
              <a:t>Proportion of funding allocated through pupil led factors retained at 80%.</a:t>
            </a:r>
          </a:p>
          <a:p>
            <a:pPr lvl="0"/>
            <a:r>
              <a:rPr lang="en-GB" sz="3100" dirty="0"/>
              <a:t>The Minimum Funding Guarantee (MFG) for schools will continue the same as in 2018-19, all LA’s will have the flexibility to set a local MFG between 0% and -1.5%.</a:t>
            </a:r>
          </a:p>
          <a:p>
            <a:pPr lvl="0"/>
            <a:endParaRPr lang="en-GB" sz="2600" dirty="0" smtClean="0"/>
          </a:p>
          <a:p>
            <a:pPr lvl="0"/>
            <a:endParaRPr lang="en-GB" sz="2600" dirty="0" smtClean="0"/>
          </a:p>
        </p:txBody>
      </p:sp>
    </p:spTree>
    <p:extLst>
      <p:ext uri="{BB962C8B-B14F-4D97-AF65-F5344CB8AC3E}">
        <p14:creationId xmlns:p14="http://schemas.microsoft.com/office/powerpoint/2010/main" val="87380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Summary of the unchanged matters for the 2019-20 funding formula </a:t>
            </a:r>
            <a:r>
              <a:rPr lang="en-GB" b="1" dirty="0" smtClean="0"/>
              <a:t>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600" dirty="0"/>
              <a:t>Consultation requirements with schools is unchanged from last year </a:t>
            </a:r>
          </a:p>
          <a:p>
            <a:pPr lvl="0"/>
            <a:r>
              <a:rPr lang="en-GB" sz="2600" dirty="0"/>
              <a:t>Redetermination of budget shares still not permitted</a:t>
            </a:r>
          </a:p>
          <a:p>
            <a:pPr lvl="0"/>
            <a:r>
              <a:rPr lang="en-GB" sz="2600" dirty="0"/>
              <a:t>School Forum approval for centrally retained and delegated funding remains and needs to be voted on by the eligible members. A copy of an extract is provided at Appendix 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513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Proposed Approach (1)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 smtClean="0"/>
              <a:t>Retain unit values used in 2018-19 except for primary prior attainment where the unit value has been reduced nationally.</a:t>
            </a:r>
          </a:p>
          <a:p>
            <a:r>
              <a:rPr lang="en-GB" sz="2600" dirty="0" smtClean="0"/>
              <a:t>Use MFG / Cap &amp; Scales to adjust funding</a:t>
            </a:r>
          </a:p>
          <a:p>
            <a:r>
              <a:rPr lang="en-GB" sz="2600" dirty="0" smtClean="0"/>
              <a:t>Consideration of the High Needs Block financial and demand position.</a:t>
            </a:r>
          </a:p>
          <a:p>
            <a:r>
              <a:rPr lang="en-GB" sz="2600" dirty="0" smtClean="0"/>
              <a:t>Consider in year growth and falling roles fund.</a:t>
            </a:r>
          </a:p>
          <a:p>
            <a:r>
              <a:rPr lang="en-GB" sz="2600" dirty="0" smtClean="0"/>
              <a:t>Modelling has been required </a:t>
            </a:r>
          </a:p>
          <a:p>
            <a:endParaRPr lang="en-GB" sz="2600" dirty="0" smtClean="0"/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93632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Work undertaken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A meetings has been held with the Schools Forum in closed session</a:t>
            </a:r>
          </a:p>
          <a:p>
            <a:r>
              <a:rPr lang="en-GB" sz="2800" dirty="0" smtClean="0"/>
              <a:t>Discussion of both options with particular focus on the High Needs </a:t>
            </a:r>
          </a:p>
          <a:p>
            <a:r>
              <a:rPr lang="en-GB" sz="2800" dirty="0" smtClean="0"/>
              <a:t>Consultation with schools</a:t>
            </a:r>
          </a:p>
          <a:p>
            <a:r>
              <a:rPr lang="en-GB" sz="2800" dirty="0" smtClean="0"/>
              <a:t>Formal Schools Forum scheduled for the 15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November</a:t>
            </a:r>
          </a:p>
          <a:p>
            <a:pPr lvl="0"/>
            <a:r>
              <a:rPr lang="en-GB" sz="2800" dirty="0" smtClean="0"/>
              <a:t>Normal annual funding decisions – centrally retained / de-delegations.</a:t>
            </a:r>
          </a:p>
          <a:p>
            <a:pPr lvl="0"/>
            <a:r>
              <a:rPr lang="en-GB" sz="2800" dirty="0" smtClean="0"/>
              <a:t>Working of final model following the release of the October 2018 Census data and final DSG allocations</a:t>
            </a:r>
            <a:endParaRPr lang="en-GB" sz="2800" dirty="0"/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41669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Timetable</a:t>
            </a:r>
            <a:endParaRPr lang="en-GB" sz="36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7222451"/>
              </p:ext>
            </p:extLst>
          </p:nvPr>
        </p:nvGraphicFramePr>
        <p:xfrm>
          <a:off x="683568" y="1196750"/>
          <a:ext cx="7848872" cy="53285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2695">
                  <a:extLst>
                    <a:ext uri="{9D8B030D-6E8A-4147-A177-3AD203B41FA5}">
                      <a16:colId xmlns:a16="http://schemas.microsoft.com/office/drawing/2014/main" val="3105682691"/>
                    </a:ext>
                  </a:extLst>
                </a:gridCol>
                <a:gridCol w="3926177">
                  <a:extLst>
                    <a:ext uri="{9D8B030D-6E8A-4147-A177-3AD203B41FA5}">
                      <a16:colId xmlns:a16="http://schemas.microsoft.com/office/drawing/2014/main" val="3671701149"/>
                    </a:ext>
                  </a:extLst>
                </a:gridCol>
              </a:tblGrid>
              <a:tr h="184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u="sng">
                          <a:effectLst/>
                        </a:rPr>
                        <a:t>Date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u="sng">
                          <a:effectLst/>
                        </a:rPr>
                        <a:t>Action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extLst>
                  <a:ext uri="{0D108BD9-81ED-4DB2-BD59-A6C34878D82A}">
                    <a16:rowId xmlns:a16="http://schemas.microsoft.com/office/drawing/2014/main" val="3089170758"/>
                  </a:ext>
                </a:extLst>
              </a:tr>
              <a:tr h="184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28 November 2018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School census database closed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extLst>
                  <a:ext uri="{0D108BD9-81ED-4DB2-BD59-A6C34878D82A}">
                    <a16:rowId xmlns:a16="http://schemas.microsoft.com/office/drawing/2014/main" val="3462918881"/>
                  </a:ext>
                </a:extLst>
              </a:tr>
              <a:tr h="526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28 November 2018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Deadline for submitting requests (for response by APT submission deadline) for MFG exclusions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extLst>
                  <a:ext uri="{0D108BD9-81ED-4DB2-BD59-A6C34878D82A}">
                    <a16:rowId xmlns:a16="http://schemas.microsoft.com/office/drawing/2014/main" val="646430999"/>
                  </a:ext>
                </a:extLst>
              </a:tr>
              <a:tr h="877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30 November 2018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Deadline for submitting requests for movements of the Schools Block which is above the 0.5% limit or which the schools forum has not approved, or both.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extLst>
                  <a:ext uri="{0D108BD9-81ED-4DB2-BD59-A6C34878D82A}">
                    <a16:rowId xmlns:a16="http://schemas.microsoft.com/office/drawing/2014/main" val="3879034339"/>
                  </a:ext>
                </a:extLst>
              </a:tr>
              <a:tr h="526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Mid December 2018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Final APT issued to LA’s containing October 2018 census based pupil data and factors.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extLst>
                  <a:ext uri="{0D108BD9-81ED-4DB2-BD59-A6C34878D82A}">
                    <a16:rowId xmlns:a16="http://schemas.microsoft.com/office/drawing/2014/main" val="1300348350"/>
                  </a:ext>
                </a:extLst>
              </a:tr>
              <a:tr h="702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Mid December </a:t>
                      </a:r>
                      <a:r>
                        <a:rPr lang="en-GB" sz="1000" dirty="0" smtClean="0">
                          <a:effectLst/>
                        </a:rPr>
                        <a:t>2018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ESFA confirms DSG Schools Block, Central Schools Services Block and High Needs Block allocations for 2019-20..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extLst>
                  <a:ext uri="{0D108BD9-81ED-4DB2-BD59-A6C34878D82A}">
                    <a16:rowId xmlns:a16="http://schemas.microsoft.com/office/drawing/2014/main" val="154594290"/>
                  </a:ext>
                </a:extLst>
              </a:tr>
              <a:tr h="184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Late 2018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Publication of initial EY Block allocations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extLst>
                  <a:ext uri="{0D108BD9-81ED-4DB2-BD59-A6C34878D82A}">
                    <a16:rowId xmlns:a16="http://schemas.microsoft.com/office/drawing/2014/main" val="1182761712"/>
                  </a:ext>
                </a:extLst>
              </a:tr>
              <a:tr h="526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Mid-January 2019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Schools Forum consultation / political approval required for final 2019 – 20 funding formula.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extLst>
                  <a:ext uri="{0D108BD9-81ED-4DB2-BD59-A6C34878D82A}">
                    <a16:rowId xmlns:a16="http://schemas.microsoft.com/office/drawing/2014/main" val="26887336"/>
                  </a:ext>
                </a:extLst>
              </a:tr>
              <a:tr h="369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21 January </a:t>
                      </a:r>
                      <a:r>
                        <a:rPr lang="en-GB" sz="1000" dirty="0" smtClean="0">
                          <a:effectLst/>
                        </a:rPr>
                        <a:t>2019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Deadline for the submission by the LA of the final 2019 – 20 APT to the ESFA.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extLst>
                  <a:ext uri="{0D108BD9-81ED-4DB2-BD59-A6C34878D82A}">
                    <a16:rowId xmlns:a16="http://schemas.microsoft.com/office/drawing/2014/main" val="784759564"/>
                  </a:ext>
                </a:extLst>
              </a:tr>
              <a:tr h="369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28 February </a:t>
                      </a:r>
                      <a:r>
                        <a:rPr lang="en-GB" sz="1000" dirty="0" smtClean="0">
                          <a:effectLst/>
                        </a:rPr>
                        <a:t>2019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Deadline for the confirmation of school budget shares to maintained schools.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extLst>
                  <a:ext uri="{0D108BD9-81ED-4DB2-BD59-A6C34878D82A}">
                    <a16:rowId xmlns:a16="http://schemas.microsoft.com/office/drawing/2014/main" val="3206135164"/>
                  </a:ext>
                </a:extLst>
              </a:tr>
              <a:tr h="351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February 2019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Publication of 2018-19 high needs place numbers at institution level.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extLst>
                  <a:ext uri="{0D108BD9-81ED-4DB2-BD59-A6C34878D82A}">
                    <a16:rowId xmlns:a16="http://schemas.microsoft.com/office/drawing/2014/main" val="1795588644"/>
                  </a:ext>
                </a:extLst>
              </a:tr>
              <a:tr h="526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29 March 2019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Deadline for the confirmation of the annual general grant to academies open by 9 January 2019.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5" marR="54355" marT="0" marB="0"/>
                </a:tc>
                <a:extLst>
                  <a:ext uri="{0D108BD9-81ED-4DB2-BD59-A6C34878D82A}">
                    <a16:rowId xmlns:a16="http://schemas.microsoft.com/office/drawing/2014/main" val="1806361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22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20480"/>
          </a:xfrm>
        </p:spPr>
        <p:txBody>
          <a:bodyPr>
            <a:normAutofit/>
          </a:bodyPr>
          <a:lstStyle/>
          <a:p>
            <a:endParaRPr lang="en-GB" sz="2800" dirty="0" smtClean="0"/>
          </a:p>
          <a:p>
            <a:pPr marL="0" indent="0" algn="ctr">
              <a:buNone/>
            </a:pPr>
            <a:r>
              <a:rPr lang="en-GB" sz="4800" dirty="0" smtClean="0"/>
              <a:t>High Needs Block pressures – top slice of Schools Block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5566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</TotalTime>
  <Words>1601</Words>
  <Application>Microsoft Office PowerPoint</Application>
  <PresentationFormat>On-screen Show (4:3)</PresentationFormat>
  <Paragraphs>385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Office Theme</vt:lpstr>
      <vt:lpstr>  David Kirven Strategic Lead – Business Partnering Alex Allenby Commercial Accountant</vt:lpstr>
      <vt:lpstr>Summary of the changes for the 2019-20 funding formula (1)</vt:lpstr>
      <vt:lpstr>Summary of the changes for the 2019-20 funding formula (2)</vt:lpstr>
      <vt:lpstr>Summary of the unchanged matters for the 2019-20 funding formula (1)</vt:lpstr>
      <vt:lpstr>Summary of the unchanged matters for the 2019-20 funding formula (2)</vt:lpstr>
      <vt:lpstr>Proposed Approach (1)</vt:lpstr>
      <vt:lpstr>Work undertaken</vt:lpstr>
      <vt:lpstr>Timetable</vt:lpstr>
      <vt:lpstr>PowerPoint Presentation</vt:lpstr>
      <vt:lpstr>Top Slice requirements </vt:lpstr>
      <vt:lpstr>Financial Backdrop</vt:lpstr>
      <vt:lpstr>Demand pressures  LAC (1)</vt:lpstr>
      <vt:lpstr>Demand pressures CPP (2)</vt:lpstr>
      <vt:lpstr>Demand pressures CIN (3)</vt:lpstr>
      <vt:lpstr>Number of Agency Placements with an Education element </vt:lpstr>
      <vt:lpstr>Cost of Agency Placements with an Education element </vt:lpstr>
      <vt:lpstr>Number of EHCP’s</vt:lpstr>
      <vt:lpstr>Number of Permanent Exclusions</vt:lpstr>
      <vt:lpstr>Summary</vt:lpstr>
      <vt:lpstr>What is the LA doing?</vt:lpstr>
      <vt:lpstr>Consequence</vt:lpstr>
      <vt:lpstr>Impact on 2018-19 Schools Funding of 0.4% top slice</vt:lpstr>
      <vt:lpstr>Impact on Schools</vt:lpstr>
      <vt:lpstr>Questions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Bulmer</dc:creator>
  <cp:lastModifiedBy>Casey Thornton (NELC)</cp:lastModifiedBy>
  <cp:revision>154</cp:revision>
  <cp:lastPrinted>2017-11-14T11:17:32Z</cp:lastPrinted>
  <dcterms:created xsi:type="dcterms:W3CDTF">2016-05-25T14:05:32Z</dcterms:created>
  <dcterms:modified xsi:type="dcterms:W3CDTF">2018-11-08T15:32:16Z</dcterms:modified>
</cp:coreProperties>
</file>