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8" r:id="rId3"/>
    <p:sldId id="323" r:id="rId4"/>
    <p:sldId id="284" r:id="rId5"/>
    <p:sldId id="283" r:id="rId6"/>
    <p:sldId id="279" r:id="rId7"/>
    <p:sldId id="307" r:id="rId8"/>
    <p:sldId id="319" r:id="rId9"/>
    <p:sldId id="320" r:id="rId10"/>
    <p:sldId id="282" r:id="rId11"/>
    <p:sldId id="324" r:id="rId12"/>
    <p:sldId id="325" r:id="rId13"/>
    <p:sldId id="292" r:id="rId14"/>
    <p:sldId id="296" r:id="rId15"/>
    <p:sldId id="322" r:id="rId16"/>
    <p:sldId id="298" r:id="rId17"/>
    <p:sldId id="302" r:id="rId18"/>
    <p:sldId id="310" r:id="rId19"/>
    <p:sldId id="301" r:id="rId20"/>
    <p:sldId id="306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29" autoAdjust="0"/>
    <p:restoredTop sz="78941" autoAdjust="0"/>
  </p:normalViewPr>
  <p:slideViewPr>
    <p:cSldViewPr>
      <p:cViewPr varScale="1">
        <p:scale>
          <a:sx n="72" d="100"/>
          <a:sy n="72" d="100"/>
        </p:scale>
        <p:origin x="11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B7942-4C4E-4DE9-BC78-8EA3CD7EF1C4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8B42F-552C-4469-8C4C-4BE022C4466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35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8B42F-552C-4469-8C4C-4BE022C4466F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55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88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50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32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7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85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5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8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93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0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1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0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F580-AC78-4B8C-BC5E-AE0EBA764E83}" type="datetimeFigureOut">
              <a:rPr lang="en-GB" smtClean="0"/>
              <a:t>04/12/2019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24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346937"/>
            <a:ext cx="792088" cy="81836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799" y="2924944"/>
            <a:ext cx="7772400" cy="226134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 smtClean="0">
                <a:latin typeface="Calibri" pitchFamily="34" charset="0"/>
                <a:cs typeface="Calibri" pitchFamily="34" charset="0"/>
              </a:rPr>
            </a:br>
            <a:r>
              <a:rPr lang="en-GB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David Kirven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Strategic Lead – Finance Business Partnering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Alex Allenby</a:t>
            </a:r>
            <a:br>
              <a:rPr lang="en-GB" sz="2000" b="1" dirty="0" smtClean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Commercial Accountant</a:t>
            </a:r>
            <a:endParaRPr lang="en-GB" sz="20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285875" y="500063"/>
            <a:ext cx="657225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Schools National Funding Formula Implementation 2020-21 – Schools Consultation</a:t>
            </a:r>
          </a:p>
          <a:p>
            <a:pPr algn="ctr"/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28</a:t>
            </a:r>
            <a:r>
              <a:rPr lang="en-GB" sz="2800" b="1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November &amp; 5</a:t>
            </a:r>
            <a:r>
              <a:rPr lang="en-GB" sz="2800" b="1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December 2019</a:t>
            </a:r>
          </a:p>
          <a:p>
            <a:pPr algn="ctr"/>
            <a:endParaRPr lang="en-GB" sz="2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Proposed Approach (1)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Continue with using NFF values as far as possible. Primary prior attainment and AWPU KS3 will now be at NFF unit values.</a:t>
            </a:r>
          </a:p>
          <a:p>
            <a:r>
              <a:rPr lang="en-GB" sz="2600" dirty="0" smtClean="0"/>
              <a:t>Per pupil funding factor adopted prior to becoming mandatory</a:t>
            </a:r>
          </a:p>
          <a:p>
            <a:r>
              <a:rPr lang="en-GB" sz="2600" dirty="0" smtClean="0"/>
              <a:t>Put additional funding into AWPU’s. Current modelling is assuming:</a:t>
            </a:r>
          </a:p>
          <a:p>
            <a:pPr lvl="1"/>
            <a:r>
              <a:rPr lang="en-GB" sz="2200" dirty="0" smtClean="0"/>
              <a:t>Primary AWPU - £3,077 (£220 above NFF value)</a:t>
            </a:r>
          </a:p>
          <a:p>
            <a:pPr lvl="1"/>
            <a:r>
              <a:rPr lang="en-GB" sz="2200" smtClean="0"/>
              <a:t>Secondary KS4 - £4,700 </a:t>
            </a:r>
            <a:r>
              <a:rPr lang="en-GB" sz="2200" dirty="0" smtClean="0"/>
              <a:t>(£139 above NFF value)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9363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/>
              <a:t>Proposed Approach </a:t>
            </a:r>
            <a:r>
              <a:rPr lang="en-GB" sz="3600" b="1" dirty="0" smtClean="0"/>
              <a:t>(2)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GB" sz="2600" dirty="0" smtClean="0"/>
              <a:t>Mobility Factor position – decided not to include as a factor as relatively low and uniform impact across the boroughs schools</a:t>
            </a:r>
          </a:p>
          <a:p>
            <a:r>
              <a:rPr lang="en-GB" sz="2600" dirty="0" smtClean="0"/>
              <a:t>MFG to be set at +1.84%. All schools will keep the gains the formula generates</a:t>
            </a:r>
          </a:p>
          <a:p>
            <a:r>
              <a:rPr lang="en-GB" sz="2600" dirty="0" smtClean="0"/>
              <a:t>As in 2019-20 no top slice for the growth and falling roles fund is to be applied.</a:t>
            </a:r>
          </a:p>
          <a:p>
            <a:r>
              <a:rPr lang="en-GB" sz="2600" dirty="0" smtClean="0"/>
              <a:t>Apply the sparsity factor using the same methodology as it is calculated in the LA’s DSG allocation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578175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GB" sz="3600" b="1" dirty="0"/>
              <a:t>Proposed Approach </a:t>
            </a:r>
            <a:r>
              <a:rPr lang="en-GB" sz="3600" b="1" dirty="0" smtClean="0"/>
              <a:t>(3)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dirty="0" smtClean="0"/>
              <a:t>Not request a top slice from the Schools Block in respect of High Needs pressures</a:t>
            </a:r>
          </a:p>
          <a:p>
            <a:r>
              <a:rPr lang="en-GB" sz="2600" dirty="0" smtClean="0"/>
              <a:t>The approach will lead to a fully allocated indicative schools block of £104m.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b="1" dirty="0" smtClean="0"/>
              <a:t>Caveats</a:t>
            </a:r>
          </a:p>
          <a:p>
            <a:r>
              <a:rPr lang="en-GB" sz="2600" dirty="0" smtClean="0"/>
              <a:t>Modelling based on October 2018 school census data so the financial position will change, and</a:t>
            </a:r>
          </a:p>
          <a:p>
            <a:r>
              <a:rPr lang="en-GB" sz="2600" dirty="0" smtClean="0"/>
              <a:t>The allocation doesn’t include the growth factor. We have modelled on the basis the amount will be the same as 2019-20 but this needs to be confirmed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330547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Work undertaken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GB" sz="2400" dirty="0" smtClean="0"/>
              <a:t>Schools Forum met on the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November to discuss this matter, the proposed approach and initial modelling. </a:t>
            </a:r>
          </a:p>
          <a:p>
            <a:r>
              <a:rPr lang="en-GB" sz="2400" dirty="0" smtClean="0"/>
              <a:t>Consultation sessions with schools</a:t>
            </a:r>
          </a:p>
          <a:p>
            <a:r>
              <a:rPr lang="en-GB" sz="2400" dirty="0" smtClean="0"/>
              <a:t>Formal Schools Forum scheduled for the 10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December where an update will be provided and the annual funding decisions – centrally retained / de-delegations will be held.</a:t>
            </a:r>
          </a:p>
          <a:p>
            <a:pPr lvl="0"/>
            <a:r>
              <a:rPr lang="en-GB" sz="2400" dirty="0" smtClean="0"/>
              <a:t>Working on the final model following the release of the October 2019 Census data and final DSG allocations in December 2019.</a:t>
            </a:r>
          </a:p>
          <a:p>
            <a:pPr lvl="0"/>
            <a:r>
              <a:rPr lang="en-GB" sz="2400" dirty="0" smtClean="0"/>
              <a:t>Schools Forum Working Party set up for January 2020 to go through final model and receive comment and sign off?</a:t>
            </a:r>
          </a:p>
          <a:p>
            <a:pPr lvl="0"/>
            <a:endParaRPr lang="en-GB" sz="2800" dirty="0" smtClean="0"/>
          </a:p>
          <a:p>
            <a:pPr lvl="0"/>
            <a:endParaRPr lang="en-GB" sz="28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4166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Timetable (1)</a:t>
            </a:r>
            <a:endParaRPr lang="en-GB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095996"/>
              </p:ext>
            </p:extLst>
          </p:nvPr>
        </p:nvGraphicFramePr>
        <p:xfrm>
          <a:off x="457200" y="1125538"/>
          <a:ext cx="8229600" cy="5039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52498012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910112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627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lain" startAt="20"/>
                      </a:pPr>
                      <a:r>
                        <a:rPr lang="en-GB" baseline="0" dirty="0" smtClean="0"/>
                        <a:t>November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School Census database closed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316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November 2019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Further information to illustrate 2020-21 growth funding allocations will be provided to LA’s.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088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December 2019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Final APT issued to LA’s containing October</a:t>
                      </a:r>
                      <a:r>
                        <a:rPr lang="en-GB" baseline="0" dirty="0" smtClean="0"/>
                        <a:t> 2019 census based pupil data and factors.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6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December 2019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Publication of 2020-21 school block allocations and initial EY and HN block allocations for 2020-21.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14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Mid January 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Schools Forum consultation / political approval required for the final 2020-21 funding formula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9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21 January 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Deadline for submission by the LA of the final 2020-21 APT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2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2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Timetable (2)</a:t>
            </a:r>
            <a:endParaRPr lang="en-GB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621705"/>
              </p:ext>
            </p:extLst>
          </p:nvPr>
        </p:nvGraphicFramePr>
        <p:xfrm>
          <a:off x="457200" y="1600200"/>
          <a:ext cx="8229600" cy="1925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22996925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80361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40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29 February 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Deadline for the confirmation of</a:t>
                      </a:r>
                      <a:r>
                        <a:rPr lang="en-GB" baseline="0" dirty="0" smtClean="0"/>
                        <a:t> school budget shares to maintained schools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628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31 March 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Deadline for the confirmation of the annual general grant to academies open by 9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January 2020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875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21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0"/>
          </a:xfrm>
        </p:spPr>
        <p:txBody>
          <a:bodyPr>
            <a:normAutofit/>
          </a:bodyPr>
          <a:lstStyle/>
          <a:p>
            <a:endParaRPr lang="en-GB" sz="2800" dirty="0" smtClean="0"/>
          </a:p>
          <a:p>
            <a:pPr marL="0" indent="0" algn="ctr">
              <a:buNone/>
            </a:pPr>
            <a:r>
              <a:rPr lang="en-GB" sz="4800" dirty="0" smtClean="0"/>
              <a:t>High Needs Block pressures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556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Financial Context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/>
          </a:bodyPr>
          <a:lstStyle/>
          <a:p>
            <a:r>
              <a:rPr lang="en-GB" sz="2600" dirty="0" smtClean="0"/>
              <a:t>In 2017-18 the High needs Block overspent by £0.6m (the first overspend in the history of NELC</a:t>
            </a:r>
          </a:p>
          <a:p>
            <a:r>
              <a:rPr lang="en-GB" sz="2600" dirty="0" smtClean="0"/>
              <a:t>In 2018-19 the High Needs Block overspent by £1.1m.</a:t>
            </a:r>
          </a:p>
          <a:p>
            <a:r>
              <a:rPr lang="en-GB" sz="2600" dirty="0"/>
              <a:t>In 2019-20 the High Needs Block is projected to overspend by £</a:t>
            </a:r>
            <a:r>
              <a:rPr lang="en-GB" sz="2600" dirty="0" smtClean="0"/>
              <a:t>1.1m</a:t>
            </a:r>
            <a:endParaRPr lang="en-GB" sz="2600" dirty="0"/>
          </a:p>
          <a:p>
            <a:r>
              <a:rPr lang="en-GB" sz="2600" dirty="0" smtClean="0"/>
              <a:t>Based on this the projected position of the DSG Contingency Account at the 31</a:t>
            </a:r>
            <a:r>
              <a:rPr lang="en-GB" sz="2600" baseline="30000" dirty="0" smtClean="0"/>
              <a:t>st</a:t>
            </a:r>
            <a:r>
              <a:rPr lang="en-GB" sz="2600" dirty="0" smtClean="0"/>
              <a:t> March 2020 is estimated to be fully spent.</a:t>
            </a:r>
          </a:p>
          <a:p>
            <a:r>
              <a:rPr lang="en-GB" sz="2600" dirty="0" smtClean="0"/>
              <a:t>The reserves will be gone and unless the financial position can be stabilised we will be moving towards DSG Account reporting territory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68774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What is the LA doing?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000" dirty="0" smtClean="0"/>
              <a:t>Reviewing of out of area placements is continuous.</a:t>
            </a:r>
          </a:p>
          <a:p>
            <a:r>
              <a:rPr lang="en-GB" sz="3000" dirty="0" smtClean="0"/>
              <a:t>Valuing Care pilot</a:t>
            </a:r>
          </a:p>
          <a:p>
            <a:r>
              <a:rPr lang="en-GB" sz="3000" dirty="0" smtClean="0"/>
              <a:t>0-19 Phase 2 review</a:t>
            </a:r>
          </a:p>
          <a:p>
            <a:r>
              <a:rPr lang="en-GB" sz="3000" dirty="0" smtClean="0"/>
              <a:t>Residential / Educational facility</a:t>
            </a:r>
          </a:p>
          <a:p>
            <a:endParaRPr lang="en-GB" sz="3000" dirty="0"/>
          </a:p>
          <a:p>
            <a:pPr marL="0" indent="0">
              <a:buNone/>
            </a:pPr>
            <a:r>
              <a:rPr lang="en-GB" sz="3000" dirty="0" smtClean="0"/>
              <a:t>BUT</a:t>
            </a:r>
          </a:p>
          <a:p>
            <a:r>
              <a:rPr lang="en-GB" sz="3000" dirty="0" smtClean="0"/>
              <a:t>This will not deliver the savings quickly enough and demand and complexity of care increases are outstripping cost reductions.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392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Impact on Schools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Spreadsheet analysis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739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National Position (1)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Chancellors Spending Round Statement – 4</a:t>
            </a:r>
            <a:r>
              <a:rPr lang="en-GB" sz="2600" baseline="30000" dirty="0" smtClean="0"/>
              <a:t>th</a:t>
            </a:r>
            <a:r>
              <a:rPr lang="en-GB" sz="2600" dirty="0" smtClean="0"/>
              <a:t> September announced:</a:t>
            </a:r>
          </a:p>
          <a:p>
            <a:r>
              <a:rPr lang="en-GB" sz="2600" dirty="0" smtClean="0"/>
              <a:t>Nationally Schools budgets will increase by:</a:t>
            </a:r>
          </a:p>
          <a:p>
            <a:pPr lvl="1"/>
            <a:r>
              <a:rPr lang="en-GB" sz="2400" dirty="0" smtClean="0"/>
              <a:t>2020-21 - £2.6bn</a:t>
            </a:r>
          </a:p>
          <a:p>
            <a:pPr lvl="1"/>
            <a:r>
              <a:rPr lang="en-GB" sz="2400" dirty="0" smtClean="0"/>
              <a:t>2021-22 - £4.8bn</a:t>
            </a:r>
          </a:p>
          <a:p>
            <a:pPr lvl="1"/>
            <a:r>
              <a:rPr lang="en-GB" sz="2400" dirty="0" smtClean="0"/>
              <a:t>2022-23 - £7.1bn</a:t>
            </a:r>
          </a:p>
          <a:p>
            <a:r>
              <a:rPr lang="en-GB" sz="2600" dirty="0" smtClean="0"/>
              <a:t>Separate to that each year the government will provide almost £1.5bn of funding to compensate schools for the increased cost of employer pensions</a:t>
            </a:r>
          </a:p>
          <a:p>
            <a:endParaRPr lang="en-GB" sz="2600" dirty="0" smtClean="0"/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29742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Questions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Do you agree with our proposed way forward on the Schools Funding Formula? </a:t>
            </a:r>
            <a:r>
              <a:rPr lang="en-GB" sz="2800" dirty="0"/>
              <a:t>If not what alternative proposal would you make?</a:t>
            </a:r>
          </a:p>
          <a:p>
            <a:endParaRPr lang="en-GB" sz="2800" dirty="0" smtClean="0"/>
          </a:p>
          <a:p>
            <a:r>
              <a:rPr lang="en-GB" sz="2800" dirty="0" smtClean="0"/>
              <a:t>Is your individual school intelligence that demand pressure around high needs has increased?</a:t>
            </a:r>
          </a:p>
          <a:p>
            <a:endParaRPr lang="en-GB" sz="2800" dirty="0" smtClean="0"/>
          </a:p>
          <a:p>
            <a:r>
              <a:rPr lang="en-GB" sz="2800" dirty="0" smtClean="0"/>
              <a:t>Are there any other solutions where we could significantly reduce costs quickly in </a:t>
            </a:r>
            <a:r>
              <a:rPr lang="en-GB" sz="2800" dirty="0"/>
              <a:t>respect of the high needs block quickly? If so what are these?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851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National Position </a:t>
            </a:r>
            <a:r>
              <a:rPr lang="en-GB" sz="3600" b="1" dirty="0" smtClean="0"/>
              <a:t>(2)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Nationally an additional £700m put into the High Needs Block.</a:t>
            </a:r>
          </a:p>
          <a:p>
            <a:r>
              <a:rPr lang="en-GB" sz="2800" dirty="0" smtClean="0"/>
              <a:t>Nationally an increase of £66m in Early Years spending to increase the hourly rate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4263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Summary of the </a:t>
            </a:r>
            <a:r>
              <a:rPr lang="en-GB" sz="4000" b="1" dirty="0"/>
              <a:t>c</a:t>
            </a:r>
            <a:r>
              <a:rPr lang="en-GB" sz="4000" b="1" dirty="0" smtClean="0"/>
              <a:t>hanges for the 2020-21 funding formula (1)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sz="2800" dirty="0" smtClean="0"/>
              <a:t>The Government has confirmed its intention to implement the hard NFF but no date has been set yet.</a:t>
            </a:r>
          </a:p>
          <a:p>
            <a:pPr lvl="0"/>
            <a:r>
              <a:rPr lang="en-GB" sz="2800" dirty="0" smtClean="0"/>
              <a:t>Government will ensure that per pupil funding can rise in line with inflation (1.85%). Schools that are attracting their core NFF allocations will benefit from a 4% increase in funding formula values in nominal terms. An exception to this is free schools meals which will be increased by inflation.</a:t>
            </a:r>
          </a:p>
          <a:p>
            <a:pPr lvl="0"/>
            <a:r>
              <a:rPr lang="en-GB" sz="2800" dirty="0" smtClean="0"/>
              <a:t>Minimum per pupil funding levels have increased to £3,750 for all primary schools and £5,000 for all secondary schools. The Primary level will increase to £4,000 in 2021-22.</a:t>
            </a:r>
          </a:p>
          <a:p>
            <a:r>
              <a:rPr lang="en-GB" sz="2800" dirty="0" smtClean="0"/>
              <a:t>The minimum per pupil funding levels has been confirmed as a new mandatory factor.</a:t>
            </a:r>
            <a:endParaRPr lang="en-GB" sz="2800" dirty="0"/>
          </a:p>
          <a:p>
            <a:pPr lvl="0"/>
            <a:endParaRPr lang="en-GB" sz="28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6669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Summary of the changes for the </a:t>
            </a:r>
            <a:r>
              <a:rPr lang="en-GB" sz="3600" b="1" dirty="0" smtClean="0"/>
              <a:t>2020-21 </a:t>
            </a:r>
            <a:r>
              <a:rPr lang="en-GB" sz="3600" b="1" dirty="0"/>
              <a:t>funding formula </a:t>
            </a:r>
            <a:r>
              <a:rPr lang="en-GB" sz="3600" b="1" dirty="0" smtClean="0"/>
              <a:t>(2)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funding floor factor has been set at 1.84%.</a:t>
            </a:r>
            <a:endParaRPr lang="en-GB" sz="2400" dirty="0"/>
          </a:p>
          <a:p>
            <a:r>
              <a:rPr lang="en-GB" sz="2400" dirty="0" smtClean="0"/>
              <a:t>There will be no NFF gains cap so that all schools attract their full allocations.</a:t>
            </a:r>
          </a:p>
          <a:p>
            <a:r>
              <a:rPr lang="en-GB" sz="2400" dirty="0" smtClean="0"/>
              <a:t>Mobility Funding in the NFF to LA’s has been applied using a formulaic approach.</a:t>
            </a:r>
          </a:p>
          <a:p>
            <a:r>
              <a:rPr lang="en-GB" sz="2400" dirty="0" smtClean="0"/>
              <a:t>LA’s have the flexibility to set a local Minimum Funding Guarantee (MFG) between +0.5% and +1.84%.</a:t>
            </a:r>
          </a:p>
          <a:p>
            <a:r>
              <a:rPr lang="en-GB" sz="2400" dirty="0" smtClean="0"/>
              <a:t>The Teachers Pay grant and the Teachers Pension contributions will be paid separately from the NFF in 2020-21</a:t>
            </a:r>
          </a:p>
        </p:txBody>
      </p:sp>
    </p:spTree>
    <p:extLst>
      <p:ext uri="{BB962C8B-B14F-4D97-AF65-F5344CB8AC3E}">
        <p14:creationId xmlns:p14="http://schemas.microsoft.com/office/powerpoint/2010/main" val="34628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Summary of the </a:t>
            </a:r>
            <a:r>
              <a:rPr lang="en-GB" sz="3600" b="1" dirty="0" smtClean="0"/>
              <a:t>unchanged matters </a:t>
            </a:r>
            <a:r>
              <a:rPr lang="en-GB" sz="3600" b="1" dirty="0"/>
              <a:t>for the </a:t>
            </a:r>
            <a:r>
              <a:rPr lang="en-GB" sz="3600" b="1" dirty="0" smtClean="0"/>
              <a:t>2020-21 </a:t>
            </a:r>
            <a:r>
              <a:rPr lang="en-GB" sz="3600" b="1" dirty="0"/>
              <a:t>funding formula </a:t>
            </a:r>
            <a:r>
              <a:rPr lang="en-GB" sz="3600" b="1" dirty="0" smtClean="0"/>
              <a:t>(1)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/>
              <a:t>The schools block will </a:t>
            </a:r>
            <a:r>
              <a:rPr lang="en-GB" sz="2400" dirty="0" smtClean="0"/>
              <a:t>remain ring </a:t>
            </a:r>
            <a:r>
              <a:rPr lang="en-GB" sz="2400" dirty="0"/>
              <a:t>fenced </a:t>
            </a:r>
            <a:r>
              <a:rPr lang="en-GB" sz="2400" dirty="0" smtClean="0"/>
              <a:t>but LAs </a:t>
            </a:r>
            <a:r>
              <a:rPr lang="en-GB" sz="2400" dirty="0"/>
              <a:t>will be able to transfer up to 0.5% of their schools block funding with the agreement of their Schools Forum</a:t>
            </a:r>
            <a:r>
              <a:rPr lang="en-GB" sz="2400" dirty="0" smtClean="0"/>
              <a:t>.</a:t>
            </a:r>
          </a:p>
          <a:p>
            <a:pPr lvl="0"/>
            <a:r>
              <a:rPr lang="en-GB" sz="2400" dirty="0"/>
              <a:t>No other changes to the allowable factors excepted as detailed </a:t>
            </a:r>
            <a:r>
              <a:rPr lang="en-GB" sz="2400" dirty="0" smtClean="0"/>
              <a:t>above, Minimum per pupil funding factor. </a:t>
            </a:r>
            <a:endParaRPr lang="en-GB" sz="2400" dirty="0"/>
          </a:p>
          <a:p>
            <a:pPr lvl="0"/>
            <a:r>
              <a:rPr lang="en-GB" sz="2400" dirty="0"/>
              <a:t>Minimum AWPU’s remain (£2,000 per primary pupil, £3,000 KS3 &amp; KS4).</a:t>
            </a:r>
          </a:p>
          <a:p>
            <a:pPr lvl="0"/>
            <a:r>
              <a:rPr lang="en-GB" sz="2400" dirty="0"/>
              <a:t>Proportion of funding allocated through pupil led factors retained at 80%.</a:t>
            </a:r>
          </a:p>
          <a:p>
            <a:pPr lvl="0"/>
            <a:r>
              <a:rPr lang="en-GB" sz="2400" dirty="0"/>
              <a:t>Consultation requirements with schools is unchanged from last year </a:t>
            </a:r>
          </a:p>
          <a:p>
            <a:pPr lvl="0"/>
            <a:endParaRPr lang="en-GB" sz="2600" dirty="0" smtClean="0"/>
          </a:p>
          <a:p>
            <a:pPr lvl="0"/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8738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Summary of the unchanged matters for the </a:t>
            </a:r>
            <a:r>
              <a:rPr lang="en-GB" sz="3600" b="1" dirty="0" smtClean="0"/>
              <a:t>2020-21 funding </a:t>
            </a:r>
            <a:r>
              <a:rPr lang="en-GB" sz="3600" b="1" dirty="0"/>
              <a:t>formula </a:t>
            </a:r>
            <a:r>
              <a:rPr lang="en-GB" sz="3600" b="1" dirty="0" smtClean="0"/>
              <a:t>(2)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Redetermination of budget shares still not permitted</a:t>
            </a:r>
          </a:p>
          <a:p>
            <a:pPr lvl="0"/>
            <a:r>
              <a:rPr lang="en-GB" sz="2600" dirty="0" smtClean="0"/>
              <a:t>School </a:t>
            </a:r>
            <a:r>
              <a:rPr lang="en-GB" sz="2600" dirty="0"/>
              <a:t>Forum approval for centrally retained and delegated funding remains and needs to be voted on by the eligible members. </a:t>
            </a:r>
            <a:endParaRPr lang="en-GB" sz="2600" dirty="0" smtClean="0"/>
          </a:p>
          <a:p>
            <a:r>
              <a:rPr lang="en-GB" sz="2400" dirty="0"/>
              <a:t>DSG </a:t>
            </a:r>
            <a:r>
              <a:rPr lang="en-GB" sz="2400" dirty="0" smtClean="0"/>
              <a:t>Account balances in deficit reporting requirements unchanged. The LA needs to prepare a report advising how it intends to bring the account back into balance. This report must </a:t>
            </a:r>
            <a:r>
              <a:rPr lang="en-GB" sz="2400" dirty="0"/>
              <a:t>be shared with the Schools </a:t>
            </a:r>
            <a:r>
              <a:rPr lang="en-GB" sz="2400" dirty="0" smtClean="0"/>
              <a:t>Forum.</a:t>
            </a:r>
            <a:endParaRPr lang="en-GB" sz="2400" dirty="0"/>
          </a:p>
          <a:p>
            <a:pPr lvl="0"/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51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2019-20 position refresh (1)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Adopted all NFF factor unit values except:</a:t>
            </a:r>
          </a:p>
          <a:p>
            <a:pPr lvl="1"/>
            <a:r>
              <a:rPr lang="en-GB" dirty="0" smtClean="0"/>
              <a:t>Primary AWPU - £3,050 (£303 above NFF)</a:t>
            </a:r>
          </a:p>
          <a:p>
            <a:pPr lvl="1"/>
            <a:r>
              <a:rPr lang="en-GB" dirty="0" smtClean="0"/>
              <a:t>Secondary KS3 AWPU - £3,880 (£17 above NFF)</a:t>
            </a:r>
          </a:p>
          <a:p>
            <a:pPr lvl="1"/>
            <a:r>
              <a:rPr lang="en-GB" dirty="0" smtClean="0"/>
              <a:t>Secondary KS4 AWPU - £4,600 (£214 above NFF)</a:t>
            </a:r>
          </a:p>
          <a:p>
            <a:pPr lvl="1"/>
            <a:r>
              <a:rPr lang="en-GB" dirty="0" smtClean="0"/>
              <a:t>Primary Prior Attainment - £700 (£322 below NFF)</a:t>
            </a:r>
          </a:p>
          <a:p>
            <a:r>
              <a:rPr lang="en-GB" dirty="0" smtClean="0"/>
              <a:t>Had a MFG of +0.20%</a:t>
            </a:r>
          </a:p>
          <a:p>
            <a:r>
              <a:rPr lang="en-GB" dirty="0" smtClean="0"/>
              <a:t>Put 75.5% of the funding through AWPU (Basic Pupil Factors)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18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2019-20 position refresh </a:t>
            </a:r>
            <a:r>
              <a:rPr lang="en-GB" sz="3600" b="1" dirty="0" smtClean="0"/>
              <a:t>(2)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Put 92.78% </a:t>
            </a:r>
            <a:r>
              <a:rPr lang="en-GB" dirty="0"/>
              <a:t>of the funding through </a:t>
            </a:r>
            <a:r>
              <a:rPr lang="en-GB" dirty="0" smtClean="0"/>
              <a:t>Pupil led Factors</a:t>
            </a:r>
            <a:endParaRPr lang="en-GB" dirty="0"/>
          </a:p>
          <a:p>
            <a:r>
              <a:rPr lang="en-GB" dirty="0" smtClean="0"/>
              <a:t>Allocated 99.61% of the Schools Block through the APT</a:t>
            </a:r>
          </a:p>
          <a:p>
            <a:r>
              <a:rPr lang="en-GB" dirty="0" smtClean="0"/>
              <a:t>Maintained the </a:t>
            </a:r>
            <a:r>
              <a:rPr lang="en-GB" dirty="0" err="1" smtClean="0"/>
              <a:t>DfE</a:t>
            </a:r>
            <a:r>
              <a:rPr lang="en-GB" dirty="0" smtClean="0"/>
              <a:t> benchmark Primary Secondary ratio 1 : 1.28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51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1288</Words>
  <Application>Microsoft Office PowerPoint</Application>
  <PresentationFormat>On-screen Show (4:3)</PresentationFormat>
  <Paragraphs>118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  David Kirven Strategic Lead – Finance Business Partnering Alex Allenby Commercial Accountant</vt:lpstr>
      <vt:lpstr>National Position (1)</vt:lpstr>
      <vt:lpstr>National Position (2)</vt:lpstr>
      <vt:lpstr>Summary of the changes for the 2020-21 funding formula (1)</vt:lpstr>
      <vt:lpstr>Summary of the changes for the 2020-21 funding formula (2)</vt:lpstr>
      <vt:lpstr>Summary of the unchanged matters for the 2020-21 funding formula (1)</vt:lpstr>
      <vt:lpstr>Summary of the unchanged matters for the 2020-21 funding formula (2)</vt:lpstr>
      <vt:lpstr>2019-20 position refresh (1)</vt:lpstr>
      <vt:lpstr>2019-20 position refresh (2)</vt:lpstr>
      <vt:lpstr>Proposed Approach (1)</vt:lpstr>
      <vt:lpstr>Proposed Approach (2)</vt:lpstr>
      <vt:lpstr>Proposed Approach (3)</vt:lpstr>
      <vt:lpstr>Work undertaken</vt:lpstr>
      <vt:lpstr>Timetable (1)</vt:lpstr>
      <vt:lpstr>Timetable (2)</vt:lpstr>
      <vt:lpstr>PowerPoint Presentation</vt:lpstr>
      <vt:lpstr>Financial Context</vt:lpstr>
      <vt:lpstr>What is the LA doing?</vt:lpstr>
      <vt:lpstr>Impact on Schools</vt:lpstr>
      <vt:lpstr>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Bulmer</dc:creator>
  <cp:lastModifiedBy>Dave Kirven (NLBC)</cp:lastModifiedBy>
  <cp:revision>180</cp:revision>
  <cp:lastPrinted>2017-11-14T11:17:32Z</cp:lastPrinted>
  <dcterms:created xsi:type="dcterms:W3CDTF">2016-05-25T14:05:32Z</dcterms:created>
  <dcterms:modified xsi:type="dcterms:W3CDTF">2019-12-04T08:32:39Z</dcterms:modified>
</cp:coreProperties>
</file>