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4" r:id="rId3"/>
    <p:sldId id="283" r:id="rId4"/>
    <p:sldId id="279" r:id="rId5"/>
    <p:sldId id="282" r:id="rId6"/>
    <p:sldId id="293" r:id="rId7"/>
    <p:sldId id="292" r:id="rId8"/>
    <p:sldId id="296" r:id="rId9"/>
    <p:sldId id="295" r:id="rId10"/>
    <p:sldId id="297" r:id="rId11"/>
    <p:sldId id="299" r:id="rId12"/>
    <p:sldId id="298" r:id="rId13"/>
    <p:sldId id="301" r:id="rId14"/>
    <p:sldId id="261" r:id="rId1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941" autoAdjust="0"/>
  </p:normalViewPr>
  <p:slideViewPr>
    <p:cSldViewPr>
      <p:cViewPr>
        <p:scale>
          <a:sx n="63" d="100"/>
          <a:sy n="63" d="100"/>
        </p:scale>
        <p:origin x="-159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B7942-4C4E-4DE9-BC78-8EA3CD7EF1C4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08B42F-552C-4469-8C4C-4BE022C4466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6359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08B42F-552C-4469-8C4C-4BE022C4466F}" type="slidenum">
              <a:rPr lang="en-GB" smtClean="0"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858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188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501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32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79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850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256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4982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936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1309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01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055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7F580-AC78-4B8C-BC5E-AE0EBA764E83}" type="datetimeFigureOut">
              <a:rPr lang="en-GB" smtClean="0"/>
              <a:t>04/12/2017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70948-B213-4626-A146-C4C85ABFE20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244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9819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5445225"/>
            <a:ext cx="770995" cy="72008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5346937"/>
            <a:ext cx="792088" cy="818368"/>
          </a:xfrm>
          <a:prstGeom prst="rect">
            <a:avLst/>
          </a:prstGeom>
        </p:spPr>
      </p:pic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799" y="2924944"/>
            <a:ext cx="7772400" cy="2261340"/>
          </a:xfrm>
        </p:spPr>
        <p:txBody>
          <a:bodyPr>
            <a:noAutofit/>
          </a:bodyPr>
          <a:lstStyle/>
          <a:p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 smtClean="0">
                <a:latin typeface="Calibri" pitchFamily="34" charset="0"/>
                <a:cs typeface="Calibri" pitchFamily="34" charset="0"/>
              </a:rPr>
            </a:b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David Kirven</a:t>
            </a:r>
            <a:r>
              <a:rPr lang="en-GB" sz="2000" b="1" dirty="0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 dirty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Strategic Lead – Business Partnering</a:t>
            </a:r>
            <a:r>
              <a:rPr lang="en-GB" sz="2000" b="1">
                <a:latin typeface="Calibri" pitchFamily="34" charset="0"/>
                <a:cs typeface="Calibri" pitchFamily="34" charset="0"/>
              </a:rPr>
              <a:t/>
            </a:r>
            <a:br>
              <a:rPr lang="en-GB" sz="2000" b="1">
                <a:latin typeface="Calibri" pitchFamily="34" charset="0"/>
                <a:cs typeface="Calibri" pitchFamily="34" charset="0"/>
              </a:rPr>
            </a:br>
            <a:r>
              <a:rPr lang="en-GB" sz="2000" b="1" smtClean="0">
                <a:latin typeface="Calibri" pitchFamily="34" charset="0"/>
                <a:cs typeface="Calibri" pitchFamily="34" charset="0"/>
              </a:rPr>
              <a:t>Alex </a:t>
            </a: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Allenby</a:t>
            </a:r>
            <a:br>
              <a:rPr lang="en-GB" sz="2000" b="1" dirty="0" smtClean="0">
                <a:latin typeface="Calibri" pitchFamily="34" charset="0"/>
                <a:cs typeface="Calibri" pitchFamily="34" charset="0"/>
              </a:rPr>
            </a:br>
            <a:r>
              <a:rPr lang="en-GB" sz="2000" b="1" dirty="0" smtClean="0">
                <a:latin typeface="Calibri" pitchFamily="34" charset="0"/>
                <a:cs typeface="Calibri" pitchFamily="34" charset="0"/>
              </a:rPr>
              <a:t>Commercial Accountant</a:t>
            </a:r>
            <a:endParaRPr lang="en-GB" sz="2000" dirty="0"/>
          </a:p>
        </p:txBody>
      </p:sp>
      <p:pic>
        <p:nvPicPr>
          <p:cNvPr id="1031" name="Picture 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589240"/>
            <a:ext cx="2088000" cy="99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503" y="5877272"/>
            <a:ext cx="4176000" cy="16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285875" y="500063"/>
            <a:ext cx="657225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600" b="1" dirty="0" smtClean="0">
                <a:latin typeface="Calibri" pitchFamily="34" charset="0"/>
                <a:cs typeface="Calibri" pitchFamily="34" charset="0"/>
              </a:rPr>
              <a:t>Schools National Funding Formula Implementation 2018/19 – Schools Forum Consultation</a:t>
            </a:r>
          </a:p>
          <a:p>
            <a:pPr algn="ctr"/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11</a:t>
            </a:r>
            <a:r>
              <a:rPr lang="en-GB" sz="2800" b="1" baseline="30000" dirty="0" smtClean="0">
                <a:latin typeface="Calibri" pitchFamily="34" charset="0"/>
                <a:cs typeface="Calibri" pitchFamily="34" charset="0"/>
              </a:rPr>
              <a:t>th</a:t>
            </a:r>
            <a:r>
              <a:rPr lang="en-GB" sz="2800" b="1" dirty="0" smtClean="0">
                <a:latin typeface="Calibri" pitchFamily="34" charset="0"/>
                <a:cs typeface="Calibri" pitchFamily="34" charset="0"/>
              </a:rPr>
              <a:t> December 2017</a:t>
            </a:r>
          </a:p>
          <a:p>
            <a:pPr algn="ctr"/>
            <a:endParaRPr lang="en-GB" sz="28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18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en-GB" sz="3600" dirty="0"/>
              <a:t>NFF Values </a:t>
            </a:r>
            <a:r>
              <a:rPr lang="en-GB" sz="3600" dirty="0" smtClean="0"/>
              <a:t>(2)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635414"/>
              </p:ext>
            </p:extLst>
          </p:nvPr>
        </p:nvGraphicFramePr>
        <p:xfrm>
          <a:off x="457200" y="1125538"/>
          <a:ext cx="8229600" cy="4895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648"/>
                <a:gridCol w="2739752"/>
                <a:gridCol w="2743200"/>
              </a:tblGrid>
              <a:tr h="376596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Funding Element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NFF Value 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NELC Value £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Primary – IDACI Band 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420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670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Primary – IDACI Band </a:t>
                      </a:r>
                      <a:r>
                        <a:rPr lang="en-GB" baseline="0" dirty="0" smtClean="0"/>
                        <a:t>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812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Secondary – IDACI Band </a:t>
                      </a:r>
                      <a:r>
                        <a:rPr lang="en-GB" baseline="0" dirty="0" smtClean="0"/>
                        <a:t> 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290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150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Secondary – IDACI Band </a:t>
                      </a:r>
                      <a:r>
                        <a:rPr lang="en-GB" baseline="0" dirty="0" smtClean="0"/>
                        <a:t> 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304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Secondary – IDACI Band </a:t>
                      </a:r>
                      <a:r>
                        <a:rPr lang="en-GB" baseline="0" dirty="0" smtClean="0"/>
                        <a:t> 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365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Secondary – IDACI Band </a:t>
                      </a:r>
                      <a:r>
                        <a:rPr lang="en-GB" baseline="0" dirty="0" smtClean="0"/>
                        <a:t>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468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Secondary – IDACI Band </a:t>
                      </a:r>
                      <a:r>
                        <a:rPr lang="en-GB" baseline="0" dirty="0" smtClean="0"/>
                        <a:t> 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600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672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Secondary – IDACI Band </a:t>
                      </a:r>
                      <a:r>
                        <a:rPr lang="en-GB" baseline="0" dirty="0" smtClean="0"/>
                        <a:t> 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810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825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Low Prior</a:t>
                      </a:r>
                      <a:r>
                        <a:rPr lang="en-GB" b="1" u="sng" baseline="0" dirty="0" smtClean="0"/>
                        <a:t> Attainment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1,050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892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r>
                        <a:rPr lang="en-GB" dirty="0" smtClean="0"/>
                        <a:t>Secondary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1,550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1,250</a:t>
                      </a:r>
                      <a:endParaRPr lang="en-GB" dirty="0"/>
                    </a:p>
                  </a:txBody>
                  <a:tcPr/>
                </a:tc>
              </a:tr>
              <a:tr h="376596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635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en-GB" sz="3600" dirty="0"/>
              <a:t>NFF Values </a:t>
            </a:r>
            <a:r>
              <a:rPr lang="en-GB" sz="3600" dirty="0" smtClean="0"/>
              <a:t>(3)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7690574"/>
              </p:ext>
            </p:extLst>
          </p:nvPr>
        </p:nvGraphicFramePr>
        <p:xfrm>
          <a:off x="457200" y="1166178"/>
          <a:ext cx="82296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07932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Funding Element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NFF Value 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NELC Value £</a:t>
                      </a:r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EAL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515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Not used</a:t>
                      </a:r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dirty="0" smtClean="0"/>
                        <a:t>Secondary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1,385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Not used</a:t>
                      </a:r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Lump Sum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 / Secondary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110,000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102,000</a:t>
                      </a:r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Sparsity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07932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25,000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100,000 (tapered)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811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Approach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77500" lnSpcReduction="20000"/>
          </a:bodyPr>
          <a:lstStyle/>
          <a:p>
            <a:r>
              <a:rPr lang="en-GB" sz="3100" dirty="0" smtClean="0"/>
              <a:t>To move towards the NFF as far as possible within the Schools Block affordability envelope.</a:t>
            </a:r>
          </a:p>
          <a:p>
            <a:r>
              <a:rPr lang="en-GB" sz="3100" dirty="0" smtClean="0"/>
              <a:t>NFF puts less in AWPU and more in deprivation that NELC current formula</a:t>
            </a:r>
          </a:p>
          <a:p>
            <a:r>
              <a:rPr lang="en-GB" sz="3100" dirty="0" smtClean="0"/>
              <a:t>All NFF values used</a:t>
            </a:r>
          </a:p>
          <a:p>
            <a:r>
              <a:rPr lang="en-GB" sz="3100" dirty="0" smtClean="0"/>
              <a:t>Positive MFG used</a:t>
            </a:r>
          </a:p>
          <a:p>
            <a:r>
              <a:rPr lang="en-GB" sz="3100" dirty="0" smtClean="0"/>
              <a:t>Led to under allocation and MFG cost of £5m</a:t>
            </a:r>
          </a:p>
          <a:p>
            <a:r>
              <a:rPr lang="en-GB" sz="3100" dirty="0" smtClean="0"/>
              <a:t>Additional amounts put into the Primary AWPU</a:t>
            </a:r>
          </a:p>
          <a:p>
            <a:r>
              <a:rPr lang="en-GB" sz="3100" dirty="0" smtClean="0"/>
              <a:t>MFG cost reduced to £1.7m</a:t>
            </a:r>
          </a:p>
          <a:p>
            <a:r>
              <a:rPr lang="en-GB" sz="3100" dirty="0" smtClean="0"/>
              <a:t>Primary : Secondary ratio maintained</a:t>
            </a:r>
          </a:p>
          <a:p>
            <a:r>
              <a:rPr lang="en-GB" sz="3100" dirty="0" smtClean="0"/>
              <a:t>All schools gain but not be an equal %</a:t>
            </a:r>
          </a:p>
          <a:p>
            <a:r>
              <a:rPr lang="en-GB" sz="3100" dirty="0" smtClean="0"/>
              <a:t>Position will need to be reviewed in 2019-20</a:t>
            </a:r>
          </a:p>
          <a:p>
            <a:r>
              <a:rPr lang="en-GB" sz="3100" dirty="0" smtClean="0"/>
              <a:t>One – off</a:t>
            </a:r>
          </a:p>
          <a:p>
            <a:r>
              <a:rPr lang="en-GB" sz="3100" dirty="0" smtClean="0"/>
              <a:t>Top slice of schools block</a:t>
            </a:r>
          </a:p>
          <a:p>
            <a:pPr marL="0" indent="0">
              <a:buNone/>
            </a:pPr>
            <a:endParaRPr lang="en-GB" sz="2800" dirty="0" smtClean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5566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Impact on Schools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Spreadsheet analysis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5739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Any Questions?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1200" y="5714060"/>
            <a:ext cx="770995" cy="720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5762" y="5615772"/>
            <a:ext cx="792088" cy="818368"/>
          </a:xfrm>
          <a:prstGeom prst="rect">
            <a:avLst/>
          </a:prstGeom>
        </p:spPr>
      </p:pic>
      <p:pic>
        <p:nvPicPr>
          <p:cNvPr id="6" name="Picture 7"/>
          <p:cNvPicPr>
            <a:picLocks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3" y="5714060"/>
            <a:ext cx="2088000" cy="99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8"/>
          <p:cNvPicPr>
            <a:picLocks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1503" y="6061134"/>
            <a:ext cx="4176000" cy="16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724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Summary of the </a:t>
            </a:r>
            <a:r>
              <a:rPr lang="en-GB" sz="4000" b="1" dirty="0"/>
              <a:t>c</a:t>
            </a:r>
            <a:r>
              <a:rPr lang="en-GB" sz="4000" b="1" dirty="0" smtClean="0"/>
              <a:t>hanges for the 2018-19 funding formula (1)</a:t>
            </a:r>
            <a:endParaRPr lang="en-GB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en-GB" sz="2800" dirty="0"/>
              <a:t>The central schools services block has been created. The DSG now comprises of four blocks, schools, high needs, early years and the new central school services block.</a:t>
            </a:r>
          </a:p>
          <a:p>
            <a:pPr lvl="0"/>
            <a:r>
              <a:rPr lang="en-GB" sz="2800" dirty="0"/>
              <a:t>Each of the four blocks will be determined by a separate national funding </a:t>
            </a:r>
            <a:r>
              <a:rPr lang="en-GB" sz="2800" dirty="0" smtClean="0"/>
              <a:t>formula (NFF).</a:t>
            </a:r>
            <a:endParaRPr lang="en-GB" sz="2800" dirty="0"/>
          </a:p>
          <a:p>
            <a:pPr lvl="0"/>
            <a:r>
              <a:rPr lang="en-GB" sz="2800" dirty="0"/>
              <a:t>DSG baselines have been rebased to reflect </a:t>
            </a:r>
            <a:r>
              <a:rPr lang="en-GB" sz="2800" dirty="0" smtClean="0"/>
              <a:t>LAs </a:t>
            </a:r>
            <a:r>
              <a:rPr lang="en-GB" sz="2800" dirty="0"/>
              <a:t>current spending patterns.</a:t>
            </a:r>
          </a:p>
          <a:p>
            <a:pPr lvl="0"/>
            <a:r>
              <a:rPr lang="en-GB" sz="2800" dirty="0"/>
              <a:t>Within the Schools Block the Government will provide for at least a </a:t>
            </a:r>
            <a:r>
              <a:rPr lang="en-GB" sz="2800" dirty="0" smtClean="0"/>
              <a:t>notional 0.5</a:t>
            </a:r>
            <a:r>
              <a:rPr lang="en-GB" sz="2800" dirty="0"/>
              <a:t>% per pupil increase for each school in 2018-19.</a:t>
            </a:r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66697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changes for the 2018-19 funding formula </a:t>
            </a:r>
            <a:r>
              <a:rPr lang="en-GB" sz="3600" b="1" dirty="0" smtClean="0"/>
              <a:t>(2)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600" dirty="0"/>
              <a:t>The formula will provide </a:t>
            </a:r>
            <a:r>
              <a:rPr lang="en-GB" sz="2600" dirty="0" smtClean="0"/>
              <a:t>LAs </a:t>
            </a:r>
            <a:r>
              <a:rPr lang="en-GB" sz="2600" dirty="0"/>
              <a:t>with per pupil funding of at least £4,800 for all secondary schools that have pupils in years 10 and 11 by 2019-20.</a:t>
            </a:r>
          </a:p>
          <a:p>
            <a:pPr lvl="0"/>
            <a:r>
              <a:rPr lang="en-GB" sz="2600" dirty="0"/>
              <a:t>Within the High Needs Block the Government will provide for at least a 0.5% overall increase in 2018-19 through the high needs national funding formula.</a:t>
            </a:r>
          </a:p>
          <a:p>
            <a:pPr lvl="0"/>
            <a:r>
              <a:rPr lang="en-GB" sz="2600" dirty="0"/>
              <a:t>The Minimum Funding Guarantee (MFG) for schools will continue, but </a:t>
            </a:r>
            <a:r>
              <a:rPr lang="en-GB" sz="2600" dirty="0" smtClean="0"/>
              <a:t>LAs </a:t>
            </a:r>
            <a:r>
              <a:rPr lang="en-GB" sz="2600" dirty="0"/>
              <a:t>will have the flexibility to set a local MFG between </a:t>
            </a:r>
            <a:r>
              <a:rPr lang="en-GB" sz="2600" dirty="0" smtClean="0"/>
              <a:t>+0.5% </a:t>
            </a:r>
            <a:r>
              <a:rPr lang="en-GB" sz="2600" dirty="0"/>
              <a:t>and -1.5%.</a:t>
            </a:r>
          </a:p>
          <a:p>
            <a:pPr marL="457200" lvl="1" indent="0">
              <a:buNone/>
            </a:pP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847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/>
              <a:t>Summary of the changes for the 2018-19 funding formula </a:t>
            </a:r>
            <a:r>
              <a:rPr lang="en-GB" sz="3600" b="1" dirty="0" smtClean="0"/>
              <a:t>(3)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sz="2600" dirty="0"/>
              <a:t>The schools block will be ring fenced from 2018 to 2019, but </a:t>
            </a:r>
            <a:r>
              <a:rPr lang="en-GB" sz="2600" dirty="0" smtClean="0"/>
              <a:t>LAs </a:t>
            </a:r>
            <a:r>
              <a:rPr lang="en-GB" sz="2600" dirty="0"/>
              <a:t>will be able to transfer up to 0.5% of their schools block funding with the agreement of their Schools Forum</a:t>
            </a:r>
            <a:r>
              <a:rPr lang="en-GB" sz="2600" dirty="0" smtClean="0"/>
              <a:t>.</a:t>
            </a:r>
          </a:p>
          <a:p>
            <a:pPr lvl="0"/>
            <a:r>
              <a:rPr lang="en-GB" sz="2600" dirty="0"/>
              <a:t>Pupil Premium Plus for 2018-19 will be increased rather than including a Looked After Children factor in the NFF.</a:t>
            </a:r>
          </a:p>
          <a:p>
            <a:pPr lvl="0"/>
            <a:r>
              <a:rPr lang="en-GB" sz="2600" dirty="0"/>
              <a:t>Adjustments to school budgets relating to excluded pupils are re-affirmed and clarified. Specifically these detail what the LA is permitted to remove from the schools budget in respect of excluded pupils. </a:t>
            </a:r>
          </a:p>
        </p:txBody>
      </p:sp>
    </p:spTree>
    <p:extLst>
      <p:ext uri="{BB962C8B-B14F-4D97-AF65-F5344CB8AC3E}">
        <p14:creationId xmlns:p14="http://schemas.microsoft.com/office/powerpoint/2010/main" val="87380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Proposed Approach (1)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sz="2800" dirty="0" smtClean="0"/>
              <a:t>Approach adopted in previous years needs to be reviewed.</a:t>
            </a:r>
          </a:p>
          <a:p>
            <a:r>
              <a:rPr lang="en-GB" sz="2800" dirty="0" smtClean="0"/>
              <a:t>EFSA strongly encouraging LA’s to adopt NFF approach asap</a:t>
            </a:r>
          </a:p>
          <a:p>
            <a:r>
              <a:rPr lang="en-GB" sz="2800" dirty="0" smtClean="0"/>
              <a:t>Localised Formula still permitted but from 2020/21 then NFF must be adopted</a:t>
            </a:r>
          </a:p>
          <a:p>
            <a:r>
              <a:rPr lang="en-GB" sz="2800" dirty="0" smtClean="0"/>
              <a:t>Modelling has been required </a:t>
            </a:r>
          </a:p>
          <a:p>
            <a:endParaRPr lang="en-GB" sz="2600" dirty="0" smtClean="0"/>
          </a:p>
          <a:p>
            <a:r>
              <a:rPr lang="en-GB" sz="2800" b="1" u="sng" dirty="0" smtClean="0"/>
              <a:t>Two options</a:t>
            </a:r>
          </a:p>
          <a:p>
            <a:pPr lvl="0"/>
            <a:r>
              <a:rPr lang="en-GB" sz="2800" dirty="0"/>
              <a:t>Move to the NFF as per the </a:t>
            </a:r>
            <a:r>
              <a:rPr lang="en-GB" sz="2800" dirty="0" smtClean="0"/>
              <a:t>DfE </a:t>
            </a:r>
            <a:r>
              <a:rPr lang="en-GB" sz="2800" dirty="0"/>
              <a:t>wish, or</a:t>
            </a:r>
          </a:p>
          <a:p>
            <a:pPr lvl="0"/>
            <a:r>
              <a:rPr lang="en-GB" sz="2800" dirty="0"/>
              <a:t>Retain a localised formula with a possible movement to the </a:t>
            </a:r>
            <a:r>
              <a:rPr lang="en-GB" sz="2800" dirty="0" smtClean="0"/>
              <a:t>NFF</a:t>
            </a:r>
          </a:p>
          <a:p>
            <a:pPr lvl="0"/>
            <a:r>
              <a:rPr lang="en-GB" sz="2800" dirty="0" smtClean="0"/>
              <a:t>Advantages / disadvantages of each approach</a:t>
            </a:r>
            <a:endParaRPr lang="en-GB" sz="28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93632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Proposed Approach (2</a:t>
            </a:r>
            <a:r>
              <a:rPr lang="en-GB" b="1" dirty="0" smtClean="0"/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/>
              <a:t>Prior to listing these however it is necessary to note three matters:</a:t>
            </a:r>
          </a:p>
          <a:p>
            <a:pPr lvl="0"/>
            <a:r>
              <a:rPr lang="en-GB" sz="2800" dirty="0" smtClean="0"/>
              <a:t>The </a:t>
            </a:r>
            <a:r>
              <a:rPr lang="en-GB" sz="2800" dirty="0"/>
              <a:t>list of NFF values used by the DfE are averages and as such there will be variances with the value used by our local formula.</a:t>
            </a:r>
          </a:p>
          <a:p>
            <a:pPr lvl="0"/>
            <a:r>
              <a:rPr lang="en-GB" sz="2800" dirty="0"/>
              <a:t>DfE references to an increase of </a:t>
            </a:r>
            <a:r>
              <a:rPr lang="en-GB" sz="2800" dirty="0" smtClean="0"/>
              <a:t>notional 0.5</a:t>
            </a:r>
            <a:r>
              <a:rPr lang="en-GB" sz="2800" dirty="0"/>
              <a:t>% per pupil funding is calculated on a schools block basis. </a:t>
            </a:r>
            <a:endParaRPr lang="en-GB" sz="2800" dirty="0" smtClean="0"/>
          </a:p>
          <a:p>
            <a:pPr lvl="0"/>
            <a:r>
              <a:rPr lang="en-GB" sz="2800" dirty="0" smtClean="0"/>
              <a:t>Transition </a:t>
            </a:r>
            <a:r>
              <a:rPr lang="en-GB" sz="2800" dirty="0"/>
              <a:t>funding arrangements in 2018-19 of £3,300 per primary pupil and £4,600 for Key Stage 4 are per pupil and not </a:t>
            </a:r>
            <a:r>
              <a:rPr lang="en-GB" sz="2800" dirty="0" smtClean="0"/>
              <a:t>the basic per pupil amount (AWPU).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46325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Work undertaken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Meetings have been held with the Schools Forum Working Party</a:t>
            </a:r>
          </a:p>
          <a:p>
            <a:r>
              <a:rPr lang="en-GB" sz="2800" dirty="0" smtClean="0"/>
              <a:t>Discussion of both options with the WP, pros and cons modelling</a:t>
            </a:r>
          </a:p>
          <a:p>
            <a:pPr lvl="0"/>
            <a:r>
              <a:rPr lang="en-GB" sz="2800" dirty="0" smtClean="0"/>
              <a:t>A </a:t>
            </a:r>
            <a:r>
              <a:rPr lang="en-GB" sz="2800" dirty="0"/>
              <a:t>full understanding of how the Minimum per pupil funding level works in the proforma</a:t>
            </a:r>
          </a:p>
          <a:p>
            <a:pPr lvl="0"/>
            <a:r>
              <a:rPr lang="en-GB" sz="2800" dirty="0"/>
              <a:t>The impact of the MFG on the publicised funding increase</a:t>
            </a:r>
            <a:r>
              <a:rPr lang="en-GB" sz="2800" dirty="0" smtClean="0"/>
              <a:t>.</a:t>
            </a:r>
          </a:p>
          <a:p>
            <a:pPr lvl="0"/>
            <a:r>
              <a:rPr lang="en-GB" sz="2800" dirty="0" smtClean="0"/>
              <a:t>Disapplication from MFG’s submitted</a:t>
            </a:r>
          </a:p>
          <a:p>
            <a:pPr lvl="0"/>
            <a:r>
              <a:rPr lang="en-GB" sz="2800" dirty="0" smtClean="0"/>
              <a:t>Consultation with schools</a:t>
            </a:r>
          </a:p>
          <a:p>
            <a:pPr lvl="0"/>
            <a:r>
              <a:rPr lang="en-GB" sz="2800" dirty="0" smtClean="0"/>
              <a:t>Normal annual funding decisions – centrally retained / de-delegations.</a:t>
            </a:r>
            <a:endParaRPr lang="en-GB" sz="2800" dirty="0"/>
          </a:p>
          <a:p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41669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Timetable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722259"/>
              </p:ext>
            </p:extLst>
          </p:nvPr>
        </p:nvGraphicFramePr>
        <p:xfrm>
          <a:off x="899592" y="1268760"/>
          <a:ext cx="7776864" cy="52565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8312"/>
                <a:gridCol w="4968552"/>
              </a:tblGrid>
              <a:tr h="2308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</a:rPr>
                        <a:t>Date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u="sng" dirty="0">
                          <a:effectLst/>
                        </a:rPr>
                        <a:t>Action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2308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30 November 2017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School census database closed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30 November 2017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Deadline for making exclusions from MFG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684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Mid December 2017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APT issued to LA’s containing October 2017 census based pupil data and factors.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9133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Mid December 2017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ESFA confirms DSG Schools Block and High Needs Block allocations for 2018-19. Publication of provisional EY Block allocations.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684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Mid-January 2018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Schools Forum consultation / political approval required for final 2018 – 19 funding formula.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19 January 2018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Deadline for the submission by the LA of the final 2018 – 19 APT to the ESFA.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28 February 2018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Deadline for the confirmation of school budget shares to maintained schools. 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45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February 2018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Publication of 2018-19 high needs place numbers at institution level.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  <a:tr h="6849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30 March 2018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</a:rPr>
                        <a:t>Deadline for the confirmation of the annual general grant to academies open by 9 January 2018.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36" marR="678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4222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/>
          </a:bodyPr>
          <a:lstStyle/>
          <a:p>
            <a:r>
              <a:rPr lang="en-GB" sz="3600" dirty="0" smtClean="0"/>
              <a:t>NFF Values (1)</a:t>
            </a:r>
            <a:endParaRPr lang="en-GB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503806"/>
              </p:ext>
            </p:extLst>
          </p:nvPr>
        </p:nvGraphicFramePr>
        <p:xfrm>
          <a:off x="457200" y="1268415"/>
          <a:ext cx="8229600" cy="4761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05088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Funding Element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NFF Value 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NELC Value £</a:t>
                      </a:r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Basic per pupil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r>
                        <a:rPr lang="en-GB" dirty="0" smtClean="0"/>
                        <a:t>AWPU - Primary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2,747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3,224 (excludes one-off)</a:t>
                      </a:r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r>
                        <a:rPr lang="en-GB" dirty="0" smtClean="0"/>
                        <a:t>AWPU – KS3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3,863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4,575 (excludes one-off)</a:t>
                      </a:r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r>
                        <a:rPr lang="en-GB" dirty="0" smtClean="0"/>
                        <a:t>AWPU</a:t>
                      </a:r>
                      <a:r>
                        <a:rPr lang="en-GB" baseline="0" dirty="0" smtClean="0"/>
                        <a:t> – KS4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4,386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4,575 (excludes one-off)</a:t>
                      </a:r>
                      <a:endParaRPr lang="en-GB" dirty="0"/>
                    </a:p>
                  </a:txBody>
                  <a:tcPr/>
                </a:tc>
              </a:tr>
              <a:tr h="423177">
                <a:tc>
                  <a:txBody>
                    <a:bodyPr/>
                    <a:lstStyle/>
                    <a:p>
                      <a:r>
                        <a:rPr lang="en-GB" b="1" u="sng" dirty="0" smtClean="0"/>
                        <a:t>Deprivation</a:t>
                      </a:r>
                      <a:endParaRPr lang="en-GB" b="1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06121">
                <a:tc>
                  <a:txBody>
                    <a:bodyPr/>
                    <a:lstStyle/>
                    <a:p>
                      <a:r>
                        <a:rPr lang="en-GB" dirty="0" smtClean="0"/>
                        <a:t>FMS6 Primary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Not used</a:t>
                      </a:r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r>
                        <a:rPr lang="en-GB" dirty="0" smtClean="0"/>
                        <a:t>FMS6 Secondary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785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Not used</a:t>
                      </a:r>
                      <a:endParaRPr lang="en-GB" dirty="0"/>
                    </a:p>
                  </a:txBody>
                  <a:tcPr/>
                </a:tc>
              </a:tr>
              <a:tr h="327361">
                <a:tc>
                  <a:txBody>
                    <a:bodyPr/>
                    <a:lstStyle/>
                    <a:p>
                      <a:r>
                        <a:rPr lang="en-GB" dirty="0" smtClean="0"/>
                        <a:t>Primary – IDACI Band 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200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150</a:t>
                      </a:r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Primary – IDACI Band 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240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304</a:t>
                      </a:r>
                      <a:endParaRPr lang="en-GB" dirty="0"/>
                    </a:p>
                  </a:txBody>
                  <a:tcPr/>
                </a:tc>
              </a:tr>
              <a:tr h="3486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Primary – IDACI Band D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360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362</a:t>
                      </a:r>
                      <a:endParaRPr lang="en-GB" dirty="0"/>
                    </a:p>
                  </a:txBody>
                  <a:tcPr/>
                </a:tc>
              </a:tr>
              <a:tr h="405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Primary – IDACI Band </a:t>
                      </a:r>
                      <a:r>
                        <a:rPr lang="en-GB" baseline="0" dirty="0" smtClean="0"/>
                        <a:t> 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390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                    467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573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2302</TotalTime>
  <Words>995</Words>
  <Application>Microsoft Office PowerPoint</Application>
  <PresentationFormat>On-screen Show (4:3)</PresentationFormat>
  <Paragraphs>166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David Kirven Strategic Lead – Business Partnering Alex Allenby Commercial Accountant</vt:lpstr>
      <vt:lpstr>Summary of the changes for the 2018-19 funding formula (1)</vt:lpstr>
      <vt:lpstr>Summary of the changes for the 2018-19 funding formula (2)</vt:lpstr>
      <vt:lpstr>Summary of the changes for the 2018-19 funding formula (3)</vt:lpstr>
      <vt:lpstr>Proposed Approach (1)</vt:lpstr>
      <vt:lpstr>Proposed Approach (2)</vt:lpstr>
      <vt:lpstr>Work undertaken</vt:lpstr>
      <vt:lpstr>Timetable</vt:lpstr>
      <vt:lpstr>NFF Values (1)</vt:lpstr>
      <vt:lpstr>NFF Values (2)</vt:lpstr>
      <vt:lpstr>NFF Values (3)</vt:lpstr>
      <vt:lpstr>Approach</vt:lpstr>
      <vt:lpstr>Impact on Schools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Bulmer</dc:creator>
  <cp:lastModifiedBy>Kirven, Dave</cp:lastModifiedBy>
  <cp:revision>127</cp:revision>
  <cp:lastPrinted>2017-11-14T11:17:32Z</cp:lastPrinted>
  <dcterms:created xsi:type="dcterms:W3CDTF">2016-05-25T14:05:32Z</dcterms:created>
  <dcterms:modified xsi:type="dcterms:W3CDTF">2017-12-04T08:58:14Z</dcterms:modified>
</cp:coreProperties>
</file>