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5"/>
  </p:notesMasterIdLst>
  <p:sldIdLst>
    <p:sldId id="258" r:id="rId2"/>
    <p:sldId id="302" r:id="rId3"/>
    <p:sldId id="297" r:id="rId4"/>
    <p:sldId id="303" r:id="rId5"/>
    <p:sldId id="304" r:id="rId6"/>
    <p:sldId id="305" r:id="rId7"/>
    <p:sldId id="298" r:id="rId8"/>
    <p:sldId id="306" r:id="rId9"/>
    <p:sldId id="307" r:id="rId10"/>
    <p:sldId id="308" r:id="rId11"/>
    <p:sldId id="309" r:id="rId12"/>
    <p:sldId id="287" r:id="rId13"/>
    <p:sldId id="274" r:id="rId14"/>
    <p:sldId id="299" r:id="rId15"/>
    <p:sldId id="279" r:id="rId16"/>
    <p:sldId id="300" r:id="rId17"/>
    <p:sldId id="288" r:id="rId18"/>
    <p:sldId id="277" r:id="rId19"/>
    <p:sldId id="276" r:id="rId20"/>
    <p:sldId id="278" r:id="rId21"/>
    <p:sldId id="280" r:id="rId22"/>
    <p:sldId id="281" r:id="rId23"/>
    <p:sldId id="282" r:id="rId24"/>
    <p:sldId id="301" r:id="rId25"/>
    <p:sldId id="273" r:id="rId26"/>
    <p:sldId id="296" r:id="rId27"/>
    <p:sldId id="285" r:id="rId28"/>
    <p:sldId id="311" r:id="rId29"/>
    <p:sldId id="310" r:id="rId30"/>
    <p:sldId id="312" r:id="rId31"/>
    <p:sldId id="283" r:id="rId32"/>
    <p:sldId id="259" r:id="rId33"/>
    <p:sldId id="26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79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Flytipping 2023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78-4363-B659-710A4D218E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78-4363-B659-710A4D218E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78-4363-B659-710A4D218E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78-4363-B659-710A4D218EF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78-4363-B659-710A4D218EF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078-4363-B659-710A4D218EF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078-4363-B659-710A4D218EF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078-4363-B659-710A4D218EF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078-4363-B659-710A4D218EF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078-4363-B659-710A4D218EF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078-4363-B659-710A4D218EF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078-4363-B659-710A4D218EF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078-4363-B659-710A4D218EF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078-4363-B659-710A4D218EF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078-4363-B659-710A4D218EF6}"/>
              </c:ext>
            </c:extLst>
          </c:dPt>
          <c:cat>
            <c:strRef>
              <c:f>Sheet1!$A$2:$A$16</c:f>
              <c:strCache>
                <c:ptCount val="15"/>
                <c:pt idx="0">
                  <c:v>East Marsh</c:v>
                </c:pt>
                <c:pt idx="1">
                  <c:v>West Marsh</c:v>
                </c:pt>
                <c:pt idx="2">
                  <c:v>Heneage</c:v>
                </c:pt>
                <c:pt idx="3">
                  <c:v>Haverstoe</c:v>
                </c:pt>
                <c:pt idx="4">
                  <c:v>Croft Baker</c:v>
                </c:pt>
                <c:pt idx="5">
                  <c:v>South</c:v>
                </c:pt>
                <c:pt idx="6">
                  <c:v>Freshney</c:v>
                </c:pt>
                <c:pt idx="7">
                  <c:v>Yarborough</c:v>
                </c:pt>
                <c:pt idx="8">
                  <c:v>Waltham</c:v>
                </c:pt>
                <c:pt idx="9">
                  <c:v>New Waltham</c:v>
                </c:pt>
                <c:pt idx="10">
                  <c:v>Wolds</c:v>
                </c:pt>
                <c:pt idx="11">
                  <c:v>Immingham</c:v>
                </c:pt>
                <c:pt idx="12">
                  <c:v>Park</c:v>
                </c:pt>
                <c:pt idx="13">
                  <c:v>Sidney Sussex</c:v>
                </c:pt>
                <c:pt idx="14">
                  <c:v>Humberston</c:v>
                </c:pt>
              </c:strCache>
            </c:strRef>
          </c:cat>
          <c:val>
            <c:numRef>
              <c:f>Sheet1!$B$2:$B$16</c:f>
              <c:numCache>
                <c:formatCode>General</c:formatCode>
                <c:ptCount val="15"/>
                <c:pt idx="0">
                  <c:v>947</c:v>
                </c:pt>
                <c:pt idx="1">
                  <c:v>239</c:v>
                </c:pt>
                <c:pt idx="2">
                  <c:v>184</c:v>
                </c:pt>
                <c:pt idx="3">
                  <c:v>10</c:v>
                </c:pt>
                <c:pt idx="4">
                  <c:v>59</c:v>
                </c:pt>
                <c:pt idx="5">
                  <c:v>130</c:v>
                </c:pt>
                <c:pt idx="6">
                  <c:v>51</c:v>
                </c:pt>
                <c:pt idx="7">
                  <c:v>67</c:v>
                </c:pt>
                <c:pt idx="8">
                  <c:v>23</c:v>
                </c:pt>
                <c:pt idx="9">
                  <c:v>26</c:v>
                </c:pt>
                <c:pt idx="10">
                  <c:v>94</c:v>
                </c:pt>
                <c:pt idx="11">
                  <c:v>32</c:v>
                </c:pt>
                <c:pt idx="12">
                  <c:v>46</c:v>
                </c:pt>
                <c:pt idx="13">
                  <c:v>74</c:v>
                </c:pt>
                <c:pt idx="14">
                  <c:v>13</c:v>
                </c:pt>
              </c:numCache>
            </c:numRef>
          </c:val>
          <c:extLst>
            <c:ext xmlns:c16="http://schemas.microsoft.com/office/drawing/2014/chart" uri="{C3380CC4-5D6E-409C-BE32-E72D297353CC}">
              <c16:uniqueId val="{0000001E-2078-4363-B659-710A4D218EF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3FF53-058D-490A-A960-4F96530E3547}"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GB"/>
        </a:p>
      </dgm:t>
    </dgm:pt>
    <dgm:pt modelId="{B0694FEC-DB97-4998-BB9C-60B4FEFCFDAE}">
      <dgm:prSet phldrT="[Text]"/>
      <dgm:spPr/>
      <dgm:t>
        <a:bodyPr/>
        <a:lstStyle/>
        <a:p>
          <a:r>
            <a:rPr lang="en-GB" dirty="0"/>
            <a:t>Pending Approval</a:t>
          </a:r>
        </a:p>
        <a:p>
          <a:r>
            <a:rPr lang="en-GB" dirty="0"/>
            <a:t>Consultation minimum 10 weeks</a:t>
          </a:r>
        </a:p>
        <a:p>
          <a:r>
            <a:rPr lang="en-GB" dirty="0"/>
            <a:t>January 2025	</a:t>
          </a:r>
        </a:p>
      </dgm:t>
    </dgm:pt>
    <dgm:pt modelId="{20C7EA27-D342-49C2-8A5B-9023AE671FB5}" type="parTrans" cxnId="{B9668C23-1F1B-4EAA-B95F-C4F2744BD174}">
      <dgm:prSet/>
      <dgm:spPr/>
      <dgm:t>
        <a:bodyPr/>
        <a:lstStyle/>
        <a:p>
          <a:endParaRPr lang="en-GB"/>
        </a:p>
      </dgm:t>
    </dgm:pt>
    <dgm:pt modelId="{6303F069-1013-4FF9-8DA0-D83EA39218D8}" type="sibTrans" cxnId="{B9668C23-1F1B-4EAA-B95F-C4F2744BD174}">
      <dgm:prSet/>
      <dgm:spPr/>
      <dgm:t>
        <a:bodyPr/>
        <a:lstStyle/>
        <a:p>
          <a:endParaRPr lang="en-GB"/>
        </a:p>
      </dgm:t>
    </dgm:pt>
    <dgm:pt modelId="{B2CB3B2A-A104-48F7-BE80-2974323D81CD}">
      <dgm:prSet phldrT="[Text]"/>
      <dgm:spPr/>
      <dgm:t>
        <a:bodyPr/>
        <a:lstStyle/>
        <a:p>
          <a:r>
            <a:rPr lang="en-GB" dirty="0"/>
            <a:t>Assess consultation feedback.  Make necessary changes and present to Scrutiny</a:t>
          </a:r>
        </a:p>
        <a:p>
          <a:r>
            <a:rPr lang="en-GB" dirty="0"/>
            <a:t>April / June</a:t>
          </a:r>
        </a:p>
      </dgm:t>
    </dgm:pt>
    <dgm:pt modelId="{D6326430-29A7-416B-997B-D89B0D012CA2}" type="parTrans" cxnId="{5885389D-61D2-4A31-83F2-5A4AFAB34FA0}">
      <dgm:prSet/>
      <dgm:spPr/>
      <dgm:t>
        <a:bodyPr/>
        <a:lstStyle/>
        <a:p>
          <a:endParaRPr lang="en-GB"/>
        </a:p>
      </dgm:t>
    </dgm:pt>
    <dgm:pt modelId="{BD7A4396-FE7D-4A0D-8DCF-AFBAEE6B8F41}" type="sibTrans" cxnId="{5885389D-61D2-4A31-83F2-5A4AFAB34FA0}">
      <dgm:prSet/>
      <dgm:spPr/>
      <dgm:t>
        <a:bodyPr/>
        <a:lstStyle/>
        <a:p>
          <a:endParaRPr lang="en-GB"/>
        </a:p>
      </dgm:t>
    </dgm:pt>
    <dgm:pt modelId="{D80DBD6A-7E8B-40D6-B62E-35C247A5E33D}">
      <dgm:prSet/>
      <dgm:spPr/>
      <dgm:t>
        <a:bodyPr/>
        <a:lstStyle/>
        <a:p>
          <a:r>
            <a:rPr lang="en-GB"/>
            <a:t>Final proposition presented to Full Council with recommendations.</a:t>
          </a:r>
        </a:p>
        <a:p>
          <a:r>
            <a:rPr lang="en-GB"/>
            <a:t>     July 2025	</a:t>
          </a:r>
        </a:p>
        <a:p>
          <a:r>
            <a:rPr lang="en-GB"/>
            <a:t> </a:t>
          </a:r>
        </a:p>
        <a:p>
          <a:endParaRPr lang="en-GB"/>
        </a:p>
      </dgm:t>
    </dgm:pt>
    <dgm:pt modelId="{D06CF37A-004E-4B93-9C39-E0246661E187}" type="parTrans" cxnId="{EE35CC21-D611-4472-A356-A7121A4D3D62}">
      <dgm:prSet/>
      <dgm:spPr/>
      <dgm:t>
        <a:bodyPr/>
        <a:lstStyle/>
        <a:p>
          <a:endParaRPr lang="en-GB"/>
        </a:p>
      </dgm:t>
    </dgm:pt>
    <dgm:pt modelId="{187A188D-01E8-479D-A784-395C2FEE2739}" type="sibTrans" cxnId="{EE35CC21-D611-4472-A356-A7121A4D3D62}">
      <dgm:prSet/>
      <dgm:spPr/>
      <dgm:t>
        <a:bodyPr/>
        <a:lstStyle/>
        <a:p>
          <a:endParaRPr lang="en-GB"/>
        </a:p>
      </dgm:t>
    </dgm:pt>
    <dgm:pt modelId="{3047FE01-7E68-4751-86C6-F33D5C57F2EB}">
      <dgm:prSet/>
      <dgm:spPr/>
      <dgm:t>
        <a:bodyPr/>
        <a:lstStyle/>
        <a:p>
          <a:r>
            <a:rPr lang="en-GB" dirty="0"/>
            <a:t>Subject to Full Council approval – Issue a Notice of Designation</a:t>
          </a:r>
        </a:p>
        <a:p>
          <a:r>
            <a:rPr lang="en-GB" dirty="0"/>
            <a:t>August 2025</a:t>
          </a:r>
        </a:p>
      </dgm:t>
    </dgm:pt>
    <dgm:pt modelId="{0E21331C-28E6-401E-B927-2BDED6166001}" type="parTrans" cxnId="{F5284E05-1BDE-4130-B5BC-5A30067CA483}">
      <dgm:prSet/>
      <dgm:spPr/>
      <dgm:t>
        <a:bodyPr/>
        <a:lstStyle/>
        <a:p>
          <a:endParaRPr lang="en-GB"/>
        </a:p>
      </dgm:t>
    </dgm:pt>
    <dgm:pt modelId="{E006235B-ABC0-4322-AE24-BD184A08665A}" type="sibTrans" cxnId="{F5284E05-1BDE-4130-B5BC-5A30067CA483}">
      <dgm:prSet/>
      <dgm:spPr/>
      <dgm:t>
        <a:bodyPr/>
        <a:lstStyle/>
        <a:p>
          <a:endParaRPr lang="en-GB"/>
        </a:p>
      </dgm:t>
    </dgm:pt>
    <dgm:pt modelId="{F72C0578-7F1B-4385-9CC1-FCAD8CA6835B}">
      <dgm:prSet/>
      <dgm:spPr/>
      <dgm:t>
        <a:bodyPr/>
        <a:lstStyle/>
        <a:p>
          <a:r>
            <a:rPr lang="en-GB" dirty="0"/>
            <a:t>Winter 2025/26</a:t>
          </a:r>
        </a:p>
      </dgm:t>
    </dgm:pt>
    <dgm:pt modelId="{2A384B83-CBF7-4EE0-97B8-CBF24D684445}" type="parTrans" cxnId="{91C96A39-FC12-489C-AE22-2E693A3664D1}">
      <dgm:prSet/>
      <dgm:spPr/>
      <dgm:t>
        <a:bodyPr/>
        <a:lstStyle/>
        <a:p>
          <a:endParaRPr lang="en-GB"/>
        </a:p>
      </dgm:t>
    </dgm:pt>
    <dgm:pt modelId="{22B19BE1-0A8C-4ADB-95F8-4D73A9A394E6}" type="sibTrans" cxnId="{91C96A39-FC12-489C-AE22-2E693A3664D1}">
      <dgm:prSet/>
      <dgm:spPr/>
      <dgm:t>
        <a:bodyPr/>
        <a:lstStyle/>
        <a:p>
          <a:endParaRPr lang="en-GB"/>
        </a:p>
      </dgm:t>
    </dgm:pt>
    <dgm:pt modelId="{E3B106AD-5A20-48EB-AA25-772A14674247}">
      <dgm:prSet/>
      <dgm:spPr/>
      <dgm:t>
        <a:bodyPr/>
        <a:lstStyle/>
        <a:p>
          <a:r>
            <a:rPr lang="en-GB" dirty="0"/>
            <a:t>Pending Approval, the scheme will commence Winter 2025/26.</a:t>
          </a:r>
        </a:p>
      </dgm:t>
    </dgm:pt>
    <dgm:pt modelId="{2FD07F17-7A1D-4C0F-881A-2932A00D356D}" type="parTrans" cxnId="{26C1F86F-CEF4-4B33-A1CC-32D1F61E02CF}">
      <dgm:prSet/>
      <dgm:spPr/>
      <dgm:t>
        <a:bodyPr/>
        <a:lstStyle/>
        <a:p>
          <a:endParaRPr lang="en-GB"/>
        </a:p>
      </dgm:t>
    </dgm:pt>
    <dgm:pt modelId="{4DCFA797-788A-460A-81EA-67F60A9139A9}" type="sibTrans" cxnId="{26C1F86F-CEF4-4B33-A1CC-32D1F61E02CF}">
      <dgm:prSet/>
      <dgm:spPr/>
      <dgm:t>
        <a:bodyPr/>
        <a:lstStyle/>
        <a:p>
          <a:endParaRPr lang="en-GB"/>
        </a:p>
      </dgm:t>
    </dgm:pt>
    <dgm:pt modelId="{D914CE33-FD27-4F58-AE42-0E700AE96BCF}" type="pres">
      <dgm:prSet presAssocID="{2163FF53-058D-490A-A960-4F96530E3547}" presName="Name0" presStyleCnt="0">
        <dgm:presLayoutVars>
          <dgm:dir/>
          <dgm:resizeHandles val="exact"/>
        </dgm:presLayoutVars>
      </dgm:prSet>
      <dgm:spPr/>
    </dgm:pt>
    <dgm:pt modelId="{B294CB70-4075-4E8B-BB7C-E71E0AE5D102}" type="pres">
      <dgm:prSet presAssocID="{B0694FEC-DB97-4998-BB9C-60B4FEFCFDAE}" presName="node" presStyleLbl="node1" presStyleIdx="0" presStyleCnt="6">
        <dgm:presLayoutVars>
          <dgm:bulletEnabled val="1"/>
        </dgm:presLayoutVars>
      </dgm:prSet>
      <dgm:spPr/>
    </dgm:pt>
    <dgm:pt modelId="{D399B39C-5221-442A-81CA-D049AED66E25}" type="pres">
      <dgm:prSet presAssocID="{6303F069-1013-4FF9-8DA0-D83EA39218D8}" presName="sibTrans" presStyleLbl="sibTrans1D1" presStyleIdx="0" presStyleCnt="5"/>
      <dgm:spPr/>
    </dgm:pt>
    <dgm:pt modelId="{263D3920-3F0E-4CEF-9796-DB2A2590DFF9}" type="pres">
      <dgm:prSet presAssocID="{6303F069-1013-4FF9-8DA0-D83EA39218D8}" presName="connectorText" presStyleLbl="sibTrans1D1" presStyleIdx="0" presStyleCnt="5"/>
      <dgm:spPr/>
    </dgm:pt>
    <dgm:pt modelId="{552E668C-88C1-428E-BF08-CDC3C7FB1BAE}" type="pres">
      <dgm:prSet presAssocID="{B2CB3B2A-A104-48F7-BE80-2974323D81CD}" presName="node" presStyleLbl="node1" presStyleIdx="1" presStyleCnt="6">
        <dgm:presLayoutVars>
          <dgm:bulletEnabled val="1"/>
        </dgm:presLayoutVars>
      </dgm:prSet>
      <dgm:spPr/>
    </dgm:pt>
    <dgm:pt modelId="{CD3AB72B-AE71-4154-8789-0C0D8796E9E5}" type="pres">
      <dgm:prSet presAssocID="{BD7A4396-FE7D-4A0D-8DCF-AFBAEE6B8F41}" presName="sibTrans" presStyleLbl="sibTrans1D1" presStyleIdx="1" presStyleCnt="5"/>
      <dgm:spPr/>
    </dgm:pt>
    <dgm:pt modelId="{E85BCFAE-98A0-4D99-ADF2-5A6534EDC4F2}" type="pres">
      <dgm:prSet presAssocID="{BD7A4396-FE7D-4A0D-8DCF-AFBAEE6B8F41}" presName="connectorText" presStyleLbl="sibTrans1D1" presStyleIdx="1" presStyleCnt="5"/>
      <dgm:spPr/>
    </dgm:pt>
    <dgm:pt modelId="{1EBE40C5-5AB9-431B-B28B-A3F4F6322ED5}" type="pres">
      <dgm:prSet presAssocID="{D80DBD6A-7E8B-40D6-B62E-35C247A5E33D}" presName="node" presStyleLbl="node1" presStyleIdx="2" presStyleCnt="6">
        <dgm:presLayoutVars>
          <dgm:bulletEnabled val="1"/>
        </dgm:presLayoutVars>
      </dgm:prSet>
      <dgm:spPr/>
    </dgm:pt>
    <dgm:pt modelId="{B2458497-62B3-4067-AD1E-FCA63EAD42A1}" type="pres">
      <dgm:prSet presAssocID="{187A188D-01E8-479D-A784-395C2FEE2739}" presName="sibTrans" presStyleLbl="sibTrans1D1" presStyleIdx="2" presStyleCnt="5"/>
      <dgm:spPr/>
    </dgm:pt>
    <dgm:pt modelId="{526A1C86-A7B6-4202-89CD-CC64B814717D}" type="pres">
      <dgm:prSet presAssocID="{187A188D-01E8-479D-A784-395C2FEE2739}" presName="connectorText" presStyleLbl="sibTrans1D1" presStyleIdx="2" presStyleCnt="5"/>
      <dgm:spPr/>
    </dgm:pt>
    <dgm:pt modelId="{0B569435-DA0E-45AF-BD22-D015751FB9AF}" type="pres">
      <dgm:prSet presAssocID="{3047FE01-7E68-4751-86C6-F33D5C57F2EB}" presName="node" presStyleLbl="node1" presStyleIdx="3" presStyleCnt="6">
        <dgm:presLayoutVars>
          <dgm:bulletEnabled val="1"/>
        </dgm:presLayoutVars>
      </dgm:prSet>
      <dgm:spPr/>
    </dgm:pt>
    <dgm:pt modelId="{420BCFCE-D02E-497D-919B-C3CBF305F626}" type="pres">
      <dgm:prSet presAssocID="{E006235B-ABC0-4322-AE24-BD184A08665A}" presName="sibTrans" presStyleLbl="sibTrans1D1" presStyleIdx="3" presStyleCnt="5"/>
      <dgm:spPr/>
    </dgm:pt>
    <dgm:pt modelId="{95140A18-E4C0-46FE-BB2E-416C9297B114}" type="pres">
      <dgm:prSet presAssocID="{E006235B-ABC0-4322-AE24-BD184A08665A}" presName="connectorText" presStyleLbl="sibTrans1D1" presStyleIdx="3" presStyleCnt="5"/>
      <dgm:spPr/>
    </dgm:pt>
    <dgm:pt modelId="{8D406FD9-A7AD-461E-935E-CA26B5322EC5}" type="pres">
      <dgm:prSet presAssocID="{F72C0578-7F1B-4385-9CC1-FCAD8CA6835B}" presName="node" presStyleLbl="node1" presStyleIdx="4" presStyleCnt="6">
        <dgm:presLayoutVars>
          <dgm:bulletEnabled val="1"/>
        </dgm:presLayoutVars>
      </dgm:prSet>
      <dgm:spPr/>
    </dgm:pt>
    <dgm:pt modelId="{0476FFFE-FF52-4762-B3E9-90789F7E4878}" type="pres">
      <dgm:prSet presAssocID="{22B19BE1-0A8C-4ADB-95F8-4D73A9A394E6}" presName="sibTrans" presStyleLbl="sibTrans1D1" presStyleIdx="4" presStyleCnt="5"/>
      <dgm:spPr/>
    </dgm:pt>
    <dgm:pt modelId="{958025C5-03C6-41F8-99F2-13937A3B6861}" type="pres">
      <dgm:prSet presAssocID="{22B19BE1-0A8C-4ADB-95F8-4D73A9A394E6}" presName="connectorText" presStyleLbl="sibTrans1D1" presStyleIdx="4" presStyleCnt="5"/>
      <dgm:spPr/>
    </dgm:pt>
    <dgm:pt modelId="{91FE1F5D-0F56-41AE-B62F-E336C59F1444}" type="pres">
      <dgm:prSet presAssocID="{E3B106AD-5A20-48EB-AA25-772A14674247}" presName="node" presStyleLbl="node1" presStyleIdx="5" presStyleCnt="6" custScaleY="113397">
        <dgm:presLayoutVars>
          <dgm:bulletEnabled val="1"/>
        </dgm:presLayoutVars>
      </dgm:prSet>
      <dgm:spPr/>
    </dgm:pt>
  </dgm:ptLst>
  <dgm:cxnLst>
    <dgm:cxn modelId="{86A64104-3F12-40BB-95D1-ED933F43B1F9}" type="presOf" srcId="{22B19BE1-0A8C-4ADB-95F8-4D73A9A394E6}" destId="{0476FFFE-FF52-4762-B3E9-90789F7E4878}" srcOrd="0" destOrd="0" presId="urn:microsoft.com/office/officeart/2016/7/layout/RepeatingBendingProcessNew"/>
    <dgm:cxn modelId="{F5284E05-1BDE-4130-B5BC-5A30067CA483}" srcId="{2163FF53-058D-490A-A960-4F96530E3547}" destId="{3047FE01-7E68-4751-86C6-F33D5C57F2EB}" srcOrd="3" destOrd="0" parTransId="{0E21331C-28E6-401E-B927-2BDED6166001}" sibTransId="{E006235B-ABC0-4322-AE24-BD184A08665A}"/>
    <dgm:cxn modelId="{14B32D1B-C20E-422E-8480-87B970A5384E}" type="presOf" srcId="{E006235B-ABC0-4322-AE24-BD184A08665A}" destId="{95140A18-E4C0-46FE-BB2E-416C9297B114}" srcOrd="1" destOrd="0" presId="urn:microsoft.com/office/officeart/2016/7/layout/RepeatingBendingProcessNew"/>
    <dgm:cxn modelId="{38A58C1B-EE80-4473-AF73-B258DAFA0C94}" type="presOf" srcId="{BD7A4396-FE7D-4A0D-8DCF-AFBAEE6B8F41}" destId="{CD3AB72B-AE71-4154-8789-0C0D8796E9E5}" srcOrd="0" destOrd="0" presId="urn:microsoft.com/office/officeart/2016/7/layout/RepeatingBendingProcessNew"/>
    <dgm:cxn modelId="{EE35CC21-D611-4472-A356-A7121A4D3D62}" srcId="{2163FF53-058D-490A-A960-4F96530E3547}" destId="{D80DBD6A-7E8B-40D6-B62E-35C247A5E33D}" srcOrd="2" destOrd="0" parTransId="{D06CF37A-004E-4B93-9C39-E0246661E187}" sibTransId="{187A188D-01E8-479D-A784-395C2FEE2739}"/>
    <dgm:cxn modelId="{B9668C23-1F1B-4EAA-B95F-C4F2744BD174}" srcId="{2163FF53-058D-490A-A960-4F96530E3547}" destId="{B0694FEC-DB97-4998-BB9C-60B4FEFCFDAE}" srcOrd="0" destOrd="0" parTransId="{20C7EA27-D342-49C2-8A5B-9023AE671FB5}" sibTransId="{6303F069-1013-4FF9-8DA0-D83EA39218D8}"/>
    <dgm:cxn modelId="{56DB8B2F-5E4A-44F6-81FE-0C773276D09E}" type="presOf" srcId="{B2CB3B2A-A104-48F7-BE80-2974323D81CD}" destId="{552E668C-88C1-428E-BF08-CDC3C7FB1BAE}" srcOrd="0" destOrd="0" presId="urn:microsoft.com/office/officeart/2016/7/layout/RepeatingBendingProcessNew"/>
    <dgm:cxn modelId="{91C96A39-FC12-489C-AE22-2E693A3664D1}" srcId="{2163FF53-058D-490A-A960-4F96530E3547}" destId="{F72C0578-7F1B-4385-9CC1-FCAD8CA6835B}" srcOrd="4" destOrd="0" parTransId="{2A384B83-CBF7-4EE0-97B8-CBF24D684445}" sibTransId="{22B19BE1-0A8C-4ADB-95F8-4D73A9A394E6}"/>
    <dgm:cxn modelId="{80F45A3E-DD22-4C21-8EA4-C533A9AFB7EC}" type="presOf" srcId="{E006235B-ABC0-4322-AE24-BD184A08665A}" destId="{420BCFCE-D02E-497D-919B-C3CBF305F626}" srcOrd="0" destOrd="0" presId="urn:microsoft.com/office/officeart/2016/7/layout/RepeatingBendingProcessNew"/>
    <dgm:cxn modelId="{5DCE2744-2F00-4DD1-9677-FC3F712C2959}" type="presOf" srcId="{187A188D-01E8-479D-A784-395C2FEE2739}" destId="{B2458497-62B3-4067-AD1E-FCA63EAD42A1}" srcOrd="0" destOrd="0" presId="urn:microsoft.com/office/officeart/2016/7/layout/RepeatingBendingProcessNew"/>
    <dgm:cxn modelId="{FB7C3265-3F77-45ED-B02B-EC98DEEEA794}" type="presOf" srcId="{F72C0578-7F1B-4385-9CC1-FCAD8CA6835B}" destId="{8D406FD9-A7AD-461E-935E-CA26B5322EC5}" srcOrd="0" destOrd="0" presId="urn:microsoft.com/office/officeart/2016/7/layout/RepeatingBendingProcessNew"/>
    <dgm:cxn modelId="{35A24D49-119A-4539-87D8-12E4BBDFDAE7}" type="presOf" srcId="{6303F069-1013-4FF9-8DA0-D83EA39218D8}" destId="{D399B39C-5221-442A-81CA-D049AED66E25}" srcOrd="0" destOrd="0" presId="urn:microsoft.com/office/officeart/2016/7/layout/RepeatingBendingProcessNew"/>
    <dgm:cxn modelId="{26C1F86F-CEF4-4B33-A1CC-32D1F61E02CF}" srcId="{2163FF53-058D-490A-A960-4F96530E3547}" destId="{E3B106AD-5A20-48EB-AA25-772A14674247}" srcOrd="5" destOrd="0" parTransId="{2FD07F17-7A1D-4C0F-881A-2932A00D356D}" sibTransId="{4DCFA797-788A-460A-81EA-67F60A9139A9}"/>
    <dgm:cxn modelId="{4889D954-680A-4943-BC92-A43F5C046B13}" type="presOf" srcId="{2163FF53-058D-490A-A960-4F96530E3547}" destId="{D914CE33-FD27-4F58-AE42-0E700AE96BCF}" srcOrd="0" destOrd="0" presId="urn:microsoft.com/office/officeart/2016/7/layout/RepeatingBendingProcessNew"/>
    <dgm:cxn modelId="{50036D95-4225-4FF4-B36F-B8189F0D0647}" type="presOf" srcId="{22B19BE1-0A8C-4ADB-95F8-4D73A9A394E6}" destId="{958025C5-03C6-41F8-99F2-13937A3B6861}" srcOrd="1" destOrd="0" presId="urn:microsoft.com/office/officeart/2016/7/layout/RepeatingBendingProcessNew"/>
    <dgm:cxn modelId="{5885389D-61D2-4A31-83F2-5A4AFAB34FA0}" srcId="{2163FF53-058D-490A-A960-4F96530E3547}" destId="{B2CB3B2A-A104-48F7-BE80-2974323D81CD}" srcOrd="1" destOrd="0" parTransId="{D6326430-29A7-416B-997B-D89B0D012CA2}" sibTransId="{BD7A4396-FE7D-4A0D-8DCF-AFBAEE6B8F41}"/>
    <dgm:cxn modelId="{294193A6-E9AB-4616-A221-48138BA0625A}" type="presOf" srcId="{6303F069-1013-4FF9-8DA0-D83EA39218D8}" destId="{263D3920-3F0E-4CEF-9796-DB2A2590DFF9}" srcOrd="1" destOrd="0" presId="urn:microsoft.com/office/officeart/2016/7/layout/RepeatingBendingProcessNew"/>
    <dgm:cxn modelId="{D0668DB6-B55C-4A6D-A5B9-D7A6A3EB24A3}" type="presOf" srcId="{BD7A4396-FE7D-4A0D-8DCF-AFBAEE6B8F41}" destId="{E85BCFAE-98A0-4D99-ADF2-5A6534EDC4F2}" srcOrd="1" destOrd="0" presId="urn:microsoft.com/office/officeart/2016/7/layout/RepeatingBendingProcessNew"/>
    <dgm:cxn modelId="{FB88C1D1-D80E-45A6-80A2-77C8A19F7B76}" type="presOf" srcId="{E3B106AD-5A20-48EB-AA25-772A14674247}" destId="{91FE1F5D-0F56-41AE-B62F-E336C59F1444}" srcOrd="0" destOrd="0" presId="urn:microsoft.com/office/officeart/2016/7/layout/RepeatingBendingProcessNew"/>
    <dgm:cxn modelId="{70F166D8-9C5A-43BD-8B33-870956E4D859}" type="presOf" srcId="{B0694FEC-DB97-4998-BB9C-60B4FEFCFDAE}" destId="{B294CB70-4075-4E8B-BB7C-E71E0AE5D102}" srcOrd="0" destOrd="0" presId="urn:microsoft.com/office/officeart/2016/7/layout/RepeatingBendingProcessNew"/>
    <dgm:cxn modelId="{92869DE9-22BE-4A44-84E2-9306B60EC243}" type="presOf" srcId="{D80DBD6A-7E8B-40D6-B62E-35C247A5E33D}" destId="{1EBE40C5-5AB9-431B-B28B-A3F4F6322ED5}" srcOrd="0" destOrd="0" presId="urn:microsoft.com/office/officeart/2016/7/layout/RepeatingBendingProcessNew"/>
    <dgm:cxn modelId="{8DAA2AF1-0F40-4B8F-967A-8990895B5565}" type="presOf" srcId="{187A188D-01E8-479D-A784-395C2FEE2739}" destId="{526A1C86-A7B6-4202-89CD-CC64B814717D}" srcOrd="1" destOrd="0" presId="urn:microsoft.com/office/officeart/2016/7/layout/RepeatingBendingProcessNew"/>
    <dgm:cxn modelId="{AAEC15F4-3851-4E0D-8793-943156617B21}" type="presOf" srcId="{3047FE01-7E68-4751-86C6-F33D5C57F2EB}" destId="{0B569435-DA0E-45AF-BD22-D015751FB9AF}" srcOrd="0" destOrd="0" presId="urn:microsoft.com/office/officeart/2016/7/layout/RepeatingBendingProcessNew"/>
    <dgm:cxn modelId="{79FFD13A-DF7E-404B-A361-7AAD0834558C}" type="presParOf" srcId="{D914CE33-FD27-4F58-AE42-0E700AE96BCF}" destId="{B294CB70-4075-4E8B-BB7C-E71E0AE5D102}" srcOrd="0" destOrd="0" presId="urn:microsoft.com/office/officeart/2016/7/layout/RepeatingBendingProcessNew"/>
    <dgm:cxn modelId="{3CA664F2-4027-4F18-8B78-14064359D0D3}" type="presParOf" srcId="{D914CE33-FD27-4F58-AE42-0E700AE96BCF}" destId="{D399B39C-5221-442A-81CA-D049AED66E25}" srcOrd="1" destOrd="0" presId="urn:microsoft.com/office/officeart/2016/7/layout/RepeatingBendingProcessNew"/>
    <dgm:cxn modelId="{22EE258B-2B0A-4E13-A61A-AF9AD710DB31}" type="presParOf" srcId="{D399B39C-5221-442A-81CA-D049AED66E25}" destId="{263D3920-3F0E-4CEF-9796-DB2A2590DFF9}" srcOrd="0" destOrd="0" presId="urn:microsoft.com/office/officeart/2016/7/layout/RepeatingBendingProcessNew"/>
    <dgm:cxn modelId="{576445AC-B0B5-43DA-A5D8-EEFBAB58F565}" type="presParOf" srcId="{D914CE33-FD27-4F58-AE42-0E700AE96BCF}" destId="{552E668C-88C1-428E-BF08-CDC3C7FB1BAE}" srcOrd="2" destOrd="0" presId="urn:microsoft.com/office/officeart/2016/7/layout/RepeatingBendingProcessNew"/>
    <dgm:cxn modelId="{B9C8407F-4A9F-4C06-8EE3-024CBC58C40A}" type="presParOf" srcId="{D914CE33-FD27-4F58-AE42-0E700AE96BCF}" destId="{CD3AB72B-AE71-4154-8789-0C0D8796E9E5}" srcOrd="3" destOrd="0" presId="urn:microsoft.com/office/officeart/2016/7/layout/RepeatingBendingProcessNew"/>
    <dgm:cxn modelId="{B02BBCCD-2F2D-4BA4-99D3-06779AF7871A}" type="presParOf" srcId="{CD3AB72B-AE71-4154-8789-0C0D8796E9E5}" destId="{E85BCFAE-98A0-4D99-ADF2-5A6534EDC4F2}" srcOrd="0" destOrd="0" presId="urn:microsoft.com/office/officeart/2016/7/layout/RepeatingBendingProcessNew"/>
    <dgm:cxn modelId="{D4EC0636-D6A3-4558-B18F-5561095B4CF8}" type="presParOf" srcId="{D914CE33-FD27-4F58-AE42-0E700AE96BCF}" destId="{1EBE40C5-5AB9-431B-B28B-A3F4F6322ED5}" srcOrd="4" destOrd="0" presId="urn:microsoft.com/office/officeart/2016/7/layout/RepeatingBendingProcessNew"/>
    <dgm:cxn modelId="{F2A9A5BF-2ED8-4B8F-B638-FA99FADCE870}" type="presParOf" srcId="{D914CE33-FD27-4F58-AE42-0E700AE96BCF}" destId="{B2458497-62B3-4067-AD1E-FCA63EAD42A1}" srcOrd="5" destOrd="0" presId="urn:microsoft.com/office/officeart/2016/7/layout/RepeatingBendingProcessNew"/>
    <dgm:cxn modelId="{04083BE2-147C-4A28-9B89-3F09CD3F0914}" type="presParOf" srcId="{B2458497-62B3-4067-AD1E-FCA63EAD42A1}" destId="{526A1C86-A7B6-4202-89CD-CC64B814717D}" srcOrd="0" destOrd="0" presId="urn:microsoft.com/office/officeart/2016/7/layout/RepeatingBendingProcessNew"/>
    <dgm:cxn modelId="{BE965B74-4994-42BF-8761-AC4630FBCF2E}" type="presParOf" srcId="{D914CE33-FD27-4F58-AE42-0E700AE96BCF}" destId="{0B569435-DA0E-45AF-BD22-D015751FB9AF}" srcOrd="6" destOrd="0" presId="urn:microsoft.com/office/officeart/2016/7/layout/RepeatingBendingProcessNew"/>
    <dgm:cxn modelId="{789E7F22-E06C-4BF9-92C2-8F90BA08D243}" type="presParOf" srcId="{D914CE33-FD27-4F58-AE42-0E700AE96BCF}" destId="{420BCFCE-D02E-497D-919B-C3CBF305F626}" srcOrd="7" destOrd="0" presId="urn:microsoft.com/office/officeart/2016/7/layout/RepeatingBendingProcessNew"/>
    <dgm:cxn modelId="{B261F6D6-0486-46D9-B6D4-78F7E84B07A9}" type="presParOf" srcId="{420BCFCE-D02E-497D-919B-C3CBF305F626}" destId="{95140A18-E4C0-46FE-BB2E-416C9297B114}" srcOrd="0" destOrd="0" presId="urn:microsoft.com/office/officeart/2016/7/layout/RepeatingBendingProcessNew"/>
    <dgm:cxn modelId="{B1B26F59-C203-4FB5-9661-E714D14E1A5A}" type="presParOf" srcId="{D914CE33-FD27-4F58-AE42-0E700AE96BCF}" destId="{8D406FD9-A7AD-461E-935E-CA26B5322EC5}" srcOrd="8" destOrd="0" presId="urn:microsoft.com/office/officeart/2016/7/layout/RepeatingBendingProcessNew"/>
    <dgm:cxn modelId="{DA233227-46DB-4AFE-95A3-9FF57BD3AED1}" type="presParOf" srcId="{D914CE33-FD27-4F58-AE42-0E700AE96BCF}" destId="{0476FFFE-FF52-4762-B3E9-90789F7E4878}" srcOrd="9" destOrd="0" presId="urn:microsoft.com/office/officeart/2016/7/layout/RepeatingBendingProcessNew"/>
    <dgm:cxn modelId="{E50F0644-8AC7-418C-8393-A85C4E79F63B}" type="presParOf" srcId="{0476FFFE-FF52-4762-B3E9-90789F7E4878}" destId="{958025C5-03C6-41F8-99F2-13937A3B6861}" srcOrd="0" destOrd="0" presId="urn:microsoft.com/office/officeart/2016/7/layout/RepeatingBendingProcessNew"/>
    <dgm:cxn modelId="{95964647-2C75-4881-8C81-5A99485A2559}" type="presParOf" srcId="{D914CE33-FD27-4F58-AE42-0E700AE96BCF}" destId="{91FE1F5D-0F56-41AE-B62F-E336C59F144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9B39C-5221-442A-81CA-D049AED66E25}">
      <dsp:nvSpPr>
        <dsp:cNvPr id="0" name=""/>
        <dsp:cNvSpPr/>
      </dsp:nvSpPr>
      <dsp:spPr>
        <a:xfrm>
          <a:off x="2347956" y="696693"/>
          <a:ext cx="507503" cy="91440"/>
        </a:xfrm>
        <a:custGeom>
          <a:avLst/>
          <a:gdLst/>
          <a:ahLst/>
          <a:cxnLst/>
          <a:rect l="0" t="0" r="0" b="0"/>
          <a:pathLst>
            <a:path>
              <a:moveTo>
                <a:pt x="0" y="45720"/>
              </a:moveTo>
              <a:lnTo>
                <a:pt x="50750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88255" y="739720"/>
        <a:ext cx="26905" cy="5386"/>
      </dsp:txXfrm>
    </dsp:sp>
    <dsp:sp modelId="{B294CB70-4075-4E8B-BB7C-E71E0AE5D102}">
      <dsp:nvSpPr>
        <dsp:cNvPr id="0" name=""/>
        <dsp:cNvSpPr/>
      </dsp:nvSpPr>
      <dsp:spPr>
        <a:xfrm>
          <a:off x="10177" y="40539"/>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Pending Approval</a:t>
          </a:r>
        </a:p>
        <a:p>
          <a:pPr marL="0" lvl="0" indent="0" algn="ctr" defTabSz="533400">
            <a:lnSpc>
              <a:spcPct val="90000"/>
            </a:lnSpc>
            <a:spcBef>
              <a:spcPct val="0"/>
            </a:spcBef>
            <a:spcAft>
              <a:spcPct val="35000"/>
            </a:spcAft>
            <a:buNone/>
          </a:pPr>
          <a:r>
            <a:rPr lang="en-GB" sz="1200" kern="1200" dirty="0"/>
            <a:t>Consultation minimum 10 weeks</a:t>
          </a:r>
        </a:p>
        <a:p>
          <a:pPr marL="0" lvl="0" indent="0" algn="ctr" defTabSz="533400">
            <a:lnSpc>
              <a:spcPct val="90000"/>
            </a:lnSpc>
            <a:spcBef>
              <a:spcPct val="0"/>
            </a:spcBef>
            <a:spcAft>
              <a:spcPct val="35000"/>
            </a:spcAft>
            <a:buNone/>
          </a:pPr>
          <a:r>
            <a:rPr lang="en-GB" sz="1200" kern="1200" dirty="0"/>
            <a:t>January 2025	</a:t>
          </a:r>
        </a:p>
      </dsp:txBody>
      <dsp:txXfrm>
        <a:off x="10177" y="40539"/>
        <a:ext cx="2339579" cy="1403747"/>
      </dsp:txXfrm>
    </dsp:sp>
    <dsp:sp modelId="{CD3AB72B-AE71-4154-8789-0C0D8796E9E5}">
      <dsp:nvSpPr>
        <dsp:cNvPr id="0" name=""/>
        <dsp:cNvSpPr/>
      </dsp:nvSpPr>
      <dsp:spPr>
        <a:xfrm>
          <a:off x="5225639" y="696693"/>
          <a:ext cx="507503" cy="91440"/>
        </a:xfrm>
        <a:custGeom>
          <a:avLst/>
          <a:gdLst/>
          <a:ahLst/>
          <a:cxnLst/>
          <a:rect l="0" t="0" r="0" b="0"/>
          <a:pathLst>
            <a:path>
              <a:moveTo>
                <a:pt x="0" y="45720"/>
              </a:moveTo>
              <a:lnTo>
                <a:pt x="50750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65938" y="739720"/>
        <a:ext cx="26905" cy="5386"/>
      </dsp:txXfrm>
    </dsp:sp>
    <dsp:sp modelId="{552E668C-88C1-428E-BF08-CDC3C7FB1BAE}">
      <dsp:nvSpPr>
        <dsp:cNvPr id="0" name=""/>
        <dsp:cNvSpPr/>
      </dsp:nvSpPr>
      <dsp:spPr>
        <a:xfrm>
          <a:off x="2887859" y="40539"/>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Assess consultation feedback.  Make necessary changes and present to Scrutiny</a:t>
          </a:r>
        </a:p>
        <a:p>
          <a:pPr marL="0" lvl="0" indent="0" algn="ctr" defTabSz="533400">
            <a:lnSpc>
              <a:spcPct val="90000"/>
            </a:lnSpc>
            <a:spcBef>
              <a:spcPct val="0"/>
            </a:spcBef>
            <a:spcAft>
              <a:spcPct val="35000"/>
            </a:spcAft>
            <a:buNone/>
          </a:pPr>
          <a:r>
            <a:rPr lang="en-GB" sz="1200" kern="1200" dirty="0"/>
            <a:t>April / June</a:t>
          </a:r>
        </a:p>
      </dsp:txBody>
      <dsp:txXfrm>
        <a:off x="2887859" y="40539"/>
        <a:ext cx="2339579" cy="1403747"/>
      </dsp:txXfrm>
    </dsp:sp>
    <dsp:sp modelId="{B2458497-62B3-4067-AD1E-FCA63EAD42A1}">
      <dsp:nvSpPr>
        <dsp:cNvPr id="0" name=""/>
        <dsp:cNvSpPr/>
      </dsp:nvSpPr>
      <dsp:spPr>
        <a:xfrm>
          <a:off x="1179967" y="1442487"/>
          <a:ext cx="5755364" cy="601533"/>
        </a:xfrm>
        <a:custGeom>
          <a:avLst/>
          <a:gdLst/>
          <a:ahLst/>
          <a:cxnLst/>
          <a:rect l="0" t="0" r="0" b="0"/>
          <a:pathLst>
            <a:path>
              <a:moveTo>
                <a:pt x="5755364" y="0"/>
              </a:moveTo>
              <a:lnTo>
                <a:pt x="5755364" y="317866"/>
              </a:lnTo>
              <a:lnTo>
                <a:pt x="0" y="317866"/>
              </a:lnTo>
              <a:lnTo>
                <a:pt x="0" y="601533"/>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12900" y="1740560"/>
        <a:ext cx="289498" cy="5386"/>
      </dsp:txXfrm>
    </dsp:sp>
    <dsp:sp modelId="{1EBE40C5-5AB9-431B-B28B-A3F4F6322ED5}">
      <dsp:nvSpPr>
        <dsp:cNvPr id="0" name=""/>
        <dsp:cNvSpPr/>
      </dsp:nvSpPr>
      <dsp:spPr>
        <a:xfrm>
          <a:off x="5765542" y="40539"/>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a:t>Final proposition presented to Full Council with recommendations.</a:t>
          </a:r>
        </a:p>
        <a:p>
          <a:pPr marL="0" lvl="0" indent="0" algn="ctr" defTabSz="533400">
            <a:lnSpc>
              <a:spcPct val="90000"/>
            </a:lnSpc>
            <a:spcBef>
              <a:spcPct val="0"/>
            </a:spcBef>
            <a:spcAft>
              <a:spcPct val="35000"/>
            </a:spcAft>
            <a:buNone/>
          </a:pPr>
          <a:r>
            <a:rPr lang="en-GB" sz="1200" kern="1200"/>
            <a:t>     July 2025	</a:t>
          </a:r>
        </a:p>
        <a:p>
          <a:pPr marL="0" lvl="0" indent="0" algn="ctr" defTabSz="533400">
            <a:lnSpc>
              <a:spcPct val="90000"/>
            </a:lnSpc>
            <a:spcBef>
              <a:spcPct val="0"/>
            </a:spcBef>
            <a:spcAft>
              <a:spcPct val="35000"/>
            </a:spcAft>
            <a:buNone/>
          </a:pPr>
          <a:r>
            <a:rPr lang="en-GB" sz="1200" kern="1200"/>
            <a:t> </a:t>
          </a:r>
        </a:p>
        <a:p>
          <a:pPr marL="0" lvl="0" indent="0" algn="ctr" defTabSz="533400">
            <a:lnSpc>
              <a:spcPct val="90000"/>
            </a:lnSpc>
            <a:spcBef>
              <a:spcPct val="0"/>
            </a:spcBef>
            <a:spcAft>
              <a:spcPct val="35000"/>
            </a:spcAft>
            <a:buNone/>
          </a:pPr>
          <a:endParaRPr lang="en-GB" sz="1200" kern="1200"/>
        </a:p>
      </dsp:txBody>
      <dsp:txXfrm>
        <a:off x="5765542" y="40539"/>
        <a:ext cx="2339579" cy="1403747"/>
      </dsp:txXfrm>
    </dsp:sp>
    <dsp:sp modelId="{420BCFCE-D02E-497D-919B-C3CBF305F626}">
      <dsp:nvSpPr>
        <dsp:cNvPr id="0" name=""/>
        <dsp:cNvSpPr/>
      </dsp:nvSpPr>
      <dsp:spPr>
        <a:xfrm>
          <a:off x="2347956" y="2732574"/>
          <a:ext cx="507503" cy="91440"/>
        </a:xfrm>
        <a:custGeom>
          <a:avLst/>
          <a:gdLst/>
          <a:ahLst/>
          <a:cxnLst/>
          <a:rect l="0" t="0" r="0" b="0"/>
          <a:pathLst>
            <a:path>
              <a:moveTo>
                <a:pt x="0" y="45720"/>
              </a:moveTo>
              <a:lnTo>
                <a:pt x="50750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88255" y="2775601"/>
        <a:ext cx="26905" cy="5386"/>
      </dsp:txXfrm>
    </dsp:sp>
    <dsp:sp modelId="{0B569435-DA0E-45AF-BD22-D015751FB9AF}">
      <dsp:nvSpPr>
        <dsp:cNvPr id="0" name=""/>
        <dsp:cNvSpPr/>
      </dsp:nvSpPr>
      <dsp:spPr>
        <a:xfrm>
          <a:off x="10177" y="2076420"/>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Subject to Full Council approval – Issue a Notice of Designation</a:t>
          </a:r>
        </a:p>
        <a:p>
          <a:pPr marL="0" lvl="0" indent="0" algn="ctr" defTabSz="533400">
            <a:lnSpc>
              <a:spcPct val="90000"/>
            </a:lnSpc>
            <a:spcBef>
              <a:spcPct val="0"/>
            </a:spcBef>
            <a:spcAft>
              <a:spcPct val="35000"/>
            </a:spcAft>
            <a:buNone/>
          </a:pPr>
          <a:r>
            <a:rPr lang="en-GB" sz="1200" kern="1200" dirty="0"/>
            <a:t>August 2025</a:t>
          </a:r>
        </a:p>
      </dsp:txBody>
      <dsp:txXfrm>
        <a:off x="10177" y="2076420"/>
        <a:ext cx="2339579" cy="1403747"/>
      </dsp:txXfrm>
    </dsp:sp>
    <dsp:sp modelId="{0476FFFE-FF52-4762-B3E9-90789F7E4878}">
      <dsp:nvSpPr>
        <dsp:cNvPr id="0" name=""/>
        <dsp:cNvSpPr/>
      </dsp:nvSpPr>
      <dsp:spPr>
        <a:xfrm>
          <a:off x="5225639" y="2732574"/>
          <a:ext cx="507503" cy="91440"/>
        </a:xfrm>
        <a:custGeom>
          <a:avLst/>
          <a:gdLst/>
          <a:ahLst/>
          <a:cxnLst/>
          <a:rect l="0" t="0" r="0" b="0"/>
          <a:pathLst>
            <a:path>
              <a:moveTo>
                <a:pt x="0" y="45720"/>
              </a:moveTo>
              <a:lnTo>
                <a:pt x="507503"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65938" y="2775601"/>
        <a:ext cx="26905" cy="5386"/>
      </dsp:txXfrm>
    </dsp:sp>
    <dsp:sp modelId="{8D406FD9-A7AD-461E-935E-CA26B5322EC5}">
      <dsp:nvSpPr>
        <dsp:cNvPr id="0" name=""/>
        <dsp:cNvSpPr/>
      </dsp:nvSpPr>
      <dsp:spPr>
        <a:xfrm>
          <a:off x="2887859" y="2076420"/>
          <a:ext cx="2339579" cy="140374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Winter 2025/26</a:t>
          </a:r>
        </a:p>
      </dsp:txBody>
      <dsp:txXfrm>
        <a:off x="2887859" y="2076420"/>
        <a:ext cx="2339579" cy="1403747"/>
      </dsp:txXfrm>
    </dsp:sp>
    <dsp:sp modelId="{91FE1F5D-0F56-41AE-B62F-E336C59F1444}">
      <dsp:nvSpPr>
        <dsp:cNvPr id="0" name=""/>
        <dsp:cNvSpPr/>
      </dsp:nvSpPr>
      <dsp:spPr>
        <a:xfrm>
          <a:off x="5765542" y="1982390"/>
          <a:ext cx="2339579" cy="159180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641" tIns="120336" rIns="114641" bIns="120336" numCol="1" spcCol="1270" anchor="ctr" anchorCtr="0">
          <a:noAutofit/>
        </a:bodyPr>
        <a:lstStyle/>
        <a:p>
          <a:pPr marL="0" lvl="0" indent="0" algn="ctr" defTabSz="533400">
            <a:lnSpc>
              <a:spcPct val="90000"/>
            </a:lnSpc>
            <a:spcBef>
              <a:spcPct val="0"/>
            </a:spcBef>
            <a:spcAft>
              <a:spcPct val="35000"/>
            </a:spcAft>
            <a:buNone/>
          </a:pPr>
          <a:r>
            <a:rPr lang="en-GB" sz="1200" kern="1200" dirty="0"/>
            <a:t>Pending Approval, the scheme will commence Winter 2025/26.</a:t>
          </a:r>
        </a:p>
      </dsp:txBody>
      <dsp:txXfrm>
        <a:off x="5765542" y="1982390"/>
        <a:ext cx="2339579" cy="159180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1966C-2312-A667-1573-7346D62621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E2F9E4BC-4E67-D388-231F-318397FEA07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1E04D53-5520-493F-9A8E-5A7492EB85D5}" type="datetimeFigureOut">
              <a:rPr lang="en-GB"/>
              <a:pPr>
                <a:defRPr/>
              </a:pPr>
              <a:t>27/02/2025</a:t>
            </a:fld>
            <a:endParaRPr lang="en-GB"/>
          </a:p>
        </p:txBody>
      </p:sp>
      <p:sp>
        <p:nvSpPr>
          <p:cNvPr id="4" name="Slide Image Placeholder 3">
            <a:extLst>
              <a:ext uri="{FF2B5EF4-FFF2-40B4-BE49-F238E27FC236}">
                <a16:creationId xmlns:a16="http://schemas.microsoft.com/office/drawing/2014/main" id="{3FE53493-55EB-915F-6A73-145297A39F2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EE12EFF-103A-3106-E3EA-D0B21629CD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4B5A0DF-8A08-BF45-AC32-B4F9C7ADD2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7C490B99-16BC-1071-7A37-FF4487F2EC9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4AC4534-1EE4-47E8-80AB-0D0FE722F29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joining us this evening.  At the moment this is a proposal and your views are important to us.  Further details can be found on our website along with the full analysis.  There is also an email address where questions can be raised.  We do try and respond within 3 working days.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a:t>
            </a:fld>
            <a:endParaRPr lang="en-GB" altLang="en-US"/>
          </a:p>
        </p:txBody>
      </p:sp>
    </p:spTree>
    <p:extLst>
      <p:ext uri="{BB962C8B-B14F-4D97-AF65-F5344CB8AC3E}">
        <p14:creationId xmlns:p14="http://schemas.microsoft.com/office/powerpoint/2010/main" val="191183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eligible for the scheme, the area need to have evidence of the following criteria.  We looked at each however did not have sufficient data around migration.  Migration is not necessarily about immigration, it includes migration in and around the borough.  Just as a side note, we are currently looking at our Homelessness and Rough Sleeper Strategy, which you will be consulted on – again your comments and feedback would be useful.  According to our records, a high percentage of homelessness applications originate from the East Marsh area.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12</a:t>
            </a:fld>
            <a:endParaRPr lang="en-GB" altLang="en-US"/>
          </a:p>
        </p:txBody>
      </p:sp>
    </p:spTree>
    <p:extLst>
      <p:ext uri="{BB962C8B-B14F-4D97-AF65-F5344CB8AC3E}">
        <p14:creationId xmlns:p14="http://schemas.microsoft.com/office/powerpoint/2010/main" val="308787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low demand in the area, this is reflected in the average property price, which is higher in other areas of the borough.</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13</a:t>
            </a:fld>
            <a:endParaRPr lang="en-GB" altLang="en-US"/>
          </a:p>
        </p:txBody>
      </p:sp>
    </p:spTree>
    <p:extLst>
      <p:ext uri="{BB962C8B-B14F-4D97-AF65-F5344CB8AC3E}">
        <p14:creationId xmlns:p14="http://schemas.microsoft.com/office/powerpoint/2010/main" val="209718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map is a heat map showing where most of the housing enforcement cases are received.  As you can see the darker red indicates the higher levels of complaints received where tenants have reported disrepair.  The other areas include parts of the Sidney Sussex, </a:t>
            </a:r>
            <a:r>
              <a:rPr lang="en-GB" dirty="0" err="1"/>
              <a:t>Hainton</a:t>
            </a:r>
            <a:r>
              <a:rPr lang="en-GB" dirty="0"/>
              <a:t> and Heneage areas.  These are included in our Areas for Action campaign, details of which will follow in the future.</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15</a:t>
            </a:fld>
            <a:endParaRPr lang="en-GB" altLang="en-US"/>
          </a:p>
        </p:txBody>
      </p:sp>
    </p:spTree>
    <p:extLst>
      <p:ext uri="{BB962C8B-B14F-4D97-AF65-F5344CB8AC3E}">
        <p14:creationId xmlns:p14="http://schemas.microsoft.com/office/powerpoint/2010/main" val="47331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properties in the East Marsh are pre 1919 terrace houses with poor energy performance levels.  It costs more than your average home to  heat.  Homes in disrepair can often be more expensive to heat if there is poor thermal insulation, windows doors and an inefficient boiler make heating a home often unaffordable, especially if rents are high.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16</a:t>
            </a:fld>
            <a:endParaRPr lang="en-GB" altLang="en-US"/>
          </a:p>
        </p:txBody>
      </p:sp>
    </p:spTree>
    <p:extLst>
      <p:ext uri="{BB962C8B-B14F-4D97-AF65-F5344CB8AC3E}">
        <p14:creationId xmlns:p14="http://schemas.microsoft.com/office/powerpoint/2010/main" val="383259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area is one of the most deprived in England.  We’ve broken this down to further;</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17</a:t>
            </a:fld>
            <a:endParaRPr lang="en-GB" altLang="en-US"/>
          </a:p>
        </p:txBody>
      </p:sp>
    </p:spTree>
    <p:extLst>
      <p:ext uri="{BB962C8B-B14F-4D97-AF65-F5344CB8AC3E}">
        <p14:creationId xmlns:p14="http://schemas.microsoft.com/office/powerpoint/2010/main" val="125300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figures were provided by the Police and show that levels of crime in the East Marsh, are continually higher than the average throughout the rest of the borough.</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18</a:t>
            </a:fld>
            <a:endParaRPr lang="en-GB" altLang="en-US"/>
          </a:p>
        </p:txBody>
      </p:sp>
    </p:spTree>
    <p:extLst>
      <p:ext uri="{BB962C8B-B14F-4D97-AF65-F5344CB8AC3E}">
        <p14:creationId xmlns:p14="http://schemas.microsoft.com/office/powerpoint/2010/main" val="13777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the East Marsh had the most incidents of Anti-social behaviour, in comparison with other wards.  The East Marsh had 379 reported incidents, where as the West Marsh had 331.    </a:t>
            </a:r>
          </a:p>
          <a:p>
            <a:endParaRPr lang="en-GB" dirty="0"/>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19</a:t>
            </a:fld>
            <a:endParaRPr lang="en-GB" altLang="en-US"/>
          </a:p>
        </p:txBody>
      </p:sp>
    </p:spTree>
    <p:extLst>
      <p:ext uri="{BB962C8B-B14F-4D97-AF65-F5344CB8AC3E}">
        <p14:creationId xmlns:p14="http://schemas.microsoft.com/office/powerpoint/2010/main" val="356859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last three years, almost half of the fly tipping incidents were in the East Marsh area.  These figures do not include rubbish in alleyways.  Residents regularly feedback that they are unhappy that alleyways are piled high with rubbish, and they must leave their bins outside on the street.  These often get blown or knocked over littering rubbish into the street.  Keeping alley ways clear can mean residents keep bins at the back of their houses, removing them from the street so it’s easier for prams and wheelchairs to access the footpath.</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20</a:t>
            </a:fld>
            <a:endParaRPr lang="en-GB" altLang="en-US"/>
          </a:p>
        </p:txBody>
      </p:sp>
    </p:spTree>
    <p:extLst>
      <p:ext uri="{BB962C8B-B14F-4D97-AF65-F5344CB8AC3E}">
        <p14:creationId xmlns:p14="http://schemas.microsoft.com/office/powerpoint/2010/main" val="290005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living in the East Marsh are likely to live a much shorter life than other areas of the borough, including neighbouring areas such as Sidney Sussex, which is essentially across the road.</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21</a:t>
            </a:fld>
            <a:endParaRPr lang="en-GB" altLang="en-US"/>
          </a:p>
        </p:txBody>
      </p:sp>
    </p:spTree>
    <p:extLst>
      <p:ext uri="{BB962C8B-B14F-4D97-AF65-F5344CB8AC3E}">
        <p14:creationId xmlns:p14="http://schemas.microsoft.com/office/powerpoint/2010/main" val="1743731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are more likely to end up in Care in the East Marsh.  This amount is much higher than other areas.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23</a:t>
            </a:fld>
            <a:endParaRPr lang="en-GB" altLang="en-US"/>
          </a:p>
        </p:txBody>
      </p:sp>
    </p:spTree>
    <p:extLst>
      <p:ext uri="{BB962C8B-B14F-4D97-AF65-F5344CB8AC3E}">
        <p14:creationId xmlns:p14="http://schemas.microsoft.com/office/powerpoint/2010/main" val="409513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some polite housing keeping rules for this evening.  There is time at the end of the session for questions and answers.  If any questions can be added to the chat.  We have officers looking at these to hopefully group these in an effort to get through as many as possible.  If we don’t need the full one and a half hours, officers will stay online to speak to anyone who is unable to join earlier in the meeting.  Whilst we appreciate this is a controversial proposal to some of you, we would ask you to remember we are officers, who are representing the Council, and are only human.  We ask you to respect this.</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3</a:t>
            </a:fld>
            <a:endParaRPr lang="en-GB" altLang="en-US"/>
          </a:p>
        </p:txBody>
      </p:sp>
    </p:spTree>
    <p:extLst>
      <p:ext uri="{BB962C8B-B14F-4D97-AF65-F5344CB8AC3E}">
        <p14:creationId xmlns:p14="http://schemas.microsoft.com/office/powerpoint/2010/main" val="128743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around 4,000 properties included in the scheme.  This includes social rents, owner occupiers and privately rented.  The 38% includes the whole of the East Marsh, which has a higher level of social rented property.  Therefore we anticipate a higher level of privately rented properties in the designated area.  We are unable to get a more a more accurate figure however if it is higher, then this could affect the licence fee.  The Council cannot make a profit from the scheme, it has to be delivered at nil cost to the Council.</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25</a:t>
            </a:fld>
            <a:endParaRPr lang="en-GB" altLang="en-US"/>
          </a:p>
        </p:txBody>
      </p:sp>
    </p:spTree>
    <p:extLst>
      <p:ext uri="{BB962C8B-B14F-4D97-AF65-F5344CB8AC3E}">
        <p14:creationId xmlns:p14="http://schemas.microsoft.com/office/powerpoint/2010/main" val="426834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map shows the proposed designated area.  If you feel that areas should be included, or omitted, please comment on this in the survey.  Where you have roads where we have a query over which side of the road is included – the area included is the side of the road that is nearest to the area.  For example;  Park Street is the area in the East Marsh and not the opposite side of the road which is in Sidney Sussex.  Victor Street is the side on your left hand side coming from </a:t>
            </a:r>
            <a:r>
              <a:rPr lang="en-GB" dirty="0" err="1"/>
              <a:t>Cleethorpe</a:t>
            </a:r>
            <a:r>
              <a:rPr lang="en-GB" dirty="0"/>
              <a:t> Road.  And </a:t>
            </a:r>
            <a:r>
              <a:rPr lang="en-GB" dirty="0" err="1"/>
              <a:t>Cleethorpe</a:t>
            </a:r>
            <a:r>
              <a:rPr lang="en-GB" dirty="0"/>
              <a:t> Road is the side on your right hand side as you come over the fly over.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26</a:t>
            </a:fld>
            <a:endParaRPr lang="en-GB" altLang="en-US"/>
          </a:p>
        </p:txBody>
      </p:sp>
    </p:spTree>
    <p:extLst>
      <p:ext uri="{BB962C8B-B14F-4D97-AF65-F5344CB8AC3E}">
        <p14:creationId xmlns:p14="http://schemas.microsoft.com/office/powerpoint/2010/main" val="233888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proposal includes discounts which can be added on top of each other.  For example; a landlord will multiple properties can also gain an additional discount for an early bid application.  It is important to note that the licence fee is per 5 years.  There are no current plans to extend this.  An additional period would depend on how successful the scheme was and if it was considered it needed to be extended after an evaluation process.</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27</a:t>
            </a:fld>
            <a:endParaRPr lang="en-GB" altLang="en-US"/>
          </a:p>
        </p:txBody>
      </p:sp>
    </p:spTree>
    <p:extLst>
      <p:ext uri="{BB962C8B-B14F-4D97-AF65-F5344CB8AC3E}">
        <p14:creationId xmlns:p14="http://schemas.microsoft.com/office/powerpoint/2010/main" val="541503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These are suggested fees and may be open to change.  We are here to listen to your feedback.  The figures have been worked out using a methodology used by other local authorities who are successfully delivering similar schemes.  It includes an additional team including; administration officers, housing officers and management team.  </a:t>
            </a:r>
          </a:p>
          <a:p>
            <a:endParaRPr lang="en-GB" dirty="0"/>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28</a:t>
            </a:fld>
            <a:endParaRPr lang="en-GB" altLang="en-US"/>
          </a:p>
        </p:txBody>
      </p:sp>
    </p:spTree>
    <p:extLst>
      <p:ext uri="{BB962C8B-B14F-4D97-AF65-F5344CB8AC3E}">
        <p14:creationId xmlns:p14="http://schemas.microsoft.com/office/powerpoint/2010/main" val="1951496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conditions don’t ask for additionality, for example an improved energy performance certificate, over and above the legislative standards.  These conditions include general good practice and upkeep of them and their tenants obligations to the neighbourhood.</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29</a:t>
            </a:fld>
            <a:endParaRPr lang="en-GB" altLang="en-US"/>
          </a:p>
        </p:txBody>
      </p:sp>
    </p:spTree>
    <p:extLst>
      <p:ext uri="{BB962C8B-B14F-4D97-AF65-F5344CB8AC3E}">
        <p14:creationId xmlns:p14="http://schemas.microsoft.com/office/powerpoint/2010/main" val="408725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Fly tipping is a big issue in the area.  These photos were taken by a colleague and show that some of the rubbish isn’t due to tenants entirely.  The photo’s also show bins out on the streets.  It is the schemes ambition to get these to the rear of the properties, with access to gardens via cleared alley ways.</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30</a:t>
            </a:fld>
            <a:endParaRPr lang="en-GB" altLang="en-US"/>
          </a:p>
        </p:txBody>
      </p:sp>
    </p:spTree>
    <p:extLst>
      <p:ext uri="{BB962C8B-B14F-4D97-AF65-F5344CB8AC3E}">
        <p14:creationId xmlns:p14="http://schemas.microsoft.com/office/powerpoint/2010/main" val="202358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agenda will provide you with information related to the scheme, including licence conditions and timeframe which I know some may have already asked for details.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4</a:t>
            </a:fld>
            <a:endParaRPr lang="en-GB" altLang="en-US"/>
          </a:p>
        </p:txBody>
      </p:sp>
    </p:spTree>
    <p:extLst>
      <p:ext uri="{BB962C8B-B14F-4D97-AF65-F5344CB8AC3E}">
        <p14:creationId xmlns:p14="http://schemas.microsoft.com/office/powerpoint/2010/main" val="374131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keen to get your views, and the QR code on the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5</a:t>
            </a:fld>
            <a:endParaRPr lang="en-GB" altLang="en-US"/>
          </a:p>
        </p:txBody>
      </p:sp>
    </p:spTree>
    <p:extLst>
      <p:ext uri="{BB962C8B-B14F-4D97-AF65-F5344CB8AC3E}">
        <p14:creationId xmlns:p14="http://schemas.microsoft.com/office/powerpoint/2010/main" val="207830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you may already hold a licence with the Council, through the House of Multiple Occupancy Licence process.  We currently hold a register of over 100 licensed HMO’s in the borough and have recently made service improvements which include an online application and payment system.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6</a:t>
            </a:fld>
            <a:endParaRPr lang="en-GB" altLang="en-US"/>
          </a:p>
        </p:txBody>
      </p:sp>
    </p:spTree>
    <p:extLst>
      <p:ext uri="{BB962C8B-B14F-4D97-AF65-F5344CB8AC3E}">
        <p14:creationId xmlns:p14="http://schemas.microsoft.com/office/powerpoint/2010/main" val="21717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Selective Licensing is included in the Housing Act 2004 and the powers have been available since 2006.  Several local authorities have brought in selective licensing schemes, many of which have seen improvements in the designated areas with a reduction in crime, anti-social behaviour and an increase in housing standards and management practices.  The scheme allows the Council additional powers that are not available to them at the moment.  For example powers of entry.  Currently we have to write to landlords to before we can take formal action.  This will allow us to enter a property and take action where it is appropriate.   </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7</a:t>
            </a:fld>
            <a:endParaRPr lang="en-GB" altLang="en-US"/>
          </a:p>
        </p:txBody>
      </p:sp>
    </p:spTree>
    <p:extLst>
      <p:ext uri="{BB962C8B-B14F-4D97-AF65-F5344CB8AC3E}">
        <p14:creationId xmlns:p14="http://schemas.microsoft.com/office/powerpoint/2010/main" val="398882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for tenants are:</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8</a:t>
            </a:fld>
            <a:endParaRPr lang="en-GB" altLang="en-US"/>
          </a:p>
        </p:txBody>
      </p:sp>
    </p:spTree>
    <p:extLst>
      <p:ext uri="{BB962C8B-B14F-4D97-AF65-F5344CB8AC3E}">
        <p14:creationId xmlns:p14="http://schemas.microsoft.com/office/powerpoint/2010/main" val="197426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for landlords are:</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9</a:t>
            </a:fld>
            <a:endParaRPr lang="en-GB" altLang="en-US"/>
          </a:p>
        </p:txBody>
      </p:sp>
    </p:spTree>
    <p:extLst>
      <p:ext uri="{BB962C8B-B14F-4D97-AF65-F5344CB8AC3E}">
        <p14:creationId xmlns:p14="http://schemas.microsoft.com/office/powerpoint/2010/main" val="241214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benefits for all residents are:</a:t>
            </a:r>
          </a:p>
        </p:txBody>
      </p:sp>
      <p:sp>
        <p:nvSpPr>
          <p:cNvPr id="4" name="Slide Number Placeholder 3"/>
          <p:cNvSpPr>
            <a:spLocks noGrp="1"/>
          </p:cNvSpPr>
          <p:nvPr>
            <p:ph type="sldNum" sz="quarter" idx="5"/>
          </p:nvPr>
        </p:nvSpPr>
        <p:spPr/>
        <p:txBody>
          <a:bodyPr/>
          <a:lstStyle/>
          <a:p>
            <a:pPr>
              <a:defRPr/>
            </a:pPr>
            <a:fld id="{64AC4534-1EE4-47E8-80AB-0D0FE722F291}" type="slidenum">
              <a:rPr lang="en-GB" altLang="en-US" smtClean="0"/>
              <a:pPr>
                <a:defRPr/>
              </a:pPr>
              <a:t>10</a:t>
            </a:fld>
            <a:endParaRPr lang="en-GB" altLang="en-US"/>
          </a:p>
        </p:txBody>
      </p:sp>
    </p:spTree>
    <p:extLst>
      <p:ext uri="{BB962C8B-B14F-4D97-AF65-F5344CB8AC3E}">
        <p14:creationId xmlns:p14="http://schemas.microsoft.com/office/powerpoint/2010/main" val="306963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496649E-10E7-4E9B-8BE0-532A1B2E2BBE}"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AB9F9F-0319-4B29-8493-D9EB60531798}" type="slidenum">
              <a:rPr lang="en-US" altLang="en-US" smtClean="0"/>
              <a:pPr>
                <a:defRPr/>
              </a:pPr>
              <a:t>‹#›</a:t>
            </a:fld>
            <a:endParaRPr lang="en-US" altLang="en-US"/>
          </a:p>
        </p:txBody>
      </p:sp>
    </p:spTree>
    <p:extLst>
      <p:ext uri="{BB962C8B-B14F-4D97-AF65-F5344CB8AC3E}">
        <p14:creationId xmlns:p14="http://schemas.microsoft.com/office/powerpoint/2010/main" val="37216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FB26A26-E674-46B4-B53D-EE84EACC26E3}" type="datetime1">
              <a:rPr lang="en-US" altLang="en-US" smtClean="0"/>
              <a:pPr>
                <a:defRPr/>
              </a:pPr>
              <a:t>2/27/2025</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374070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378720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832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258711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1107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FB26A26-E674-46B4-B53D-EE84EACC26E3}"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182108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BD7F4C4-7073-4589-9285-4E7F2CF47697}"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DD21B4-947F-4DA2-9F8A-1F0296B4D54B}" type="slidenum">
              <a:rPr lang="en-US" altLang="en-US" smtClean="0"/>
              <a:pPr>
                <a:defRPr/>
              </a:pPr>
              <a:t>‹#›</a:t>
            </a:fld>
            <a:endParaRPr lang="en-US" altLang="en-US"/>
          </a:p>
        </p:txBody>
      </p:sp>
    </p:spTree>
    <p:extLst>
      <p:ext uri="{BB962C8B-B14F-4D97-AF65-F5344CB8AC3E}">
        <p14:creationId xmlns:p14="http://schemas.microsoft.com/office/powerpoint/2010/main" val="4240435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58050F8-DF15-43DB-ABBC-118441F57D24}"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B7E92C-20AA-4957-BA5F-159EBF9998CC}" type="slidenum">
              <a:rPr lang="en-US" altLang="en-US" smtClean="0"/>
              <a:pPr>
                <a:defRPr/>
              </a:pPr>
              <a:t>‹#›</a:t>
            </a:fld>
            <a:endParaRPr lang="en-US" altLang="en-US"/>
          </a:p>
        </p:txBody>
      </p:sp>
    </p:spTree>
    <p:extLst>
      <p:ext uri="{BB962C8B-B14F-4D97-AF65-F5344CB8AC3E}">
        <p14:creationId xmlns:p14="http://schemas.microsoft.com/office/powerpoint/2010/main" val="235203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ABADCE9-2832-4D41-B8E1-F124C42E0408}"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D90499-1063-46EA-BF3C-76AA965BD9B9}" type="slidenum">
              <a:rPr lang="en-US" altLang="en-US" smtClean="0"/>
              <a:pPr>
                <a:defRPr/>
              </a:pPr>
              <a:t>‹#›</a:t>
            </a:fld>
            <a:endParaRPr lang="en-US" altLang="en-US"/>
          </a:p>
        </p:txBody>
      </p:sp>
    </p:spTree>
    <p:extLst>
      <p:ext uri="{BB962C8B-B14F-4D97-AF65-F5344CB8AC3E}">
        <p14:creationId xmlns:p14="http://schemas.microsoft.com/office/powerpoint/2010/main" val="378341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4CD68B-767B-47CB-AE77-ED8F19E0A458}" type="datetime1">
              <a:rPr lang="en-US" altLang="en-US" smtClean="0"/>
              <a:pPr>
                <a:defRPr/>
              </a:pPr>
              <a:t>2/27/2025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A26E58-F49F-44CA-A4FB-3DF29EBCCC56}" type="slidenum">
              <a:rPr lang="en-US" altLang="en-US" smtClean="0"/>
              <a:pPr>
                <a:defRPr/>
              </a:pPr>
              <a:t>‹#›</a:t>
            </a:fld>
            <a:endParaRPr lang="en-US" altLang="en-US"/>
          </a:p>
        </p:txBody>
      </p:sp>
    </p:spTree>
    <p:extLst>
      <p:ext uri="{BB962C8B-B14F-4D97-AF65-F5344CB8AC3E}">
        <p14:creationId xmlns:p14="http://schemas.microsoft.com/office/powerpoint/2010/main" val="136553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FB26A26-E674-46B4-B53D-EE84EACC26E3}" type="datetime1">
              <a:rPr lang="en-US" altLang="en-US" smtClean="0"/>
              <a:pPr>
                <a:defRPr/>
              </a:pPr>
              <a:t>2/27/2025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378911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B689EE6-74A2-403D-8B6D-1BCC6E869F10}" type="datetime1">
              <a:rPr lang="en-US" altLang="en-US" smtClean="0"/>
              <a:pPr>
                <a:defRPr/>
              </a:pPr>
              <a:t>2/27/2025</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B6144AF-4C6C-4E9F-82D5-FA85681BA523}" type="slidenum">
              <a:rPr lang="en-US" altLang="en-US" smtClean="0"/>
              <a:pPr>
                <a:defRPr/>
              </a:pPr>
              <a:t>‹#›</a:t>
            </a:fld>
            <a:endParaRPr lang="en-US" altLang="en-US"/>
          </a:p>
        </p:txBody>
      </p:sp>
    </p:spTree>
    <p:extLst>
      <p:ext uri="{BB962C8B-B14F-4D97-AF65-F5344CB8AC3E}">
        <p14:creationId xmlns:p14="http://schemas.microsoft.com/office/powerpoint/2010/main" val="352210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877847E-A80D-41B5-8FCB-4327933A3FE7}" type="datetime1">
              <a:rPr lang="en-US" altLang="en-US" smtClean="0"/>
              <a:pPr>
                <a:defRPr/>
              </a:pPr>
              <a:t>2/27/2025</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7FFD008-D678-4FDE-9785-F3B951A2403E}" type="slidenum">
              <a:rPr lang="en-US" altLang="en-US" smtClean="0"/>
              <a:pPr>
                <a:defRPr/>
              </a:pPr>
              <a:t>‹#›</a:t>
            </a:fld>
            <a:endParaRPr lang="en-US" altLang="en-US"/>
          </a:p>
        </p:txBody>
      </p:sp>
    </p:spTree>
    <p:extLst>
      <p:ext uri="{BB962C8B-B14F-4D97-AF65-F5344CB8AC3E}">
        <p14:creationId xmlns:p14="http://schemas.microsoft.com/office/powerpoint/2010/main" val="385434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3C436E-1B84-4BE9-85D4-AD27FC0020B3}" type="datetime1">
              <a:rPr lang="en-US" altLang="en-US" smtClean="0"/>
              <a:pPr>
                <a:defRPr/>
              </a:pPr>
              <a:t>2/27/2025</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99868DD-86C8-4F06-A142-872A970C613C}" type="slidenum">
              <a:rPr lang="en-US" altLang="en-US" smtClean="0"/>
              <a:pPr>
                <a:defRPr/>
              </a:pPr>
              <a:t>‹#›</a:t>
            </a:fld>
            <a:endParaRPr lang="en-US" altLang="en-US"/>
          </a:p>
        </p:txBody>
      </p:sp>
    </p:spTree>
    <p:extLst>
      <p:ext uri="{BB962C8B-B14F-4D97-AF65-F5344CB8AC3E}">
        <p14:creationId xmlns:p14="http://schemas.microsoft.com/office/powerpoint/2010/main" val="143880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27C622D-EB58-4871-BEFB-73047DB5E4C3}" type="datetime1">
              <a:rPr lang="en-US" altLang="en-US" smtClean="0"/>
              <a:pPr>
                <a:defRPr/>
              </a:pPr>
              <a:t>2/27/2025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70C9F7-AD93-453C-AF91-A0FA846E119C}" type="slidenum">
              <a:rPr lang="en-US" altLang="en-US" smtClean="0"/>
              <a:pPr>
                <a:defRPr/>
              </a:pPr>
              <a:t>‹#›</a:t>
            </a:fld>
            <a:endParaRPr lang="en-US" altLang="en-US"/>
          </a:p>
        </p:txBody>
      </p:sp>
    </p:spTree>
    <p:extLst>
      <p:ext uri="{BB962C8B-B14F-4D97-AF65-F5344CB8AC3E}">
        <p14:creationId xmlns:p14="http://schemas.microsoft.com/office/powerpoint/2010/main" val="33231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B26A26-E674-46B4-B53D-EE84EACC26E3}" type="datetime1">
              <a:rPr lang="en-US" altLang="en-US" smtClean="0"/>
              <a:pPr>
                <a:defRPr/>
              </a:pPr>
              <a:t>2/27/2025</a:t>
            </a:fld>
            <a:endParaRPr lang="en-US" altLang="en-US"/>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93345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0FB26A26-E674-46B4-B53D-EE84EACC26E3}" type="datetime1">
              <a:rPr lang="en-US" altLang="en-US" smtClean="0"/>
              <a:pPr>
                <a:defRPr/>
              </a:pPr>
              <a:t>2/27/2025</a:t>
            </a:fld>
            <a:endParaRPr lang="en-US"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4DB8FCC6-9592-473B-B301-9320AD4A9B75}" type="slidenum">
              <a:rPr lang="en-US" altLang="en-US" smtClean="0"/>
              <a:pPr>
                <a:defRPr/>
              </a:pPr>
              <a:t>‹#›</a:t>
            </a:fld>
            <a:endParaRPr lang="en-US" altLang="en-US"/>
          </a:p>
        </p:txBody>
      </p:sp>
    </p:spTree>
    <p:extLst>
      <p:ext uri="{BB962C8B-B14F-4D97-AF65-F5344CB8AC3E}">
        <p14:creationId xmlns:p14="http://schemas.microsoft.com/office/powerpoint/2010/main" val="7866402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elincs.gov.uk/have-your-say-now-as-consultation-on-selective-licensing-in-east-marsh-gets-underwa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electivelicensing@nelincs.gov.uk"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image025.png@01DB0AB8.6F68C900"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cid:image023.png@01DB0AB8.6F68C900"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cid:image027.png@01DB0AB8.6F68C90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nelincs.gov.uk/assets/uploads/2024/12/HMO-register-2024-v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a:extLst>
              <a:ext uri="{FF2B5EF4-FFF2-40B4-BE49-F238E27FC236}">
                <a16:creationId xmlns:a16="http://schemas.microsoft.com/office/drawing/2014/main" id="{EA0D4993-0738-5761-89B4-378B19A880FE}"/>
              </a:ext>
            </a:extLst>
          </p:cNvPr>
          <p:cNvSpPr>
            <a:spLocks noGrp="1"/>
          </p:cNvSpPr>
          <p:nvPr>
            <p:ph type="ctrTitle"/>
          </p:nvPr>
        </p:nvSpPr>
        <p:spPr>
          <a:xfrm>
            <a:off x="685800" y="1085850"/>
            <a:ext cx="7772400" cy="1470025"/>
          </a:xfrm>
        </p:spPr>
        <p:txBody>
          <a:bodyPr/>
          <a:lstStyle/>
          <a:p>
            <a:r>
              <a:rPr lang="en-GB" altLang="en-US" dirty="0">
                <a:ea typeface="ＭＳ Ｐゴシック" panose="020B0600070205080204" pitchFamily="34" charset="-128"/>
              </a:rPr>
              <a:t>Selective Licensing</a:t>
            </a:r>
          </a:p>
        </p:txBody>
      </p:sp>
      <p:sp>
        <p:nvSpPr>
          <p:cNvPr id="3" name="Subtitle 2">
            <a:extLst>
              <a:ext uri="{FF2B5EF4-FFF2-40B4-BE49-F238E27FC236}">
                <a16:creationId xmlns:a16="http://schemas.microsoft.com/office/drawing/2014/main" id="{B17C244B-D4A7-5233-BE52-83A6B160790E}"/>
              </a:ext>
            </a:extLst>
          </p:cNvPr>
          <p:cNvSpPr>
            <a:spLocks noGrp="1"/>
          </p:cNvSpPr>
          <p:nvPr>
            <p:ph type="subTitle" idx="1"/>
          </p:nvPr>
        </p:nvSpPr>
        <p:spPr>
          <a:xfrm>
            <a:off x="1289050" y="3257550"/>
            <a:ext cx="6400800" cy="1752600"/>
          </a:xfrm>
        </p:spPr>
        <p:txBody>
          <a:bodyPr>
            <a:normAutofit/>
          </a:bodyPr>
          <a:lstStyle/>
          <a:p>
            <a:pPr>
              <a:defRPr/>
            </a:pPr>
            <a:endParaRPr lang="en-GB" dirty="0"/>
          </a:p>
          <a:p>
            <a:pPr>
              <a:defRPr/>
            </a:pPr>
            <a:r>
              <a:rPr lang="en-GB" sz="2000" dirty="0">
                <a:ea typeface="ＭＳ Ｐゴシック"/>
              </a:rPr>
              <a:t>Jacqui Wells</a:t>
            </a:r>
            <a:endParaRPr lang="en-GB" sz="2000" dirty="0"/>
          </a:p>
          <a:p>
            <a:pPr>
              <a:defRPr/>
            </a:pPr>
            <a:r>
              <a:rPr lang="en-GB" sz="2000" dirty="0">
                <a:ea typeface="ＭＳ Ｐゴシック"/>
              </a:rPr>
              <a:t>Head of Housing Strategy</a:t>
            </a:r>
          </a:p>
          <a:p>
            <a:pPr>
              <a:defRPr/>
            </a:pPr>
            <a:endParaRPr lang="en-GB" sz="2000" dirty="0">
              <a:ea typeface="ＭＳ Ｐゴシック"/>
            </a:endParaRPr>
          </a:p>
          <a:p>
            <a:pPr>
              <a:defRPr/>
            </a:pPr>
            <a:endParaRPr lang="en-GB" sz="1200" dirty="0"/>
          </a:p>
          <a:p>
            <a:pPr>
              <a:defRPr/>
            </a:pP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5E9D-2B65-50DD-B47E-8F893FD979E1}"/>
              </a:ext>
            </a:extLst>
          </p:cNvPr>
          <p:cNvSpPr>
            <a:spLocks noGrp="1"/>
          </p:cNvSpPr>
          <p:nvPr>
            <p:ph type="title"/>
          </p:nvPr>
        </p:nvSpPr>
        <p:spPr/>
        <p:txBody>
          <a:bodyPr/>
          <a:lstStyle/>
          <a:p>
            <a:r>
              <a:rPr lang="en-GB" dirty="0"/>
              <a:t>Residents</a:t>
            </a:r>
          </a:p>
        </p:txBody>
      </p:sp>
      <p:sp>
        <p:nvSpPr>
          <p:cNvPr id="3" name="Content Placeholder 2">
            <a:extLst>
              <a:ext uri="{FF2B5EF4-FFF2-40B4-BE49-F238E27FC236}">
                <a16:creationId xmlns:a16="http://schemas.microsoft.com/office/drawing/2014/main" id="{870699DC-ECA5-5BA4-3FA4-EAD685F12649}"/>
              </a:ext>
            </a:extLst>
          </p:cNvPr>
          <p:cNvSpPr>
            <a:spLocks noGrp="1"/>
          </p:cNvSpPr>
          <p:nvPr>
            <p:ph idx="1"/>
          </p:nvPr>
        </p:nvSpPr>
        <p:spPr/>
        <p:txBody>
          <a:bodyPr/>
          <a:lstStyle/>
          <a:p>
            <a:r>
              <a:rPr lang="en-GB" dirty="0"/>
              <a:t>Improved community cohesion</a:t>
            </a:r>
          </a:p>
          <a:p>
            <a:r>
              <a:rPr lang="en-GB" dirty="0"/>
              <a:t>Better tenancy management helping tenants to stay in a property longer, giving an opportunity to build communities</a:t>
            </a:r>
          </a:p>
          <a:p>
            <a:r>
              <a:rPr lang="en-GB" dirty="0"/>
              <a:t>Confidence that tenants living in privately rented property causing/connected to anti-social behaviour is managed.</a:t>
            </a:r>
          </a:p>
        </p:txBody>
      </p:sp>
    </p:spTree>
    <p:extLst>
      <p:ext uri="{BB962C8B-B14F-4D97-AF65-F5344CB8AC3E}">
        <p14:creationId xmlns:p14="http://schemas.microsoft.com/office/powerpoint/2010/main" val="135260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 y="2"/>
            <a:ext cx="9144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0"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D4166B-3DA0-9F58-B01F-0182A1830A59}"/>
              </a:ext>
            </a:extLst>
          </p:cNvPr>
          <p:cNvSpPr>
            <a:spLocks noGrp="1"/>
          </p:cNvSpPr>
          <p:nvPr>
            <p:ph type="title"/>
          </p:nvPr>
        </p:nvSpPr>
        <p:spPr>
          <a:xfrm>
            <a:off x="1256733" y="685799"/>
            <a:ext cx="6000750" cy="2971801"/>
          </a:xfrm>
        </p:spPr>
        <p:txBody>
          <a:bodyPr vert="horz" lIns="91440" tIns="45720" rIns="91440" bIns="45720" rtlCol="0" anchor="b">
            <a:normAutofit/>
          </a:bodyPr>
          <a:lstStyle/>
          <a:p>
            <a:r>
              <a:rPr lang="en-US" sz="4800" dirty="0"/>
              <a:t>Why the east marsh?</a:t>
            </a:r>
          </a:p>
        </p:txBody>
      </p:sp>
    </p:spTree>
    <p:extLst>
      <p:ext uri="{BB962C8B-B14F-4D97-AF65-F5344CB8AC3E}">
        <p14:creationId xmlns:p14="http://schemas.microsoft.com/office/powerpoint/2010/main" val="236390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9E1F-FFA5-75FF-7BDF-0A9F6A0B9F0E}"/>
              </a:ext>
            </a:extLst>
          </p:cNvPr>
          <p:cNvSpPr>
            <a:spLocks noGrp="1"/>
          </p:cNvSpPr>
          <p:nvPr>
            <p:ph type="title"/>
          </p:nvPr>
        </p:nvSpPr>
        <p:spPr/>
        <p:txBody>
          <a:bodyPr/>
          <a:lstStyle/>
          <a:p>
            <a:r>
              <a:rPr lang="en-GB" dirty="0"/>
              <a:t>Eligible Criteria</a:t>
            </a:r>
          </a:p>
        </p:txBody>
      </p:sp>
      <p:sp>
        <p:nvSpPr>
          <p:cNvPr id="3" name="Content Placeholder 2">
            <a:extLst>
              <a:ext uri="{FF2B5EF4-FFF2-40B4-BE49-F238E27FC236}">
                <a16:creationId xmlns:a16="http://schemas.microsoft.com/office/drawing/2014/main" id="{962D2E7C-D738-2646-1EBE-E7E9E46DE875}"/>
              </a:ext>
            </a:extLst>
          </p:cNvPr>
          <p:cNvSpPr>
            <a:spLocks noGrp="1"/>
          </p:cNvSpPr>
          <p:nvPr>
            <p:ph idx="1"/>
          </p:nvPr>
        </p:nvSpPr>
        <p:spPr/>
        <p:txBody>
          <a:bodyPr>
            <a:normAutofit fontScale="77500" lnSpcReduction="20000"/>
          </a:bodyPr>
          <a:lstStyle/>
          <a:p>
            <a:pPr marL="0" indent="0">
              <a:buNone/>
            </a:pPr>
            <a:endParaRPr lang="en-GB" sz="2400" dirty="0"/>
          </a:p>
          <a:p>
            <a:pPr marL="0" indent="0">
              <a:buNone/>
            </a:pPr>
            <a:r>
              <a:rPr lang="en-GB" sz="2400" dirty="0"/>
              <a:t>The Council have powers to introduce selective licensing of privately rented homes to tackle problems in their areas, or any part or parts of them caused by;</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low housing demand (or is likely to become such an area) and/or</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 significant and persistent problem caused by anti-social behaviour</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poor housing conditions</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high levels of migration</a:t>
            </a:r>
          </a:p>
          <a:p>
            <a:pPr marL="342900" lvl="0" indent="-342900">
              <a:lnSpc>
                <a:spcPct val="107000"/>
              </a:lnSpc>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high level of deprivation</a:t>
            </a:r>
          </a:p>
          <a:p>
            <a:pPr marL="342900" lvl="0" indent="-342900">
              <a:lnSpc>
                <a:spcPct val="107000"/>
              </a:lnSpc>
              <a:spcAft>
                <a:spcPts val="800"/>
              </a:spcAft>
              <a:buSzPts val="1000"/>
              <a:buFont typeface="Symbol" panose="05050102010706020507" pitchFamily="18" charset="2"/>
              <a:buChar char=""/>
              <a:tabLst>
                <a:tab pos="90043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high levels of crime.</a:t>
            </a:r>
          </a:p>
          <a:p>
            <a:pPr marL="0" indent="0">
              <a:buNone/>
            </a:pPr>
            <a:endParaRPr lang="en-GB" dirty="0"/>
          </a:p>
        </p:txBody>
      </p:sp>
    </p:spTree>
    <p:extLst>
      <p:ext uri="{BB962C8B-B14F-4D97-AF65-F5344CB8AC3E}">
        <p14:creationId xmlns:p14="http://schemas.microsoft.com/office/powerpoint/2010/main" val="402707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77B4-6C1F-27D9-1D65-1930E4CA3862}"/>
              </a:ext>
            </a:extLst>
          </p:cNvPr>
          <p:cNvSpPr>
            <a:spLocks noGrp="1"/>
          </p:cNvSpPr>
          <p:nvPr>
            <p:ph type="title"/>
          </p:nvPr>
        </p:nvSpPr>
        <p:spPr/>
        <p:txBody>
          <a:bodyPr/>
          <a:lstStyle/>
          <a:p>
            <a:r>
              <a:rPr lang="en-GB" dirty="0"/>
              <a:t>Low Housing Demand</a:t>
            </a:r>
          </a:p>
        </p:txBody>
      </p:sp>
      <p:sp>
        <p:nvSpPr>
          <p:cNvPr id="3" name="Content Placeholder 2">
            <a:extLst>
              <a:ext uri="{FF2B5EF4-FFF2-40B4-BE49-F238E27FC236}">
                <a16:creationId xmlns:a16="http://schemas.microsoft.com/office/drawing/2014/main" id="{8C44592B-13F2-E13F-FE5B-FE8ED8389534}"/>
              </a:ext>
            </a:extLst>
          </p:cNvPr>
          <p:cNvSpPr>
            <a:spLocks noGrp="1"/>
          </p:cNvSpPr>
          <p:nvPr>
            <p:ph idx="1"/>
          </p:nvPr>
        </p:nvSpPr>
        <p:spPr/>
        <p:txBody>
          <a:bodyPr/>
          <a:lstStyle/>
          <a:p>
            <a:pPr marL="0" indent="0">
              <a:buNone/>
            </a:pPr>
            <a:r>
              <a:rPr lang="en-GB" dirty="0"/>
              <a:t>The area has lower properties values than in other areas of the borough.  The average value for this area is around £43,000.  The median terrace house price for the borough is £95.250, whereas in the Yorkshire and Humber it’s £146,100.  </a:t>
            </a:r>
          </a:p>
          <a:p>
            <a:endParaRPr lang="en-GB" dirty="0"/>
          </a:p>
        </p:txBody>
      </p:sp>
      <p:pic>
        <p:nvPicPr>
          <p:cNvPr id="5" name="Picture 4" descr="Graph">
            <a:extLst>
              <a:ext uri="{FF2B5EF4-FFF2-40B4-BE49-F238E27FC236}">
                <a16:creationId xmlns:a16="http://schemas.microsoft.com/office/drawing/2014/main" id="{FF744574-0CB9-976E-F631-6AC3B5843727}"/>
              </a:ext>
            </a:extLst>
          </p:cNvPr>
          <p:cNvPicPr>
            <a:picLocks noChangeAspect="1"/>
          </p:cNvPicPr>
          <p:nvPr/>
        </p:nvPicPr>
        <p:blipFill rotWithShape="1">
          <a:blip r:embed="rId3"/>
          <a:srcRect l="46532" t="22245" r="4443" b="15571"/>
          <a:stretch/>
        </p:blipFill>
        <p:spPr bwMode="auto">
          <a:xfrm>
            <a:off x="533400" y="2996184"/>
            <a:ext cx="4377690" cy="1801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419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0DBE-0427-2BE0-7B75-649AE0135497}"/>
              </a:ext>
            </a:extLst>
          </p:cNvPr>
          <p:cNvSpPr>
            <a:spLocks noGrp="1"/>
          </p:cNvSpPr>
          <p:nvPr>
            <p:ph type="title"/>
          </p:nvPr>
        </p:nvSpPr>
        <p:spPr/>
        <p:txBody>
          <a:bodyPr/>
          <a:lstStyle/>
          <a:p>
            <a:r>
              <a:rPr lang="en-GB" dirty="0"/>
              <a:t>Other considerations</a:t>
            </a:r>
          </a:p>
        </p:txBody>
      </p:sp>
      <p:sp>
        <p:nvSpPr>
          <p:cNvPr id="3" name="Content Placeholder 2">
            <a:extLst>
              <a:ext uri="{FF2B5EF4-FFF2-40B4-BE49-F238E27FC236}">
                <a16:creationId xmlns:a16="http://schemas.microsoft.com/office/drawing/2014/main" id="{FE4A2A56-650C-A1D1-8850-B0C235065443}"/>
              </a:ext>
            </a:extLst>
          </p:cNvPr>
          <p:cNvSpPr>
            <a:spLocks noGrp="1"/>
          </p:cNvSpPr>
          <p:nvPr>
            <p:ph idx="1"/>
          </p:nvPr>
        </p:nvSpPr>
        <p:spPr/>
        <p:txBody>
          <a:bodyPr>
            <a:normAutofit fontScale="85000" lnSpcReduction="20000"/>
          </a:bodyPr>
          <a:lstStyle/>
          <a:p>
            <a:endParaRPr lang="en-GB" sz="4400" dirty="0"/>
          </a:p>
          <a:p>
            <a:r>
              <a:rPr lang="en-GB" sz="4400" dirty="0"/>
              <a:t>High levels of empty homes</a:t>
            </a:r>
          </a:p>
          <a:p>
            <a:pPr marL="0" indent="0">
              <a:buNone/>
            </a:pPr>
            <a:endParaRPr lang="en-GB" sz="4400" dirty="0"/>
          </a:p>
          <a:p>
            <a:r>
              <a:rPr lang="en-GB" sz="4400" dirty="0"/>
              <a:t>Length of time to sell a property</a:t>
            </a:r>
          </a:p>
          <a:p>
            <a:endParaRPr lang="en-GB" dirty="0"/>
          </a:p>
        </p:txBody>
      </p:sp>
    </p:spTree>
    <p:extLst>
      <p:ext uri="{BB962C8B-B14F-4D97-AF65-F5344CB8AC3E}">
        <p14:creationId xmlns:p14="http://schemas.microsoft.com/office/powerpoint/2010/main" val="122200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9118A-1869-DCF3-1722-85C2EEDA1DBF}"/>
              </a:ext>
            </a:extLst>
          </p:cNvPr>
          <p:cNvSpPr>
            <a:spLocks noGrp="1"/>
          </p:cNvSpPr>
          <p:nvPr>
            <p:ph type="title"/>
          </p:nvPr>
        </p:nvSpPr>
        <p:spPr>
          <a:xfrm>
            <a:off x="5649532" y="628617"/>
            <a:ext cx="2978927" cy="3028983"/>
          </a:xfrm>
        </p:spPr>
        <p:txBody>
          <a:bodyPr vert="horz" lIns="91440" tIns="45720" rIns="91440" bIns="45720" rtlCol="0" anchor="b">
            <a:normAutofit/>
          </a:bodyPr>
          <a:lstStyle/>
          <a:p>
            <a:r>
              <a:rPr lang="en-US" sz="3400">
                <a:solidFill>
                  <a:srgbClr val="FFFFFF"/>
                </a:solidFill>
              </a:rPr>
              <a:t>Property Conditions</a:t>
            </a:r>
          </a:p>
        </p:txBody>
      </p:sp>
      <p:sp>
        <p:nvSpPr>
          <p:cNvPr id="3" name="Content Placeholder 2">
            <a:extLst>
              <a:ext uri="{FF2B5EF4-FFF2-40B4-BE49-F238E27FC236}">
                <a16:creationId xmlns:a16="http://schemas.microsoft.com/office/drawing/2014/main" id="{E47B85AD-D495-D528-11BB-7F721B028F17}"/>
              </a:ext>
            </a:extLst>
          </p:cNvPr>
          <p:cNvSpPr>
            <a:spLocks noGrp="1"/>
          </p:cNvSpPr>
          <p:nvPr>
            <p:ph idx="1"/>
          </p:nvPr>
        </p:nvSpPr>
        <p:spPr>
          <a:xfrm>
            <a:off x="5649531" y="3843868"/>
            <a:ext cx="2120487" cy="1564744"/>
          </a:xfrm>
        </p:spPr>
        <p:txBody>
          <a:bodyPr vert="horz" lIns="91440" tIns="45720" rIns="91440" bIns="45720" rtlCol="0" anchor="t">
            <a:normAutofit/>
          </a:bodyPr>
          <a:lstStyle/>
          <a:p>
            <a:pPr marL="0" indent="0">
              <a:lnSpc>
                <a:spcPct val="90000"/>
              </a:lnSpc>
              <a:buNone/>
            </a:pPr>
            <a:r>
              <a:rPr lang="en-US" sz="1500" dirty="0">
                <a:solidFill>
                  <a:srgbClr val="0F496F"/>
                </a:solidFill>
              </a:rPr>
              <a:t>Highest level of complaints in the East Marsh.</a:t>
            </a:r>
          </a:p>
        </p:txBody>
      </p:sp>
      <p:sp useBgFill="1">
        <p:nvSpPr>
          <p:cNvPr id="21"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814083"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4" name="Straight Connector 23">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8" name="Picture 7" descr="Local heatmap">
            <a:extLst>
              <a:ext uri="{FF2B5EF4-FFF2-40B4-BE49-F238E27FC236}">
                <a16:creationId xmlns:a16="http://schemas.microsoft.com/office/drawing/2014/main" id="{277B58A7-2437-649F-8E32-6E0F5911E984}"/>
              </a:ext>
            </a:extLst>
          </p:cNvPr>
          <p:cNvPicPr>
            <a:picLocks noChangeAspect="1"/>
          </p:cNvPicPr>
          <p:nvPr/>
        </p:nvPicPr>
        <p:blipFill>
          <a:blip r:embed="rId3"/>
          <a:stretch>
            <a:fillRect/>
          </a:stretch>
        </p:blipFill>
        <p:spPr>
          <a:xfrm>
            <a:off x="565345" y="1610640"/>
            <a:ext cx="4665081" cy="3342360"/>
          </a:xfrm>
          <a:prstGeom prst="rect">
            <a:avLst/>
          </a:prstGeom>
        </p:spPr>
      </p:pic>
    </p:spTree>
    <p:extLst>
      <p:ext uri="{BB962C8B-B14F-4D97-AF65-F5344CB8AC3E}">
        <p14:creationId xmlns:p14="http://schemas.microsoft.com/office/powerpoint/2010/main" val="325799078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D293-93D3-538B-1AC6-6001D9324F51}"/>
              </a:ext>
            </a:extLst>
          </p:cNvPr>
          <p:cNvSpPr>
            <a:spLocks noGrp="1"/>
          </p:cNvSpPr>
          <p:nvPr>
            <p:ph type="title"/>
          </p:nvPr>
        </p:nvSpPr>
        <p:spPr/>
        <p:txBody>
          <a:bodyPr/>
          <a:lstStyle/>
          <a:p>
            <a:r>
              <a:rPr lang="en-GB" dirty="0"/>
              <a:t>Effects of Living in a Cold Home</a:t>
            </a:r>
          </a:p>
        </p:txBody>
      </p:sp>
      <p:sp>
        <p:nvSpPr>
          <p:cNvPr id="3" name="Content Placeholder 2">
            <a:extLst>
              <a:ext uri="{FF2B5EF4-FFF2-40B4-BE49-F238E27FC236}">
                <a16:creationId xmlns:a16="http://schemas.microsoft.com/office/drawing/2014/main" id="{1BAC7341-B4E9-DFF8-3D33-C7F274010905}"/>
              </a:ext>
            </a:extLst>
          </p:cNvPr>
          <p:cNvSpPr>
            <a:spLocks noGrp="1"/>
          </p:cNvSpPr>
          <p:nvPr>
            <p:ph idx="1"/>
          </p:nvPr>
        </p:nvSpPr>
        <p:spPr/>
        <p:txBody>
          <a:bodyPr/>
          <a:lstStyle/>
          <a:p>
            <a:endParaRPr lang="en-GB" dirty="0"/>
          </a:p>
          <a:p>
            <a:endParaRPr lang="en-GB" dirty="0"/>
          </a:p>
          <a:p>
            <a:r>
              <a:rPr lang="en-GB" dirty="0"/>
              <a:t>Living in a cold home can contribute towards poor health.</a:t>
            </a:r>
          </a:p>
          <a:p>
            <a:r>
              <a:rPr lang="en-GB" dirty="0"/>
              <a:t>It can contribute towards condensation in the home.</a:t>
            </a:r>
          </a:p>
          <a:p>
            <a:r>
              <a:rPr lang="en-GB" dirty="0"/>
              <a:t>Higher energy bills/or unable to afford to put the heating on.</a:t>
            </a:r>
          </a:p>
          <a:p>
            <a:r>
              <a:rPr lang="en-GB" dirty="0"/>
              <a:t>Affects mental health.</a:t>
            </a:r>
          </a:p>
          <a:p>
            <a:pPr marL="0" indent="0">
              <a:buNone/>
            </a:pPr>
            <a:endParaRPr lang="en-GB" dirty="0"/>
          </a:p>
          <a:p>
            <a:endParaRPr lang="en-GB" dirty="0"/>
          </a:p>
        </p:txBody>
      </p:sp>
    </p:spTree>
    <p:extLst>
      <p:ext uri="{BB962C8B-B14F-4D97-AF65-F5344CB8AC3E}">
        <p14:creationId xmlns:p14="http://schemas.microsoft.com/office/powerpoint/2010/main" val="398575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E72E-C26C-50CB-D6DA-85FB41886778}"/>
              </a:ext>
            </a:extLst>
          </p:cNvPr>
          <p:cNvSpPr>
            <a:spLocks noGrp="1"/>
          </p:cNvSpPr>
          <p:nvPr>
            <p:ph type="title"/>
          </p:nvPr>
        </p:nvSpPr>
        <p:spPr>
          <a:xfrm>
            <a:off x="513159" y="4487332"/>
            <a:ext cx="6400800" cy="1507067"/>
          </a:xfrm>
        </p:spPr>
        <p:txBody>
          <a:bodyPr>
            <a:normAutofit/>
          </a:bodyPr>
          <a:lstStyle/>
          <a:p>
            <a:r>
              <a:rPr lang="en-GB" dirty="0"/>
              <a:t>Deprivation</a:t>
            </a:r>
          </a:p>
        </p:txBody>
      </p:sp>
      <p:pic>
        <p:nvPicPr>
          <p:cNvPr id="4" name="Picture 3" descr="Map of North East Lincolnshire">
            <a:extLst>
              <a:ext uri="{FF2B5EF4-FFF2-40B4-BE49-F238E27FC236}">
                <a16:creationId xmlns:a16="http://schemas.microsoft.com/office/drawing/2014/main" id="{36C59900-27CD-1F35-E7F7-80F7481EFA55}"/>
              </a:ext>
            </a:extLst>
          </p:cNvPr>
          <p:cNvPicPr>
            <a:picLocks noChangeAspect="1"/>
          </p:cNvPicPr>
          <p:nvPr/>
        </p:nvPicPr>
        <p:blipFill rotWithShape="1">
          <a:blip r:embed="rId3"/>
          <a:srcRect l="12295" t="43744" r="72075" b="4269"/>
          <a:stretch/>
        </p:blipFill>
        <p:spPr bwMode="auto">
          <a:xfrm>
            <a:off x="941343" y="733647"/>
            <a:ext cx="3282740" cy="3575884"/>
          </a:xfrm>
          <a:prstGeom prst="rect">
            <a:avLst/>
          </a:prstGeom>
          <a:effectLst>
            <a:innerShdw blurRad="57150" dist="38100" dir="14460000">
              <a:prstClr val="black">
                <a:alpha val="70000"/>
              </a:prstClr>
            </a:innerShdw>
          </a:effectLst>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4FC4506A-3701-90E6-BDA4-DE0116021B2D}"/>
              </a:ext>
            </a:extLst>
          </p:cNvPr>
          <p:cNvSpPr>
            <a:spLocks noGrp="1"/>
          </p:cNvSpPr>
          <p:nvPr>
            <p:ph idx="1"/>
          </p:nvPr>
        </p:nvSpPr>
        <p:spPr>
          <a:xfrm>
            <a:off x="4874740" y="733647"/>
            <a:ext cx="3314378" cy="3575884"/>
          </a:xfrm>
        </p:spPr>
        <p:txBody>
          <a:bodyPr>
            <a:normAutofit/>
          </a:bodyPr>
          <a:lstStyle/>
          <a:p>
            <a:pPr marL="0" indent="0">
              <a:buNone/>
            </a:pPr>
            <a:r>
              <a:rPr lang="en-GB"/>
              <a:t>The East Marsh area is ranked 25 out of 32,844 in England.  This is broken down further by income, employment,, health, education, barriers to services, living environment, and crime.</a:t>
            </a:r>
          </a:p>
          <a:p>
            <a:pPr marL="0" indent="0">
              <a:buNone/>
            </a:pPr>
            <a:endParaRPr lang="en-GB"/>
          </a:p>
        </p:txBody>
      </p:sp>
    </p:spTree>
    <p:extLst>
      <p:ext uri="{BB962C8B-B14F-4D97-AF65-F5344CB8AC3E}">
        <p14:creationId xmlns:p14="http://schemas.microsoft.com/office/powerpoint/2010/main" val="374137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866FF-659F-17A3-4A26-D6172D441FD5}"/>
              </a:ext>
            </a:extLst>
          </p:cNvPr>
          <p:cNvSpPr>
            <a:spLocks noGrp="1"/>
          </p:cNvSpPr>
          <p:nvPr>
            <p:ph type="title"/>
          </p:nvPr>
        </p:nvSpPr>
        <p:spPr>
          <a:xfrm>
            <a:off x="5649532" y="620722"/>
            <a:ext cx="2537206" cy="1142462"/>
          </a:xfrm>
        </p:spPr>
        <p:txBody>
          <a:bodyPr anchor="b">
            <a:normAutofit/>
          </a:bodyPr>
          <a:lstStyle/>
          <a:p>
            <a:r>
              <a:rPr lang="en-GB" sz="2100">
                <a:solidFill>
                  <a:srgbClr val="FFFFFF"/>
                </a:solidFill>
              </a:rPr>
              <a:t>Crime</a:t>
            </a:r>
          </a:p>
        </p:txBody>
      </p:sp>
      <p:sp useBgFill="1">
        <p:nvSpPr>
          <p:cNvPr id="12"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159" y="641648"/>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a:extLst>
              <a:ext uri="{FF2B5EF4-FFF2-40B4-BE49-F238E27FC236}">
                <a16:creationId xmlns:a16="http://schemas.microsoft.com/office/drawing/2014/main" id="{0366D4EB-17B4-7086-8241-69EF1A762A9F}"/>
              </a:ext>
            </a:extLst>
          </p:cNvPr>
          <p:cNvPicPr>
            <a:picLocks noChangeAspect="1"/>
          </p:cNvPicPr>
          <p:nvPr/>
        </p:nvPicPr>
        <p:blipFill rotWithShape="1">
          <a:blip r:embed="rId3"/>
          <a:srcRect l="3297" t="42479" r="62092" b="14943"/>
          <a:stretch/>
        </p:blipFill>
        <p:spPr bwMode="auto">
          <a:xfrm>
            <a:off x="825912" y="2411877"/>
            <a:ext cx="4230798" cy="1704527"/>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800B1EC7-D601-E6AA-56CE-CA9D2B3F787E}"/>
              </a:ext>
            </a:extLst>
          </p:cNvPr>
          <p:cNvSpPr>
            <a:spLocks noGrp="1"/>
          </p:cNvSpPr>
          <p:nvPr>
            <p:ph idx="1"/>
          </p:nvPr>
        </p:nvSpPr>
        <p:spPr>
          <a:xfrm>
            <a:off x="5649532" y="1822449"/>
            <a:ext cx="2609564" cy="2922591"/>
          </a:xfrm>
        </p:spPr>
        <p:txBody>
          <a:bodyPr anchor="t">
            <a:normAutofit/>
          </a:bodyPr>
          <a:lstStyle/>
          <a:p>
            <a:pPr marL="0" indent="0">
              <a:buNone/>
            </a:pPr>
            <a:r>
              <a:rPr lang="en-GB" sz="1000">
                <a:solidFill>
                  <a:srgbClr val="0F496F"/>
                </a:solidFill>
              </a:rPr>
              <a:t>Crime is above average.</a:t>
            </a:r>
          </a:p>
          <a:p>
            <a:pPr marL="0" indent="0">
              <a:buNone/>
            </a:pPr>
            <a:endParaRPr lang="en-GB" sz="1000">
              <a:solidFill>
                <a:srgbClr val="0F496F"/>
              </a:solidFill>
            </a:endParaRPr>
          </a:p>
        </p:txBody>
      </p:sp>
      <p:grpSp>
        <p:nvGrpSpPr>
          <p:cNvPr id="14" name="Group 13">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 name="Straight Connector 14">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0618032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32005-F860-93DE-B465-A318D543800E}"/>
              </a:ext>
            </a:extLst>
          </p:cNvPr>
          <p:cNvSpPr>
            <a:spLocks noGrp="1"/>
          </p:cNvSpPr>
          <p:nvPr>
            <p:ph type="title"/>
          </p:nvPr>
        </p:nvSpPr>
        <p:spPr>
          <a:xfrm>
            <a:off x="5649532" y="620722"/>
            <a:ext cx="2537206" cy="1142462"/>
          </a:xfrm>
        </p:spPr>
        <p:txBody>
          <a:bodyPr anchor="b">
            <a:normAutofit/>
          </a:bodyPr>
          <a:lstStyle/>
          <a:p>
            <a:r>
              <a:rPr lang="en-GB" sz="2100">
                <a:solidFill>
                  <a:srgbClr val="FFFFFF"/>
                </a:solidFill>
              </a:rPr>
              <a:t>Anti-Social Behaviour</a:t>
            </a:r>
          </a:p>
        </p:txBody>
      </p:sp>
      <p:sp useBgFill="1">
        <p:nvSpPr>
          <p:cNvPr id="11"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159" y="641648"/>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ta table">
            <a:extLst>
              <a:ext uri="{FF2B5EF4-FFF2-40B4-BE49-F238E27FC236}">
                <a16:creationId xmlns:a16="http://schemas.microsoft.com/office/drawing/2014/main" id="{1276AF07-7CB0-26D5-4527-116936C15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5912" y="1152292"/>
            <a:ext cx="4230798" cy="4223698"/>
          </a:xfrm>
          <a:prstGeom prst="rect">
            <a:avLst/>
          </a:prstGeom>
          <a:noFill/>
        </p:spPr>
      </p:pic>
      <p:sp>
        <p:nvSpPr>
          <p:cNvPr id="3" name="Content Placeholder 2">
            <a:extLst>
              <a:ext uri="{FF2B5EF4-FFF2-40B4-BE49-F238E27FC236}">
                <a16:creationId xmlns:a16="http://schemas.microsoft.com/office/drawing/2014/main" id="{EB56F7F4-3714-9A1C-FB53-D4124557E03B}"/>
              </a:ext>
            </a:extLst>
          </p:cNvPr>
          <p:cNvSpPr>
            <a:spLocks noGrp="1"/>
          </p:cNvSpPr>
          <p:nvPr>
            <p:ph idx="1"/>
          </p:nvPr>
        </p:nvSpPr>
        <p:spPr>
          <a:xfrm>
            <a:off x="5649532" y="1822449"/>
            <a:ext cx="2609564" cy="2922591"/>
          </a:xfrm>
        </p:spPr>
        <p:txBody>
          <a:bodyPr anchor="t">
            <a:normAutofit/>
          </a:bodyPr>
          <a:lstStyle/>
          <a:p>
            <a:pPr marL="0" indent="0">
              <a:buNone/>
            </a:pPr>
            <a:r>
              <a:rPr lang="en-GB" sz="1000">
                <a:solidFill>
                  <a:srgbClr val="0F496F"/>
                </a:solidFill>
              </a:rPr>
              <a:t>The area has higher levels of anti-social behaviour than in other wards.</a:t>
            </a:r>
          </a:p>
          <a:p>
            <a:pPr marL="0" indent="0">
              <a:buNone/>
            </a:pPr>
            <a:endParaRPr lang="en-GB" sz="1000">
              <a:solidFill>
                <a:srgbClr val="0F496F"/>
              </a:solidFill>
            </a:endParaRPr>
          </a:p>
        </p:txBody>
      </p:sp>
      <p:grpSp>
        <p:nvGrpSpPr>
          <p:cNvPr id="13" name="Group 12">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 name="Straight Connector 13">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55216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82453-C775-0EC9-4AD8-330A1D7F1BB6}"/>
              </a:ext>
            </a:extLst>
          </p:cNvPr>
          <p:cNvSpPr>
            <a:spLocks noGrp="1"/>
          </p:cNvSpPr>
          <p:nvPr>
            <p:ph type="title"/>
          </p:nvPr>
        </p:nvSpPr>
        <p:spPr>
          <a:xfrm>
            <a:off x="480217" y="685800"/>
            <a:ext cx="3613992" cy="4603749"/>
          </a:xfrm>
        </p:spPr>
        <p:txBody>
          <a:bodyPr>
            <a:normAutofit/>
          </a:bodyPr>
          <a:lstStyle/>
          <a:p>
            <a:pPr algn="r"/>
            <a:r>
              <a:rPr lang="en-GB" sz="4500"/>
              <a:t>Purpose of the Meeting</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243116C6-3429-FE56-6DEE-4726B4865E3A}"/>
              </a:ext>
            </a:extLst>
          </p:cNvPr>
          <p:cNvSpPr>
            <a:spLocks noGrp="1"/>
          </p:cNvSpPr>
          <p:nvPr>
            <p:ph idx="1"/>
          </p:nvPr>
        </p:nvSpPr>
        <p:spPr>
          <a:xfrm>
            <a:off x="4969238" y="685800"/>
            <a:ext cx="3659219" cy="4603750"/>
          </a:xfrm>
        </p:spPr>
        <p:txBody>
          <a:bodyPr>
            <a:normAutofit/>
          </a:bodyPr>
          <a:lstStyle/>
          <a:p>
            <a:pPr marL="0" indent="0">
              <a:lnSpc>
                <a:spcPct val="90000"/>
              </a:lnSpc>
              <a:buNone/>
            </a:pPr>
            <a:r>
              <a:rPr lang="en-GB" sz="1700">
                <a:solidFill>
                  <a:schemeClr val="tx1"/>
                </a:solidFill>
              </a:rPr>
              <a:t>This event is part of the consultation on Private Rented Property in parts of the East Marsh Ward.</a:t>
            </a:r>
          </a:p>
          <a:p>
            <a:pPr marL="0" indent="0">
              <a:lnSpc>
                <a:spcPct val="90000"/>
              </a:lnSpc>
              <a:buNone/>
            </a:pPr>
            <a:r>
              <a:rPr lang="en-GB" sz="1700">
                <a:solidFill>
                  <a:schemeClr val="tx1"/>
                </a:solidFill>
              </a:rPr>
              <a:t>The online survey and supporting evidence can be found on the Council’s web site by searching on “Have your say” on </a:t>
            </a:r>
            <a:r>
              <a:rPr lang="en-GB" sz="1700">
                <a:solidFill>
                  <a:schemeClr val="tx1"/>
                </a:solidFill>
                <a:hlinkClick r:id="rId3"/>
              </a:rPr>
              <a:t>Have your say now as consultation on Selective Licensing in East Marsh gets underway | NELC</a:t>
            </a:r>
            <a:endParaRPr lang="en-GB" sz="1700">
              <a:solidFill>
                <a:schemeClr val="tx1"/>
              </a:solidFill>
            </a:endParaRPr>
          </a:p>
          <a:p>
            <a:pPr marL="0" indent="0">
              <a:lnSpc>
                <a:spcPct val="90000"/>
              </a:lnSpc>
              <a:buNone/>
            </a:pPr>
            <a:endParaRPr lang="en-GB" sz="1700">
              <a:solidFill>
                <a:schemeClr val="tx1"/>
              </a:solidFill>
            </a:endParaRPr>
          </a:p>
          <a:p>
            <a:pPr marL="0" indent="0">
              <a:lnSpc>
                <a:spcPct val="90000"/>
              </a:lnSpc>
              <a:buNone/>
            </a:pPr>
            <a:r>
              <a:rPr lang="en-GB" sz="1700">
                <a:solidFill>
                  <a:schemeClr val="tx1"/>
                </a:solidFill>
              </a:rPr>
              <a:t>Other questions can be responsed to via our email address </a:t>
            </a:r>
            <a:r>
              <a:rPr lang="en-GB" sz="1700">
                <a:solidFill>
                  <a:schemeClr val="tx1"/>
                </a:solidFill>
                <a:hlinkClick r:id="rId4"/>
              </a:rPr>
              <a:t>selectivelicensing@nelincs.gov.uk</a:t>
            </a:r>
            <a:endParaRPr lang="en-GB" sz="1700">
              <a:solidFill>
                <a:schemeClr val="tx1"/>
              </a:solidFill>
            </a:endParaRPr>
          </a:p>
          <a:p>
            <a:pPr marL="0" indent="0">
              <a:lnSpc>
                <a:spcPct val="90000"/>
              </a:lnSpc>
              <a:buNone/>
            </a:pPr>
            <a:endParaRPr lang="en-GB" sz="1700">
              <a:solidFill>
                <a:schemeClr val="tx1"/>
              </a:solidFill>
            </a:endParaRPr>
          </a:p>
        </p:txBody>
      </p:sp>
    </p:spTree>
    <p:extLst>
      <p:ext uri="{BB962C8B-B14F-4D97-AF65-F5344CB8AC3E}">
        <p14:creationId xmlns:p14="http://schemas.microsoft.com/office/powerpoint/2010/main" val="268643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F730F-9637-1B4A-03C3-E438BD1D0E76}"/>
              </a:ext>
            </a:extLst>
          </p:cNvPr>
          <p:cNvSpPr>
            <a:spLocks noGrp="1"/>
          </p:cNvSpPr>
          <p:nvPr>
            <p:ph type="title"/>
          </p:nvPr>
        </p:nvSpPr>
        <p:spPr>
          <a:xfrm>
            <a:off x="5649532" y="620722"/>
            <a:ext cx="2537206" cy="1142462"/>
          </a:xfrm>
        </p:spPr>
        <p:txBody>
          <a:bodyPr anchor="b">
            <a:normAutofit/>
          </a:bodyPr>
          <a:lstStyle/>
          <a:p>
            <a:r>
              <a:rPr lang="en-GB" sz="2100">
                <a:solidFill>
                  <a:srgbClr val="FFFFFF"/>
                </a:solidFill>
              </a:rPr>
              <a:t>Environmental Crime</a:t>
            </a:r>
          </a:p>
        </p:txBody>
      </p:sp>
      <p:sp useBgFill="1">
        <p:nvSpPr>
          <p:cNvPr id="12"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159" y="641648"/>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7C29A0-9694-FBB0-B931-00779A1E0BDE}"/>
              </a:ext>
            </a:extLst>
          </p:cNvPr>
          <p:cNvSpPr>
            <a:spLocks noGrp="1"/>
          </p:cNvSpPr>
          <p:nvPr>
            <p:ph idx="1"/>
          </p:nvPr>
        </p:nvSpPr>
        <p:spPr>
          <a:xfrm>
            <a:off x="5649532" y="1822449"/>
            <a:ext cx="2609564" cy="2922591"/>
          </a:xfrm>
        </p:spPr>
        <p:txBody>
          <a:bodyPr anchor="t">
            <a:normAutofit/>
          </a:bodyPr>
          <a:lstStyle/>
          <a:p>
            <a:pPr marL="0" indent="0">
              <a:buNone/>
            </a:pPr>
            <a:r>
              <a:rPr lang="en-GB" sz="1000">
                <a:solidFill>
                  <a:srgbClr val="0F496F"/>
                </a:solidFill>
              </a:rPr>
              <a:t>Nearly half of all fly tipping incidents are in the East Marsh area.</a:t>
            </a:r>
          </a:p>
          <a:p>
            <a:pPr marL="0" indent="0">
              <a:buNone/>
            </a:pPr>
            <a:endParaRPr lang="en-GB" sz="1000">
              <a:solidFill>
                <a:srgbClr val="0F496F"/>
              </a:solidFill>
            </a:endParaRPr>
          </a:p>
        </p:txBody>
      </p:sp>
      <p:grpSp>
        <p:nvGrpSpPr>
          <p:cNvPr id="14" name="Group 13">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 name="Straight Connector 14">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Chart 4" descr="Pie chart">
            <a:extLst>
              <a:ext uri="{FF2B5EF4-FFF2-40B4-BE49-F238E27FC236}">
                <a16:creationId xmlns:a16="http://schemas.microsoft.com/office/drawing/2014/main" id="{6203B92E-94D6-0D4F-2917-6FE05750575D}"/>
              </a:ext>
            </a:extLst>
          </p:cNvPr>
          <p:cNvGraphicFramePr/>
          <p:nvPr>
            <p:extLst>
              <p:ext uri="{D42A27DB-BD31-4B8C-83A1-F6EECF244321}">
                <p14:modId xmlns:p14="http://schemas.microsoft.com/office/powerpoint/2010/main" val="1275363627"/>
              </p:ext>
            </p:extLst>
          </p:nvPr>
        </p:nvGraphicFramePr>
        <p:xfrm>
          <a:off x="825912" y="1097060"/>
          <a:ext cx="4230798" cy="4334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78332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FB793-EC9D-DC91-A7A9-EE0E910DE4CD}"/>
              </a:ext>
            </a:extLst>
          </p:cNvPr>
          <p:cNvSpPr>
            <a:spLocks noGrp="1"/>
          </p:cNvSpPr>
          <p:nvPr>
            <p:ph type="title"/>
          </p:nvPr>
        </p:nvSpPr>
        <p:spPr>
          <a:xfrm>
            <a:off x="5649532" y="620722"/>
            <a:ext cx="2537206" cy="1142462"/>
          </a:xfrm>
        </p:spPr>
        <p:txBody>
          <a:bodyPr anchor="b">
            <a:normAutofit/>
          </a:bodyPr>
          <a:lstStyle/>
          <a:p>
            <a:r>
              <a:rPr lang="en-GB" sz="2100">
                <a:solidFill>
                  <a:srgbClr val="FFFFFF"/>
                </a:solidFill>
              </a:rPr>
              <a:t>Health Inequalities</a:t>
            </a:r>
          </a:p>
        </p:txBody>
      </p:sp>
      <p:sp useBgFill="1">
        <p:nvSpPr>
          <p:cNvPr id="11"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159" y="641648"/>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
            <a:extLst>
              <a:ext uri="{FF2B5EF4-FFF2-40B4-BE49-F238E27FC236}">
                <a16:creationId xmlns:a16="http://schemas.microsoft.com/office/drawing/2014/main" id="{D45E9599-1A19-19D0-C3A8-698C19208D4C}"/>
              </a:ext>
            </a:extLst>
          </p:cNvPr>
          <p:cNvPicPr>
            <a:picLocks noChangeAspect="1"/>
          </p:cNvPicPr>
          <p:nvPr/>
        </p:nvPicPr>
        <p:blipFill rotWithShape="1">
          <a:blip r:embed="rId3"/>
          <a:srcRect l="60159" t="21740" r="20563" b="39838"/>
          <a:stretch/>
        </p:blipFill>
        <p:spPr bwMode="auto">
          <a:xfrm>
            <a:off x="825912" y="1883372"/>
            <a:ext cx="4230798" cy="2761538"/>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7569A8B7-E909-B668-B8B9-96B2748DA060}"/>
              </a:ext>
            </a:extLst>
          </p:cNvPr>
          <p:cNvSpPr>
            <a:spLocks noGrp="1"/>
          </p:cNvSpPr>
          <p:nvPr>
            <p:ph idx="1"/>
          </p:nvPr>
        </p:nvSpPr>
        <p:spPr>
          <a:xfrm>
            <a:off x="5649532" y="1822449"/>
            <a:ext cx="2609564" cy="2922591"/>
          </a:xfrm>
        </p:spPr>
        <p:txBody>
          <a:bodyPr anchor="t">
            <a:normAutofit/>
          </a:bodyPr>
          <a:lstStyle/>
          <a:p>
            <a:pPr marL="0" indent="0">
              <a:buNone/>
            </a:pPr>
            <a:r>
              <a:rPr lang="en-GB" sz="1000" dirty="0">
                <a:solidFill>
                  <a:srgbClr val="0F496F"/>
                </a:solidFill>
              </a:rPr>
              <a:t>Life expectancy in the East Marsh is much lower than in other wards.</a:t>
            </a:r>
          </a:p>
          <a:p>
            <a:pPr marL="0" indent="0">
              <a:buNone/>
            </a:pPr>
            <a:r>
              <a:rPr lang="en-GB" sz="1000" dirty="0">
                <a:solidFill>
                  <a:srgbClr val="0F496F"/>
                </a:solidFill>
              </a:rPr>
              <a:t>Male from Birth</a:t>
            </a:r>
          </a:p>
          <a:p>
            <a:pPr marL="0" indent="0">
              <a:buNone/>
            </a:pPr>
            <a:r>
              <a:rPr lang="en-GB" sz="1000" dirty="0">
                <a:solidFill>
                  <a:srgbClr val="0F496F"/>
                </a:solidFill>
              </a:rPr>
              <a:t>77.7 years in North East Lincolnshire</a:t>
            </a:r>
          </a:p>
          <a:p>
            <a:pPr marL="0" indent="0">
              <a:buNone/>
            </a:pPr>
            <a:r>
              <a:rPr lang="en-GB" sz="1000" dirty="0">
                <a:solidFill>
                  <a:srgbClr val="0F496F"/>
                </a:solidFill>
              </a:rPr>
              <a:t>81.9 years in </a:t>
            </a:r>
            <a:r>
              <a:rPr lang="en-GB" sz="1000" dirty="0" err="1">
                <a:solidFill>
                  <a:srgbClr val="0F496F"/>
                </a:solidFill>
              </a:rPr>
              <a:t>Humberstone</a:t>
            </a:r>
            <a:endParaRPr lang="en-GB" sz="1000" dirty="0">
              <a:solidFill>
                <a:srgbClr val="0F496F"/>
              </a:solidFill>
            </a:endParaRPr>
          </a:p>
          <a:p>
            <a:pPr marL="0" indent="0">
              <a:buNone/>
            </a:pPr>
            <a:r>
              <a:rPr lang="en-GB" sz="1000" dirty="0">
                <a:solidFill>
                  <a:srgbClr val="0F496F"/>
                </a:solidFill>
              </a:rPr>
              <a:t>70.7 years in the East Marsh</a:t>
            </a:r>
          </a:p>
          <a:p>
            <a:pPr marL="0" indent="0">
              <a:buNone/>
            </a:pPr>
            <a:endParaRPr lang="en-GB" sz="1000" dirty="0">
              <a:solidFill>
                <a:srgbClr val="0F496F"/>
              </a:solidFill>
            </a:endParaRPr>
          </a:p>
          <a:p>
            <a:pPr marL="0" indent="0">
              <a:buNone/>
            </a:pPr>
            <a:r>
              <a:rPr lang="en-GB" sz="1000" dirty="0">
                <a:solidFill>
                  <a:srgbClr val="0F496F"/>
                </a:solidFill>
              </a:rPr>
              <a:t>Female from Birth</a:t>
            </a:r>
          </a:p>
          <a:p>
            <a:pPr marL="0" indent="0">
              <a:buNone/>
            </a:pPr>
            <a:r>
              <a:rPr lang="en-GB" sz="1000" dirty="0">
                <a:solidFill>
                  <a:srgbClr val="0F496F"/>
                </a:solidFill>
              </a:rPr>
              <a:t>82.1 years in North East Lincolnshire</a:t>
            </a:r>
          </a:p>
          <a:p>
            <a:pPr marL="0" indent="0">
              <a:buNone/>
            </a:pPr>
            <a:r>
              <a:rPr lang="en-GB" sz="1000" dirty="0">
                <a:solidFill>
                  <a:srgbClr val="0F496F"/>
                </a:solidFill>
              </a:rPr>
              <a:t>86.3 years in </a:t>
            </a:r>
            <a:r>
              <a:rPr lang="en-GB" sz="1000" dirty="0" err="1">
                <a:solidFill>
                  <a:srgbClr val="0F496F"/>
                </a:solidFill>
              </a:rPr>
              <a:t>Humberstone</a:t>
            </a:r>
            <a:endParaRPr lang="en-GB" sz="1000" dirty="0">
              <a:solidFill>
                <a:srgbClr val="0F496F"/>
              </a:solidFill>
            </a:endParaRPr>
          </a:p>
          <a:p>
            <a:pPr marL="0" indent="0">
              <a:buNone/>
            </a:pPr>
            <a:r>
              <a:rPr lang="en-GB" sz="1000" dirty="0">
                <a:solidFill>
                  <a:srgbClr val="0F496F"/>
                </a:solidFill>
              </a:rPr>
              <a:t>75.9 years in the East Marsh.</a:t>
            </a:r>
          </a:p>
          <a:p>
            <a:pPr marL="0" indent="0">
              <a:buNone/>
            </a:pPr>
            <a:endParaRPr lang="en-GB" sz="1000" dirty="0">
              <a:solidFill>
                <a:srgbClr val="0F496F"/>
              </a:solidFill>
            </a:endParaRPr>
          </a:p>
          <a:p>
            <a:pPr marL="0" indent="0">
              <a:buNone/>
            </a:pPr>
            <a:endParaRPr lang="en-GB" sz="1000" dirty="0">
              <a:solidFill>
                <a:srgbClr val="0F496F"/>
              </a:solidFill>
            </a:endParaRPr>
          </a:p>
        </p:txBody>
      </p:sp>
      <p:grpSp>
        <p:nvGrpSpPr>
          <p:cNvPr id="13" name="Group 12">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 name="Straight Connector 13">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9875307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031D0-E763-D82A-C12A-020051FE5AF5}"/>
              </a:ext>
            </a:extLst>
          </p:cNvPr>
          <p:cNvSpPr>
            <a:spLocks noGrp="1"/>
          </p:cNvSpPr>
          <p:nvPr>
            <p:ph type="title"/>
          </p:nvPr>
        </p:nvSpPr>
        <p:spPr>
          <a:xfrm>
            <a:off x="3414283" y="4487332"/>
            <a:ext cx="4167617" cy="1507067"/>
          </a:xfrm>
        </p:spPr>
        <p:txBody>
          <a:bodyPr>
            <a:normAutofit/>
          </a:bodyPr>
          <a:lstStyle/>
          <a:p>
            <a:r>
              <a:rPr lang="en-GB" dirty="0"/>
              <a:t>Children Services</a:t>
            </a:r>
          </a:p>
        </p:txBody>
      </p:sp>
      <p:sp>
        <p:nvSpPr>
          <p:cNvPr id="22" name="Rectangle 21">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3053192"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a:extLst>
              <a:ext uri="{FF2B5EF4-FFF2-40B4-BE49-F238E27FC236}">
                <a16:creationId xmlns:a16="http://schemas.microsoft.com/office/drawing/2014/main" id="{FD8FD312-F747-F5DC-DC97-74F538550E0A}"/>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bwMode="auto">
          <a:xfrm>
            <a:off x="363473" y="1190467"/>
            <a:ext cx="2319427" cy="1393585"/>
          </a:xfrm>
          <a:prstGeom prst="rect">
            <a:avLst/>
          </a:prstGeom>
          <a:noFill/>
        </p:spPr>
      </p:pic>
      <p:pic>
        <p:nvPicPr>
          <p:cNvPr id="4" name="Picture 3" descr="Graph">
            <a:extLst>
              <a:ext uri="{FF2B5EF4-FFF2-40B4-BE49-F238E27FC236}">
                <a16:creationId xmlns:a16="http://schemas.microsoft.com/office/drawing/2014/main" id="{EE75D9B9-3E2D-7DF8-FC38-F4ECE7B631DD}"/>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bwMode="auto">
          <a:xfrm>
            <a:off x="363474" y="4284401"/>
            <a:ext cx="2319426" cy="1393584"/>
          </a:xfrm>
          <a:prstGeom prst="rect">
            <a:avLst/>
          </a:prstGeom>
          <a:noFill/>
        </p:spPr>
      </p:pic>
      <p:sp>
        <p:nvSpPr>
          <p:cNvPr id="3" name="Content Placeholder 2">
            <a:extLst>
              <a:ext uri="{FF2B5EF4-FFF2-40B4-BE49-F238E27FC236}">
                <a16:creationId xmlns:a16="http://schemas.microsoft.com/office/drawing/2014/main" id="{92F7CE27-6C04-6C9E-F17A-F39D0CF6A8B4}"/>
              </a:ext>
            </a:extLst>
          </p:cNvPr>
          <p:cNvSpPr>
            <a:spLocks noGrp="1"/>
          </p:cNvSpPr>
          <p:nvPr>
            <p:ph idx="1"/>
          </p:nvPr>
        </p:nvSpPr>
        <p:spPr>
          <a:xfrm>
            <a:off x="3414283" y="685800"/>
            <a:ext cx="5214176" cy="3615267"/>
          </a:xfrm>
        </p:spPr>
        <p:txBody>
          <a:bodyPr>
            <a:normAutofit/>
          </a:bodyPr>
          <a:lstStyle/>
          <a:p>
            <a:pPr marL="0" indent="0">
              <a:buNone/>
            </a:pPr>
            <a:r>
              <a:rPr lang="en-GB" dirty="0"/>
              <a:t>Children in the East Marsh are more likely to require assistance from Children Services</a:t>
            </a:r>
          </a:p>
          <a:p>
            <a:pPr marL="0" indent="0">
              <a:buNone/>
            </a:pPr>
            <a:endParaRPr lang="en-GB" dirty="0"/>
          </a:p>
        </p:txBody>
      </p:sp>
      <p:grpSp>
        <p:nvGrpSpPr>
          <p:cNvPr id="23" name="Group 22">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 name="Straight Connector 14">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061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DF83-FDDE-46B1-4340-C75B951153C8}"/>
              </a:ext>
            </a:extLst>
          </p:cNvPr>
          <p:cNvSpPr>
            <a:spLocks noGrp="1"/>
          </p:cNvSpPr>
          <p:nvPr>
            <p:ph type="title"/>
          </p:nvPr>
        </p:nvSpPr>
        <p:spPr>
          <a:xfrm>
            <a:off x="513159" y="4487332"/>
            <a:ext cx="6400800" cy="1507067"/>
          </a:xfrm>
        </p:spPr>
        <p:txBody>
          <a:bodyPr>
            <a:normAutofit/>
          </a:bodyPr>
          <a:lstStyle/>
          <a:p>
            <a:r>
              <a:rPr lang="en-GB" dirty="0"/>
              <a:t>Children in our Care</a:t>
            </a:r>
          </a:p>
        </p:txBody>
      </p:sp>
      <p:pic>
        <p:nvPicPr>
          <p:cNvPr id="4" name="Picture 3">
            <a:extLst>
              <a:ext uri="{FF2B5EF4-FFF2-40B4-BE49-F238E27FC236}">
                <a16:creationId xmlns:a16="http://schemas.microsoft.com/office/drawing/2014/main" id="{86E75309-8E0B-8C78-5862-867996922543}"/>
              </a:ext>
              <a:ext uri="{C183D7F6-B498-43B3-948B-1728B52AA6E4}">
                <adec:decorative xmlns:adec="http://schemas.microsoft.com/office/drawing/2017/decorative" val="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bwMode="auto">
          <a:xfrm>
            <a:off x="593429" y="1326364"/>
            <a:ext cx="3978569" cy="2390450"/>
          </a:xfrm>
          <a:prstGeom prst="rect">
            <a:avLst/>
          </a:prstGeom>
          <a:noFill/>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D83ADA26-9D38-D615-EC6F-AD1ED0FBA3D0}"/>
              </a:ext>
            </a:extLst>
          </p:cNvPr>
          <p:cNvSpPr>
            <a:spLocks noGrp="1"/>
          </p:cNvSpPr>
          <p:nvPr>
            <p:ph idx="1"/>
          </p:nvPr>
        </p:nvSpPr>
        <p:spPr>
          <a:xfrm>
            <a:off x="4874740" y="733647"/>
            <a:ext cx="3314378" cy="3575884"/>
          </a:xfrm>
        </p:spPr>
        <p:txBody>
          <a:bodyPr>
            <a:normAutofit/>
          </a:bodyPr>
          <a:lstStyle/>
          <a:p>
            <a:pPr marL="0" indent="0">
              <a:buNone/>
            </a:pPr>
            <a:r>
              <a:rPr lang="en-GB" dirty="0"/>
              <a:t>Children in the East Marsh are more likely to end up in Care </a:t>
            </a:r>
          </a:p>
          <a:p>
            <a:pPr marL="0" indent="0">
              <a:buNone/>
            </a:pPr>
            <a:endParaRPr lang="en-GB" dirty="0"/>
          </a:p>
        </p:txBody>
      </p:sp>
    </p:spTree>
    <p:extLst>
      <p:ext uri="{BB962C8B-B14F-4D97-AF65-F5344CB8AC3E}">
        <p14:creationId xmlns:p14="http://schemas.microsoft.com/office/powerpoint/2010/main" val="419975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 y="2"/>
            <a:ext cx="9144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0"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D35207-7E9C-2D39-13D6-D471934F067D}"/>
              </a:ext>
            </a:extLst>
          </p:cNvPr>
          <p:cNvSpPr>
            <a:spLocks noGrp="1"/>
          </p:cNvSpPr>
          <p:nvPr>
            <p:ph type="title"/>
          </p:nvPr>
        </p:nvSpPr>
        <p:spPr>
          <a:xfrm>
            <a:off x="1256733" y="685799"/>
            <a:ext cx="6000750" cy="2971801"/>
          </a:xfrm>
        </p:spPr>
        <p:txBody>
          <a:bodyPr vert="horz" lIns="91440" tIns="45720" rIns="91440" bIns="45720" rtlCol="0" anchor="b">
            <a:normAutofit/>
          </a:bodyPr>
          <a:lstStyle/>
          <a:p>
            <a:r>
              <a:rPr lang="en-US" sz="4800" dirty="0"/>
              <a:t>Details of the scheme</a:t>
            </a:r>
          </a:p>
        </p:txBody>
      </p:sp>
    </p:spTree>
    <p:extLst>
      <p:ext uri="{BB962C8B-B14F-4D97-AF65-F5344CB8AC3E}">
        <p14:creationId xmlns:p14="http://schemas.microsoft.com/office/powerpoint/2010/main" val="424782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3404-29F1-2B08-7B15-6DB8265E19B0}"/>
              </a:ext>
            </a:extLst>
          </p:cNvPr>
          <p:cNvSpPr>
            <a:spLocks noGrp="1"/>
          </p:cNvSpPr>
          <p:nvPr>
            <p:ph type="title"/>
          </p:nvPr>
        </p:nvSpPr>
        <p:spPr/>
        <p:txBody>
          <a:bodyPr/>
          <a:lstStyle/>
          <a:p>
            <a:r>
              <a:rPr lang="en-GB" dirty="0"/>
              <a:t>Details of the scheme</a:t>
            </a:r>
          </a:p>
        </p:txBody>
      </p:sp>
      <p:sp>
        <p:nvSpPr>
          <p:cNvPr id="3" name="Content Placeholder 2">
            <a:extLst>
              <a:ext uri="{FF2B5EF4-FFF2-40B4-BE49-F238E27FC236}">
                <a16:creationId xmlns:a16="http://schemas.microsoft.com/office/drawing/2014/main" id="{5B2B3737-F4B1-7F8E-F5B6-7FC4AEDF8D8D}"/>
              </a:ext>
            </a:extLst>
          </p:cNvPr>
          <p:cNvSpPr>
            <a:spLocks noGrp="1"/>
          </p:cNvSpPr>
          <p:nvPr>
            <p:ph idx="1"/>
          </p:nvPr>
        </p:nvSpPr>
        <p:spPr/>
        <p:txBody>
          <a:bodyPr/>
          <a:lstStyle/>
          <a:p>
            <a:r>
              <a:rPr lang="en-GB" dirty="0"/>
              <a:t>The proposed scheme will impact on around 3961 properties – around 38% of these will be privately rented and require a licence.</a:t>
            </a:r>
          </a:p>
          <a:p>
            <a:endParaRPr lang="en-GB" dirty="0"/>
          </a:p>
          <a:p>
            <a:r>
              <a:rPr lang="en-GB" dirty="0"/>
              <a:t>We anticipate that this figure will be higher.</a:t>
            </a:r>
          </a:p>
        </p:txBody>
      </p:sp>
    </p:spTree>
    <p:extLst>
      <p:ext uri="{BB962C8B-B14F-4D97-AF65-F5344CB8AC3E}">
        <p14:creationId xmlns:p14="http://schemas.microsoft.com/office/powerpoint/2010/main" val="12066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171" y="620722"/>
            <a:ext cx="8201658"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map of a city">
            <a:extLst>
              <a:ext uri="{FF2B5EF4-FFF2-40B4-BE49-F238E27FC236}">
                <a16:creationId xmlns:a16="http://schemas.microsoft.com/office/drawing/2014/main" id="{D254FEF7-A2B2-09EF-4273-E664B5FDFED5}"/>
              </a:ext>
            </a:extLst>
          </p:cNvPr>
          <p:cNvPicPr>
            <a:picLocks noGrp="1" noChangeAspect="1"/>
          </p:cNvPicPr>
          <p:nvPr>
            <p:ph idx="1"/>
          </p:nvPr>
        </p:nvPicPr>
        <p:blipFill>
          <a:blip r:embed="rId3"/>
          <a:stretch>
            <a:fillRect/>
          </a:stretch>
        </p:blipFill>
        <p:spPr>
          <a:xfrm>
            <a:off x="2732067" y="786117"/>
            <a:ext cx="3679865"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319051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CE93-9B79-7B46-6136-DDA4058C4EE0}"/>
              </a:ext>
            </a:extLst>
          </p:cNvPr>
          <p:cNvSpPr>
            <a:spLocks noGrp="1"/>
          </p:cNvSpPr>
          <p:nvPr>
            <p:ph type="title"/>
          </p:nvPr>
        </p:nvSpPr>
        <p:spPr/>
        <p:txBody>
          <a:bodyPr/>
          <a:lstStyle/>
          <a:p>
            <a:r>
              <a:rPr lang="en-GB" dirty="0"/>
              <a:t>Licence Fee</a:t>
            </a:r>
          </a:p>
        </p:txBody>
      </p:sp>
      <p:sp>
        <p:nvSpPr>
          <p:cNvPr id="3" name="Content Placeholder 2">
            <a:extLst>
              <a:ext uri="{FF2B5EF4-FFF2-40B4-BE49-F238E27FC236}">
                <a16:creationId xmlns:a16="http://schemas.microsoft.com/office/drawing/2014/main" id="{5E012515-4040-836C-067A-5A9512DE12B3}"/>
              </a:ext>
            </a:extLst>
          </p:cNvPr>
          <p:cNvSpPr>
            <a:spLocks noGrp="1"/>
          </p:cNvSpPr>
          <p:nvPr>
            <p:ph idx="1"/>
          </p:nvPr>
        </p:nvSpPr>
        <p:spPr>
          <a:xfrm>
            <a:off x="533400" y="533400"/>
            <a:ext cx="7781544" cy="4258056"/>
          </a:xfrm>
        </p:spPr>
        <p:txBody>
          <a:bodyPr>
            <a:normAutofit fontScale="85000" lnSpcReduction="20000"/>
          </a:bodyPr>
          <a:lstStyle/>
          <a:p>
            <a:pPr marL="0" indent="0">
              <a:buNone/>
            </a:pPr>
            <a:endParaRPr lang="en-GB" dirty="0"/>
          </a:p>
          <a:p>
            <a:pPr marL="0" indent="0" algn="ctr">
              <a:buNone/>
            </a:pPr>
            <a:r>
              <a:rPr lang="en-GB" dirty="0"/>
              <a:t>The licence fee is proposed to be in the region of;		</a:t>
            </a:r>
          </a:p>
          <a:p>
            <a:pPr marL="0" indent="0" algn="ctr">
              <a:buNone/>
            </a:pPr>
            <a:r>
              <a:rPr lang="en-GB" sz="1800" b="1" kern="100" dirty="0">
                <a:effectLst/>
                <a:latin typeface="Aptos" panose="020B0004020202020204" pitchFamily="34" charset="0"/>
                <a:ea typeface="Aptos" panose="020B0004020202020204" pitchFamily="34" charset="0"/>
                <a:cs typeface="Calibri" panose="020F0502020204030204" pitchFamily="34" charset="0"/>
              </a:rPr>
              <a:t>£899 - £1,284</a:t>
            </a:r>
            <a:r>
              <a:rPr lang="en-GB" sz="1800" kern="100" dirty="0">
                <a:effectLst/>
                <a:latin typeface="Aptos" panose="020B0004020202020204" pitchFamily="34" charset="0"/>
                <a:ea typeface="Aptos" panose="020B0004020202020204" pitchFamily="34" charset="0"/>
                <a:cs typeface="Calibri" panose="020F0502020204030204" pitchFamily="34" charset="0"/>
              </a:rPr>
              <a:t>. </a:t>
            </a:r>
          </a:p>
          <a:p>
            <a:pPr marL="0" indent="0" algn="ctr">
              <a:buNone/>
            </a:pPr>
            <a:r>
              <a:rPr lang="en-GB" sz="1800" kern="100" dirty="0">
                <a:effectLst/>
                <a:latin typeface="Aptos" panose="020B0004020202020204" pitchFamily="34" charset="0"/>
                <a:ea typeface="Aptos" panose="020B0004020202020204" pitchFamily="34" charset="0"/>
                <a:cs typeface="Calibri" panose="020F0502020204030204" pitchFamily="34" charset="0"/>
              </a:rPr>
              <a:t> This works out as </a:t>
            </a:r>
            <a:r>
              <a:rPr lang="en-GB" sz="1800" b="1" kern="100" dirty="0">
                <a:effectLst/>
                <a:latin typeface="Aptos" panose="020B0004020202020204" pitchFamily="34" charset="0"/>
                <a:ea typeface="Aptos" panose="020B0004020202020204" pitchFamily="34" charset="0"/>
                <a:cs typeface="Calibri" panose="020F0502020204030204" pitchFamily="34" charset="0"/>
              </a:rPr>
              <a:t>£3.45 - £4.93 per week</a:t>
            </a:r>
            <a:endParaRPr lang="en-GB" sz="1800" b="1" kern="100" dirty="0">
              <a:latin typeface="Aptos" panose="020B0004020202020204" pitchFamily="34" charset="0"/>
              <a:ea typeface="Aptos" panose="020B0004020202020204" pitchFamily="34" charset="0"/>
              <a:cs typeface="Calibri" panose="020F0502020204030204" pitchFamily="34" charset="0"/>
            </a:endParaRPr>
          </a:p>
          <a:p>
            <a:pPr marL="0" indent="0" algn="ctr">
              <a:lnSpc>
                <a:spcPct val="107000"/>
              </a:lnSpc>
              <a:spcAft>
                <a:spcPts val="800"/>
              </a:spcAft>
              <a:buNone/>
            </a:pPr>
            <a:r>
              <a:rPr lang="en-GB" sz="1800" kern="100" dirty="0">
                <a:effectLst/>
                <a:latin typeface="Aptos" panose="020B0004020202020204" pitchFamily="34" charset="0"/>
                <a:ea typeface="Aptos" panose="020B0004020202020204" pitchFamily="34" charset="0"/>
                <a:cs typeface="Calibri" panose="020F0502020204030204" pitchFamily="34" charset="0"/>
              </a:rPr>
              <a:t> </a:t>
            </a:r>
            <a:r>
              <a:rPr lang="en-GB" sz="1800" kern="100" dirty="0">
                <a:latin typeface="Aptos" panose="020B0004020202020204" pitchFamily="34" charset="0"/>
                <a:ea typeface="Aptos" panose="020B0004020202020204" pitchFamily="34" charset="0"/>
                <a:cs typeface="Times New Roman" panose="02020603050405020304" pitchFamily="18" charset="0"/>
              </a:rPr>
              <a:t>The proposal allows for an:</a:t>
            </a:r>
          </a:p>
          <a:p>
            <a:pPr algn="ct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Early Bird Discount</a:t>
            </a:r>
          </a:p>
          <a:p>
            <a:pPr algn="ctr">
              <a:lnSpc>
                <a:spcPct val="107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Discount for being a member of a recognised Landlord Accreditation Scheme</a:t>
            </a:r>
          </a:p>
          <a:p>
            <a:pPr algn="ctr">
              <a:lnSpc>
                <a:spcPct val="107000"/>
              </a:lnSpc>
              <a:spcAft>
                <a:spcPts val="800"/>
              </a:spcAft>
            </a:pPr>
            <a:r>
              <a:rPr lang="en-GB" sz="1800" kern="100" dirty="0">
                <a:latin typeface="Aptos" panose="020B0004020202020204" pitchFamily="34" charset="0"/>
                <a:ea typeface="Aptos" panose="020B0004020202020204" pitchFamily="34" charset="0"/>
                <a:cs typeface="Calibri" panose="020F0502020204030204" pitchFamily="34" charset="0"/>
              </a:rPr>
              <a:t>Multiple property discount</a:t>
            </a:r>
          </a:p>
          <a:p>
            <a:pPr algn="ctr">
              <a:lnSpc>
                <a:spcPct val="107000"/>
              </a:lnSpc>
              <a:spcAft>
                <a:spcPts val="800"/>
              </a:spcAft>
            </a:pPr>
            <a:r>
              <a:rPr lang="en-GB" sz="1800" kern="100" dirty="0">
                <a:effectLst/>
                <a:latin typeface="Aptos" panose="020B0004020202020204" pitchFamily="34" charset="0"/>
                <a:ea typeface="Aptos" panose="020B0004020202020204" pitchFamily="34" charset="0"/>
                <a:cs typeface="Calibri" panose="020F0502020204030204" pitchFamily="34" charset="0"/>
              </a:rPr>
              <a:t>Being a Registered </a:t>
            </a:r>
            <a:r>
              <a:rPr lang="en-GB" sz="1800" kern="100" dirty="0">
                <a:latin typeface="Aptos" panose="020B0004020202020204" pitchFamily="34" charset="0"/>
                <a:ea typeface="Aptos" panose="020B0004020202020204" pitchFamily="34" charset="0"/>
                <a:cs typeface="Calibri" panose="020F0502020204030204" pitchFamily="34" charset="0"/>
              </a:rPr>
              <a:t>Charitable Housing Organisation.</a:t>
            </a:r>
          </a:p>
          <a:p>
            <a:pPr marL="0" indent="0" algn="ctr">
              <a:lnSpc>
                <a:spcPct val="107000"/>
              </a:lnSpc>
              <a:spcAft>
                <a:spcPts val="800"/>
              </a:spcAft>
              <a:buNone/>
            </a:pPr>
            <a:r>
              <a:rPr lang="en-GB" sz="1800" kern="100" dirty="0">
                <a:effectLst/>
                <a:latin typeface="Aptos" panose="020B0004020202020204" pitchFamily="34" charset="0"/>
                <a:ea typeface="Aptos" panose="020B0004020202020204" pitchFamily="34" charset="0"/>
                <a:cs typeface="Calibri" panose="020F0502020204030204" pitchFamily="34" charset="0"/>
              </a:rPr>
              <a:t>Fees are a one off payment for a 5 year period.</a:t>
            </a:r>
          </a:p>
          <a:p>
            <a:pPr marL="0" indent="0" algn="ctr">
              <a:lnSpc>
                <a:spcPct val="107000"/>
              </a:lnSpc>
              <a:spcAft>
                <a:spcPts val="800"/>
              </a:spcAft>
              <a:buNone/>
            </a:pPr>
            <a:r>
              <a:rPr lang="en-GB" sz="1800" kern="100" dirty="0">
                <a:latin typeface="Aptos" panose="020B0004020202020204" pitchFamily="34" charset="0"/>
                <a:ea typeface="Aptos" panose="020B0004020202020204" pitchFamily="34" charset="0"/>
                <a:cs typeface="Calibri" panose="020F0502020204030204" pitchFamily="34" charset="0"/>
              </a:rPr>
              <a:t>Where properties are sold and licences required for new landlords.</a:t>
            </a:r>
          </a:p>
          <a:p>
            <a:pPr marL="0" indent="0" algn="ctr">
              <a:lnSpc>
                <a:spcPct val="107000"/>
              </a:lnSpc>
              <a:spcAft>
                <a:spcPts val="800"/>
              </a:spcAft>
              <a:buNone/>
            </a:pPr>
            <a:r>
              <a:rPr lang="en-GB" sz="1800" kern="100" dirty="0">
                <a:effectLst/>
                <a:latin typeface="Aptos" panose="020B0004020202020204" pitchFamily="34" charset="0"/>
                <a:ea typeface="Aptos" panose="020B0004020202020204" pitchFamily="34" charset="0"/>
                <a:cs typeface="Calibri" panose="020F0502020204030204" pitchFamily="34" charset="0"/>
              </a:rPr>
              <a:t>If properties are sold, the new landlord will be required to apply for a new licence.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6260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4E43-E6FE-EC6A-F8D3-D4C9F72BF5D6}"/>
              </a:ext>
            </a:extLst>
          </p:cNvPr>
          <p:cNvSpPr>
            <a:spLocks noGrp="1"/>
          </p:cNvSpPr>
          <p:nvPr>
            <p:ph type="title"/>
          </p:nvPr>
        </p:nvSpPr>
        <p:spPr/>
        <p:txBody>
          <a:bodyPr/>
          <a:lstStyle/>
          <a:p>
            <a:r>
              <a:rPr lang="en-GB" dirty="0"/>
              <a:t>What will the fee be spent on?</a:t>
            </a:r>
          </a:p>
        </p:txBody>
      </p:sp>
      <p:sp>
        <p:nvSpPr>
          <p:cNvPr id="3" name="Content Placeholder 2">
            <a:extLst>
              <a:ext uri="{FF2B5EF4-FFF2-40B4-BE49-F238E27FC236}">
                <a16:creationId xmlns:a16="http://schemas.microsoft.com/office/drawing/2014/main" id="{0F7D6BB2-7512-715D-1370-6F16D05EFD70}"/>
              </a:ext>
            </a:extLst>
          </p:cNvPr>
          <p:cNvSpPr>
            <a:spLocks noGrp="1"/>
          </p:cNvSpPr>
          <p:nvPr>
            <p:ph idx="1"/>
          </p:nvPr>
        </p:nvSpPr>
        <p:spPr/>
        <p:txBody>
          <a:bodyPr>
            <a:normAutofit lnSpcReduction="10000"/>
          </a:bodyPr>
          <a:lstStyle/>
          <a:p>
            <a:pPr marL="0" indent="0">
              <a:buNone/>
            </a:pPr>
            <a:endParaRPr lang="en-GB" dirty="0"/>
          </a:p>
          <a:p>
            <a:pPr marL="0" indent="0">
              <a:buNone/>
            </a:pPr>
            <a:r>
              <a:rPr lang="en-GB" dirty="0"/>
              <a:t>Costs include the following;</a:t>
            </a:r>
          </a:p>
          <a:p>
            <a:pPr marL="0" indent="0">
              <a:buNone/>
            </a:pPr>
            <a:endParaRPr lang="en-GB" dirty="0"/>
          </a:p>
          <a:p>
            <a:pPr>
              <a:buFont typeface="Wingdings" panose="05000000000000000000" pitchFamily="2" charset="2"/>
              <a:buChar char="Ø"/>
            </a:pPr>
            <a:r>
              <a:rPr lang="en-GB" dirty="0"/>
              <a:t>Additional staffed team at an appropriate level</a:t>
            </a:r>
          </a:p>
          <a:p>
            <a:pPr>
              <a:buFont typeface="Wingdings" panose="05000000000000000000" pitchFamily="2" charset="2"/>
              <a:buChar char="Ø"/>
            </a:pPr>
            <a:r>
              <a:rPr lang="en-GB" dirty="0"/>
              <a:t>Overheads including licence fees for database</a:t>
            </a:r>
          </a:p>
          <a:p>
            <a:pPr>
              <a:buFont typeface="Wingdings" panose="05000000000000000000" pitchFamily="2" charset="2"/>
              <a:buChar char="Ø"/>
            </a:pPr>
            <a:r>
              <a:rPr lang="en-GB" dirty="0"/>
              <a:t>Scheme set up costs including ICT, phones.</a:t>
            </a:r>
          </a:p>
          <a:p>
            <a:pPr>
              <a:buFont typeface="Wingdings" panose="05000000000000000000" pitchFamily="2" charset="2"/>
              <a:buChar char="Ø"/>
            </a:pPr>
            <a:r>
              <a:rPr lang="en-GB" dirty="0"/>
              <a:t>Administration costs (postage etc)</a:t>
            </a:r>
          </a:p>
          <a:p>
            <a:pPr marL="0" indent="0">
              <a:buNone/>
            </a:pPr>
            <a:r>
              <a:rPr lang="en-GB" dirty="0"/>
              <a:t>THE SCHEME MUST BE DELIVERED AT NIL COST TO THE COUNCIL, WHO MUST NOT MAKE A PROFIT.</a:t>
            </a:r>
          </a:p>
          <a:p>
            <a:pPr>
              <a:buFont typeface="Wingdings" panose="05000000000000000000" pitchFamily="2" charset="2"/>
              <a:buChar char="Ø"/>
            </a:pPr>
            <a:endParaRPr lang="en-GB" dirty="0"/>
          </a:p>
          <a:p>
            <a:pPr marL="0" indent="0">
              <a:buNone/>
            </a:pPr>
            <a:endParaRPr lang="en-GB" dirty="0"/>
          </a:p>
        </p:txBody>
      </p:sp>
    </p:spTree>
    <p:extLst>
      <p:ext uri="{BB962C8B-B14F-4D97-AF65-F5344CB8AC3E}">
        <p14:creationId xmlns:p14="http://schemas.microsoft.com/office/powerpoint/2010/main" val="3581981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40F2-DFCD-3102-8C11-BFC7C04142C6}"/>
              </a:ext>
            </a:extLst>
          </p:cNvPr>
          <p:cNvSpPr>
            <a:spLocks noGrp="1"/>
          </p:cNvSpPr>
          <p:nvPr>
            <p:ph type="title"/>
          </p:nvPr>
        </p:nvSpPr>
        <p:spPr/>
        <p:txBody>
          <a:bodyPr/>
          <a:lstStyle/>
          <a:p>
            <a:r>
              <a:rPr lang="en-GB" dirty="0"/>
              <a:t>Licence conditions</a:t>
            </a:r>
          </a:p>
        </p:txBody>
      </p:sp>
      <p:sp>
        <p:nvSpPr>
          <p:cNvPr id="3" name="Content Placeholder 2">
            <a:extLst>
              <a:ext uri="{FF2B5EF4-FFF2-40B4-BE49-F238E27FC236}">
                <a16:creationId xmlns:a16="http://schemas.microsoft.com/office/drawing/2014/main" id="{1D5644EA-3BB8-53B0-BD7C-F89ACE23938A}"/>
              </a:ext>
            </a:extLst>
          </p:cNvPr>
          <p:cNvSpPr>
            <a:spLocks noGrp="1"/>
          </p:cNvSpPr>
          <p:nvPr>
            <p:ph idx="1"/>
          </p:nvPr>
        </p:nvSpPr>
        <p:spPr/>
        <p:txBody>
          <a:bodyPr>
            <a:normAutofit fontScale="70000" lnSpcReduction="20000"/>
          </a:bodyPr>
          <a:lstStyle/>
          <a:p>
            <a:pPr marL="0" indent="0" algn="l">
              <a:buNone/>
            </a:pPr>
            <a:r>
              <a:rPr lang="en-GB" sz="1800" b="0" i="0" u="none" strike="noStrike" baseline="0" dirty="0">
                <a:solidFill>
                  <a:srgbClr val="000000"/>
                </a:solidFill>
                <a:latin typeface="Aptos" panose="020B0004020202020204" pitchFamily="34" charset="0"/>
              </a:rPr>
              <a:t>Licence conditions could include the following requirements;</a:t>
            </a:r>
          </a:p>
          <a:p>
            <a:pPr marL="0" indent="0" algn="l">
              <a:buNone/>
            </a:pPr>
            <a:endParaRPr lang="en-GB" sz="1800" b="0" i="0" u="none" strike="noStrike" baseline="0" dirty="0">
              <a:solidFill>
                <a:srgbClr val="000000"/>
              </a:solidFill>
              <a:latin typeface="Aptos" panose="020B0004020202020204" pitchFamily="34" charset="0"/>
            </a:endParaRPr>
          </a:p>
          <a:p>
            <a:r>
              <a:rPr lang="en-GB" sz="1800" b="0" i="0" u="none" strike="noStrike" baseline="0" dirty="0">
                <a:solidFill>
                  <a:srgbClr val="000000"/>
                </a:solidFill>
                <a:latin typeface="Aptos" panose="020B0004020202020204" pitchFamily="34" charset="0"/>
              </a:rPr>
              <a:t>Gas safety Certificate </a:t>
            </a:r>
          </a:p>
          <a:p>
            <a:r>
              <a:rPr lang="en-GB" sz="1800" b="0" i="0" u="none" strike="noStrike" baseline="0" dirty="0">
                <a:solidFill>
                  <a:srgbClr val="000000"/>
                </a:solidFill>
                <a:latin typeface="Aptos" panose="020B0004020202020204" pitchFamily="34" charset="0"/>
              </a:rPr>
              <a:t>Safety of electrical appliances, </a:t>
            </a:r>
          </a:p>
          <a:p>
            <a:r>
              <a:rPr lang="en-GB" sz="1800" b="0" i="0" u="none" strike="noStrike" baseline="0" dirty="0">
                <a:solidFill>
                  <a:srgbClr val="000000"/>
                </a:solidFill>
                <a:latin typeface="Aptos" panose="020B0004020202020204" pitchFamily="34" charset="0"/>
              </a:rPr>
              <a:t>Installation of smoke alarms/ fire detection systems </a:t>
            </a:r>
          </a:p>
          <a:p>
            <a:r>
              <a:rPr lang="en-GB" sz="1800" b="0" i="0" u="none" strike="noStrike" baseline="0" dirty="0">
                <a:solidFill>
                  <a:srgbClr val="000000"/>
                </a:solidFill>
                <a:latin typeface="Aptos" panose="020B0004020202020204" pitchFamily="34" charset="0"/>
              </a:rPr>
              <a:t>Carbon monoxide alarms </a:t>
            </a:r>
          </a:p>
          <a:p>
            <a:r>
              <a:rPr lang="en-GB" sz="1800" b="0" i="0" u="none" strike="noStrike" baseline="0" dirty="0">
                <a:solidFill>
                  <a:srgbClr val="000000"/>
                </a:solidFill>
                <a:latin typeface="Aptos" panose="020B0004020202020204" pitchFamily="34" charset="0"/>
              </a:rPr>
              <a:t>Property management (repair and maintenance, external areas clear/ tidy) </a:t>
            </a:r>
          </a:p>
          <a:p>
            <a:r>
              <a:rPr lang="en-GB" sz="1800" b="0" i="0" u="none" strike="noStrike" baseline="0" dirty="0">
                <a:solidFill>
                  <a:srgbClr val="000000"/>
                </a:solidFill>
                <a:latin typeface="Aptos" panose="020B0004020202020204" pitchFamily="34" charset="0"/>
              </a:rPr>
              <a:t>Deal with rubbish and waste (provide waste disposal certificates upon request) </a:t>
            </a:r>
          </a:p>
          <a:p>
            <a:r>
              <a:rPr lang="en-GB" sz="1800" b="0" i="0" u="none" strike="noStrike" baseline="0" dirty="0">
                <a:solidFill>
                  <a:srgbClr val="000000"/>
                </a:solidFill>
                <a:latin typeface="Aptos" panose="020B0004020202020204" pitchFamily="34" charset="0"/>
              </a:rPr>
              <a:t>Evidence of Tenancy management practices </a:t>
            </a:r>
          </a:p>
          <a:p>
            <a:r>
              <a:rPr lang="en-GB" sz="1800" b="0" i="0" u="none" strike="noStrike" baseline="0" dirty="0">
                <a:solidFill>
                  <a:srgbClr val="000000"/>
                </a:solidFill>
                <a:latin typeface="Aptos" panose="020B0004020202020204" pitchFamily="34" charset="0"/>
              </a:rPr>
              <a:t>Evidence of how a landlord will tackle Anti-Social Behaviour </a:t>
            </a:r>
          </a:p>
          <a:p>
            <a:r>
              <a:rPr lang="en-GB" sz="1800" b="0" i="0" u="none" strike="noStrike" baseline="0" dirty="0">
                <a:solidFill>
                  <a:srgbClr val="000000"/>
                </a:solidFill>
                <a:latin typeface="Aptos" panose="020B0004020202020204" pitchFamily="34" charset="0"/>
              </a:rPr>
              <a:t>Energy Performance Certificate </a:t>
            </a:r>
          </a:p>
          <a:p>
            <a:r>
              <a:rPr lang="en-GB" sz="1800" b="0" i="0" u="none" strike="noStrike" baseline="0" dirty="0">
                <a:solidFill>
                  <a:srgbClr val="000000"/>
                </a:solidFill>
                <a:latin typeface="Aptos" panose="020B0004020202020204" pitchFamily="34" charset="0"/>
              </a:rPr>
              <a:t>Electrical Certificate (EHICR) </a:t>
            </a:r>
          </a:p>
          <a:p>
            <a:r>
              <a:rPr lang="en-GB" sz="1800" b="0" i="0" u="none" strike="noStrike" baseline="0" dirty="0">
                <a:solidFill>
                  <a:srgbClr val="000000"/>
                </a:solidFill>
                <a:latin typeface="Aptos" panose="020B0004020202020204" pitchFamily="34" charset="0"/>
              </a:rPr>
              <a:t>Tenant Referencing </a:t>
            </a:r>
          </a:p>
          <a:p>
            <a:endParaRPr lang="en-GB" dirty="0"/>
          </a:p>
        </p:txBody>
      </p:sp>
    </p:spTree>
    <p:extLst>
      <p:ext uri="{BB962C8B-B14F-4D97-AF65-F5344CB8AC3E}">
        <p14:creationId xmlns:p14="http://schemas.microsoft.com/office/powerpoint/2010/main" val="8718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9141618"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F21267-1FB7-B0DA-301D-E421CDF8A730}"/>
              </a:ext>
            </a:extLst>
          </p:cNvPr>
          <p:cNvSpPr>
            <a:spLocks noGrp="1"/>
          </p:cNvSpPr>
          <p:nvPr>
            <p:ph type="title"/>
          </p:nvPr>
        </p:nvSpPr>
        <p:spPr>
          <a:xfrm>
            <a:off x="513159" y="4487332"/>
            <a:ext cx="6400800" cy="1507067"/>
          </a:xfrm>
        </p:spPr>
        <p:txBody>
          <a:bodyPr>
            <a:normAutofit/>
          </a:bodyPr>
          <a:lstStyle/>
          <a:p>
            <a:r>
              <a:rPr lang="en-GB" sz="3500">
                <a:solidFill>
                  <a:schemeClr val="tx2"/>
                </a:solidFill>
              </a:rPr>
              <a:t>Housekeeping</a:t>
            </a:r>
          </a:p>
        </p:txBody>
      </p:sp>
      <p:sp>
        <p:nvSpPr>
          <p:cNvPr id="3" name="Content Placeholder 2">
            <a:extLst>
              <a:ext uri="{FF2B5EF4-FFF2-40B4-BE49-F238E27FC236}">
                <a16:creationId xmlns:a16="http://schemas.microsoft.com/office/drawing/2014/main" id="{6E63E8DF-DB10-1818-8646-1298B91417E4}"/>
              </a:ext>
            </a:extLst>
          </p:cNvPr>
          <p:cNvSpPr>
            <a:spLocks noGrp="1"/>
          </p:cNvSpPr>
          <p:nvPr>
            <p:ph idx="1"/>
          </p:nvPr>
        </p:nvSpPr>
        <p:spPr>
          <a:xfrm>
            <a:off x="513159" y="685800"/>
            <a:ext cx="6400800" cy="3615267"/>
          </a:xfrm>
        </p:spPr>
        <p:txBody>
          <a:bodyPr>
            <a:normAutofit/>
          </a:bodyPr>
          <a:lstStyle/>
          <a:p>
            <a:pPr>
              <a:lnSpc>
                <a:spcPct val="90000"/>
              </a:lnSpc>
            </a:pPr>
            <a:r>
              <a:rPr lang="en-GB" dirty="0">
                <a:solidFill>
                  <a:schemeClr val="tx1"/>
                </a:solidFill>
              </a:rPr>
              <a:t>There will be a presentation followed by a question-and-answer session</a:t>
            </a:r>
          </a:p>
          <a:p>
            <a:pPr>
              <a:lnSpc>
                <a:spcPct val="90000"/>
              </a:lnSpc>
            </a:pPr>
            <a:r>
              <a:rPr lang="en-GB" dirty="0">
                <a:solidFill>
                  <a:schemeClr val="tx1"/>
                </a:solidFill>
              </a:rPr>
              <a:t>The session will take from 5.30pm to 7pm.  If we finish early, officers will stay online just in case people join the meeting later.</a:t>
            </a:r>
          </a:p>
          <a:p>
            <a:pPr>
              <a:lnSpc>
                <a:spcPct val="90000"/>
              </a:lnSpc>
            </a:pPr>
            <a:r>
              <a:rPr lang="en-GB" dirty="0">
                <a:solidFill>
                  <a:schemeClr val="tx1"/>
                </a:solidFill>
              </a:rPr>
              <a:t>Please put any questions in the chat function</a:t>
            </a:r>
          </a:p>
          <a:p>
            <a:pPr>
              <a:lnSpc>
                <a:spcPct val="90000"/>
              </a:lnSpc>
            </a:pPr>
            <a:r>
              <a:rPr lang="en-GB" dirty="0">
                <a:solidFill>
                  <a:schemeClr val="tx1"/>
                </a:solidFill>
              </a:rPr>
              <a:t>Please be polite, we are only human.</a:t>
            </a:r>
          </a:p>
        </p:txBody>
      </p:sp>
    </p:spTree>
    <p:extLst>
      <p:ext uri="{BB962C8B-B14F-4D97-AF65-F5344CB8AC3E}">
        <p14:creationId xmlns:p14="http://schemas.microsoft.com/office/powerpoint/2010/main" val="262840981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330A6C9C-63D1-4992-B760-435EF6A27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472CD18-D7D2-4DD8-87FB-A7A564C5C2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FEA8D90-CEC1-4C99-B9B2-A923F53BD4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DFE5E72-3155-4571-899B-68E964BE45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F73A57D-E499-4073-A0F1-3F9A0086AE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94" name="Rectangle 93">
            <a:extLst>
              <a:ext uri="{FF2B5EF4-FFF2-40B4-BE49-F238E27FC236}">
                <a16:creationId xmlns:a16="http://schemas.microsoft.com/office/drawing/2014/main" id="{D0E0D055-82B3-47E5-A421-C439E9F24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FBC19-070C-6816-8DB3-EF28F44FA3C0}"/>
              </a:ext>
            </a:extLst>
          </p:cNvPr>
          <p:cNvSpPr>
            <a:spLocks noGrp="1"/>
          </p:cNvSpPr>
          <p:nvPr>
            <p:ph type="title"/>
          </p:nvPr>
        </p:nvSpPr>
        <p:spPr>
          <a:xfrm>
            <a:off x="499230" y="4473679"/>
            <a:ext cx="7164419" cy="1233251"/>
          </a:xfrm>
        </p:spPr>
        <p:txBody>
          <a:bodyPr vert="horz" lIns="91440" tIns="45720" rIns="91440" bIns="45720" rtlCol="0" anchor="b">
            <a:normAutofit/>
          </a:bodyPr>
          <a:lstStyle/>
          <a:p>
            <a:pPr>
              <a:lnSpc>
                <a:spcPct val="90000"/>
              </a:lnSpc>
            </a:pPr>
            <a:r>
              <a:rPr lang="en-US" sz="3700"/>
              <a:t>Removing fly tipping and waste bins from the streets</a:t>
            </a:r>
          </a:p>
        </p:txBody>
      </p:sp>
      <p:sp>
        <p:nvSpPr>
          <p:cNvPr id="96" name="Snip Diagonal Corner Rectangle 12">
            <a:extLst>
              <a:ext uri="{FF2B5EF4-FFF2-40B4-BE49-F238E27FC236}">
                <a16:creationId xmlns:a16="http://schemas.microsoft.com/office/drawing/2014/main" id="{2CAC8A53-A07F-4647-B003-51A924F3F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188" y="690851"/>
            <a:ext cx="2246651"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5A2AF63-F6AB-0F9F-7999-823FBD4FEA2A}"/>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749973" y="1320209"/>
            <a:ext cx="1755081" cy="2325870"/>
          </a:xfrm>
          <a:prstGeom prst="rect">
            <a:avLst/>
          </a:prstGeom>
        </p:spPr>
      </p:pic>
      <p:sp>
        <p:nvSpPr>
          <p:cNvPr id="98" name="Snip Diagonal Corner Rectangle 27">
            <a:extLst>
              <a:ext uri="{FF2B5EF4-FFF2-40B4-BE49-F238E27FC236}">
                <a16:creationId xmlns:a16="http://schemas.microsoft.com/office/drawing/2014/main" id="{A5297663-788D-4612-AD5B-5BB11E659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6624" y="690851"/>
            <a:ext cx="2246651"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862616E-8E09-598D-0370-BF6D34C973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42409" y="1320209"/>
            <a:ext cx="1755081" cy="2325870"/>
          </a:xfrm>
          <a:prstGeom prst="rect">
            <a:avLst/>
          </a:prstGeom>
        </p:spPr>
      </p:pic>
      <p:grpSp>
        <p:nvGrpSpPr>
          <p:cNvPr id="100" name="Group 99">
            <a:extLst>
              <a:ext uri="{FF2B5EF4-FFF2-40B4-BE49-F238E27FC236}">
                <a16:creationId xmlns:a16="http://schemas.microsoft.com/office/drawing/2014/main" id="{EF324E1F-DAC3-43B5-944C-6D74CCA0A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1" name="Straight Connector 100">
              <a:extLst>
                <a:ext uri="{FF2B5EF4-FFF2-40B4-BE49-F238E27FC236}">
                  <a16:creationId xmlns:a16="http://schemas.microsoft.com/office/drawing/2014/main" id="{FE5E1E0D-50D6-46D6-A32E-B3810926B6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42E947C-94B9-403C-B7D6-5EA4D0FA2F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8BE7905-047B-4FB0-9831-CD668AABDE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E8376464-DAC4-4C40-AF2D-BBF41DCA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A255588-7F24-4FDC-9D1B-94A054291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7" name="Snip Diagonal Corner Rectangle 31">
            <a:extLst>
              <a:ext uri="{FF2B5EF4-FFF2-40B4-BE49-F238E27FC236}">
                <a16:creationId xmlns:a16="http://schemas.microsoft.com/office/drawing/2014/main" id="{2CA64412-2AB6-4391-A38D-E4C8F587B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2585" y="690851"/>
            <a:ext cx="2246651"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F8D54D-0AB9-5F02-AAB8-68705367AFC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18369" y="1346157"/>
            <a:ext cx="1755081" cy="2273974"/>
          </a:xfrm>
          <a:prstGeom prst="rect">
            <a:avLst/>
          </a:prstGeom>
        </p:spPr>
      </p:pic>
    </p:spTree>
    <p:extLst>
      <p:ext uri="{BB962C8B-B14F-4D97-AF65-F5344CB8AC3E}">
        <p14:creationId xmlns:p14="http://schemas.microsoft.com/office/powerpoint/2010/main" val="634698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92E9-9616-0436-A63B-1F28CD8FF37F}"/>
              </a:ext>
            </a:extLst>
          </p:cNvPr>
          <p:cNvSpPr>
            <a:spLocks noGrp="1"/>
          </p:cNvSpPr>
          <p:nvPr>
            <p:ph type="title"/>
          </p:nvPr>
        </p:nvSpPr>
        <p:spPr/>
        <p:txBody>
          <a:bodyPr/>
          <a:lstStyle/>
          <a:p>
            <a:r>
              <a:rPr lang="en-GB" dirty="0"/>
              <a:t>Benefits of Selective Licensing</a:t>
            </a:r>
          </a:p>
        </p:txBody>
      </p:sp>
      <p:sp>
        <p:nvSpPr>
          <p:cNvPr id="3" name="Content Placeholder 2">
            <a:extLst>
              <a:ext uri="{FF2B5EF4-FFF2-40B4-BE49-F238E27FC236}">
                <a16:creationId xmlns:a16="http://schemas.microsoft.com/office/drawing/2014/main" id="{E51988AC-27A7-E9F3-D880-AB1E71F4349B}"/>
              </a:ext>
            </a:extLst>
          </p:cNvPr>
          <p:cNvSpPr>
            <a:spLocks noGrp="1"/>
          </p:cNvSpPr>
          <p:nvPr>
            <p:ph idx="1"/>
          </p:nvPr>
        </p:nvSpPr>
        <p:spPr/>
        <p:txBody>
          <a:bodyPr/>
          <a:lstStyle/>
          <a:p>
            <a:pPr marL="0" indent="0">
              <a:buNone/>
            </a:pPr>
            <a:r>
              <a:rPr lang="en-GB" dirty="0"/>
              <a:t>Our research showed that other areas have seen areas improve, where a selective licensing scheme has been designated.</a:t>
            </a:r>
          </a:p>
          <a:p>
            <a:r>
              <a:rPr lang="en-GB" dirty="0"/>
              <a:t>Improved Housing Conditions</a:t>
            </a:r>
          </a:p>
          <a:p>
            <a:r>
              <a:rPr lang="en-GB" dirty="0"/>
              <a:t>Reduced Fly Tipping/ASB</a:t>
            </a:r>
          </a:p>
          <a:p>
            <a:r>
              <a:rPr lang="en-GB" dirty="0"/>
              <a:t>Reduced Crime</a:t>
            </a:r>
          </a:p>
          <a:p>
            <a:r>
              <a:rPr lang="en-GB" dirty="0"/>
              <a:t>People living in properties longer.</a:t>
            </a:r>
          </a:p>
        </p:txBody>
      </p:sp>
    </p:spTree>
    <p:extLst>
      <p:ext uri="{BB962C8B-B14F-4D97-AF65-F5344CB8AC3E}">
        <p14:creationId xmlns:p14="http://schemas.microsoft.com/office/powerpoint/2010/main" val="2117069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493DC148-88E3-82E9-74FD-EE1B1376F3B5}"/>
              </a:ext>
            </a:extLst>
          </p:cNvPr>
          <p:cNvSpPr>
            <a:spLocks noGrp="1"/>
          </p:cNvSpPr>
          <p:nvPr>
            <p:ph type="title"/>
          </p:nvPr>
        </p:nvSpPr>
        <p:spPr>
          <a:xfrm>
            <a:off x="513159" y="4487332"/>
            <a:ext cx="6400800" cy="1507067"/>
          </a:xfrm>
        </p:spPr>
        <p:txBody>
          <a:bodyPr>
            <a:normAutofit/>
          </a:bodyPr>
          <a:lstStyle/>
          <a:p>
            <a:r>
              <a:rPr lang="en-GB" altLang="en-US" dirty="0">
                <a:ea typeface="ＭＳ Ｐゴシック" panose="020B0600070205080204" pitchFamily="34" charset="-128"/>
              </a:rPr>
              <a:t>Timeframe </a:t>
            </a:r>
          </a:p>
        </p:txBody>
      </p:sp>
      <p:graphicFrame>
        <p:nvGraphicFramePr>
          <p:cNvPr id="4" name="Content Placeholder 3">
            <a:extLst>
              <a:ext uri="{FF2B5EF4-FFF2-40B4-BE49-F238E27FC236}">
                <a16:creationId xmlns:a16="http://schemas.microsoft.com/office/drawing/2014/main" id="{6A7B8EDA-7C98-9175-22C6-3411A430880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85778401"/>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A7D661BA-9D71-431C-4BCF-35F652C17AFE}"/>
              </a:ext>
              <a:ext uri="{C183D7F6-B498-43B3-948B-1728B52AA6E4}">
                <adec:decorative xmlns:adec="http://schemas.microsoft.com/office/drawing/2017/decorative" val="1"/>
              </a:ext>
            </a:extLst>
          </p:cNvPr>
          <p:cNvGrpSpPr/>
          <p:nvPr/>
        </p:nvGrpSpPr>
        <p:grpSpPr>
          <a:xfrm>
            <a:off x="3303985" y="2668191"/>
            <a:ext cx="2536030" cy="1521618"/>
            <a:chOff x="4184451" y="1934170"/>
            <a:chExt cx="2536030" cy="1521618"/>
          </a:xfrm>
        </p:grpSpPr>
        <p:sp>
          <p:nvSpPr>
            <p:cNvPr id="3" name="Rectangle 2">
              <a:extLst>
                <a:ext uri="{FF2B5EF4-FFF2-40B4-BE49-F238E27FC236}">
                  <a16:creationId xmlns:a16="http://schemas.microsoft.com/office/drawing/2014/main" id="{CACC0D91-5575-6D7B-BE89-E7401A0DF5CF}"/>
                </a:ext>
              </a:extLst>
            </p:cNvPr>
            <p:cNvSpPr/>
            <p:nvPr/>
          </p:nvSpPr>
          <p:spPr>
            <a:xfrm>
              <a:off x="4184451" y="1934170"/>
              <a:ext cx="2536030" cy="1521618"/>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B90C97B8-742E-06A3-E37D-2F62E55AE6AD}"/>
                </a:ext>
              </a:extLst>
            </p:cNvPr>
            <p:cNvSpPr txBox="1"/>
            <p:nvPr/>
          </p:nvSpPr>
          <p:spPr>
            <a:xfrm>
              <a:off x="4184451" y="1934170"/>
              <a:ext cx="2536030" cy="1521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3 month cool off period</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48E3152-F347-96D2-07B9-F670E3FDB8DB}"/>
              </a:ext>
            </a:extLst>
          </p:cNvPr>
          <p:cNvSpPr>
            <a:spLocks noGrp="1"/>
          </p:cNvSpPr>
          <p:nvPr>
            <p:ph type="title"/>
          </p:nvPr>
        </p:nvSpPr>
        <p:spPr/>
        <p:txBody>
          <a:bodyPr/>
          <a:lstStyle/>
          <a:p>
            <a:r>
              <a:rPr lang="en-GB" altLang="en-US">
                <a:ea typeface="ＭＳ Ｐゴシック" panose="020B0600070205080204" pitchFamily="34" charset="-128"/>
              </a:rPr>
              <a:t>Any questions?</a:t>
            </a:r>
          </a:p>
        </p:txBody>
      </p:sp>
      <p:pic>
        <p:nvPicPr>
          <p:cNvPr id="11267" name="Content Placeholder 4" descr="Question mark boxes">
            <a:extLst>
              <a:ext uri="{FF2B5EF4-FFF2-40B4-BE49-F238E27FC236}">
                <a16:creationId xmlns:a16="http://schemas.microsoft.com/office/drawing/2014/main" id="{F3B6835E-4772-F5E5-C2E2-EDACC4642F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33400" y="573367"/>
            <a:ext cx="6554788" cy="368720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297C8-0000-05B3-CB53-610EC294CF25}"/>
              </a:ext>
            </a:extLst>
          </p:cNvPr>
          <p:cNvSpPr>
            <a:spLocks noGrp="1"/>
          </p:cNvSpPr>
          <p:nvPr>
            <p:ph type="title"/>
          </p:nvPr>
        </p:nvSpPr>
        <p:spPr>
          <a:xfrm>
            <a:off x="480217" y="685800"/>
            <a:ext cx="3613992" cy="4603749"/>
          </a:xfrm>
        </p:spPr>
        <p:txBody>
          <a:bodyPr>
            <a:normAutofit/>
          </a:bodyPr>
          <a:lstStyle/>
          <a:p>
            <a:pPr algn="r"/>
            <a:r>
              <a:rPr lang="en-GB" sz="4500"/>
              <a:t>AGENDA</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EB08C3-6041-7EE6-9B10-6747F27D7F03}"/>
              </a:ext>
            </a:extLst>
          </p:cNvPr>
          <p:cNvSpPr>
            <a:spLocks noGrp="1"/>
          </p:cNvSpPr>
          <p:nvPr>
            <p:ph idx="1"/>
          </p:nvPr>
        </p:nvSpPr>
        <p:spPr>
          <a:xfrm>
            <a:off x="4969238" y="685800"/>
            <a:ext cx="3659219" cy="4603750"/>
          </a:xfrm>
        </p:spPr>
        <p:txBody>
          <a:bodyPr>
            <a:normAutofit/>
          </a:bodyPr>
          <a:lstStyle/>
          <a:p>
            <a:pPr marL="514350" indent="-514350">
              <a:buFont typeface="+mj-lt"/>
              <a:buAutoNum type="arabicPeriod"/>
            </a:pPr>
            <a:r>
              <a:rPr lang="en-GB" dirty="0">
                <a:solidFill>
                  <a:schemeClr val="tx1"/>
                </a:solidFill>
              </a:rPr>
              <a:t>What is Selective Licensing</a:t>
            </a:r>
          </a:p>
          <a:p>
            <a:pPr marL="514350" indent="-514350">
              <a:buFont typeface="+mj-lt"/>
              <a:buAutoNum type="arabicPeriod"/>
            </a:pPr>
            <a:r>
              <a:rPr lang="en-GB" dirty="0">
                <a:solidFill>
                  <a:schemeClr val="tx1"/>
                </a:solidFill>
              </a:rPr>
              <a:t>Why is the East Marsh eligible for Selective Licensing</a:t>
            </a:r>
          </a:p>
          <a:p>
            <a:pPr marL="514350" indent="-514350">
              <a:buFont typeface="+mj-lt"/>
              <a:buAutoNum type="arabicPeriod"/>
            </a:pPr>
            <a:r>
              <a:rPr lang="en-GB" dirty="0">
                <a:solidFill>
                  <a:schemeClr val="tx1"/>
                </a:solidFill>
              </a:rPr>
              <a:t>Details of the scheme</a:t>
            </a:r>
          </a:p>
          <a:p>
            <a:pPr marL="514350" indent="-514350">
              <a:buFont typeface="+mj-lt"/>
              <a:buAutoNum type="arabicPeriod"/>
            </a:pPr>
            <a:r>
              <a:rPr lang="en-GB" dirty="0">
                <a:solidFill>
                  <a:schemeClr val="tx1"/>
                </a:solidFill>
              </a:rPr>
              <a:t>Fees and Discounts</a:t>
            </a:r>
          </a:p>
          <a:p>
            <a:pPr marL="514350" indent="-514350">
              <a:buFont typeface="+mj-lt"/>
              <a:buAutoNum type="arabicPeriod"/>
            </a:pPr>
            <a:r>
              <a:rPr lang="en-GB" dirty="0">
                <a:solidFill>
                  <a:schemeClr val="tx1"/>
                </a:solidFill>
              </a:rPr>
              <a:t>Licence Conditions</a:t>
            </a:r>
          </a:p>
          <a:p>
            <a:pPr marL="514350" indent="-514350">
              <a:buFont typeface="+mj-lt"/>
              <a:buAutoNum type="arabicPeriod"/>
            </a:pPr>
            <a:r>
              <a:rPr lang="en-GB" dirty="0">
                <a:solidFill>
                  <a:schemeClr val="tx1"/>
                </a:solidFill>
              </a:rPr>
              <a:t>Timeframe</a:t>
            </a:r>
          </a:p>
          <a:p>
            <a:pPr marL="514350" indent="-514350">
              <a:buFont typeface="+mj-lt"/>
              <a:buAutoNum type="arabicPeriod"/>
            </a:pPr>
            <a:r>
              <a:rPr lang="en-GB" dirty="0">
                <a:solidFill>
                  <a:schemeClr val="tx1"/>
                </a:solidFill>
              </a:rPr>
              <a:t>Question and Answer session</a:t>
            </a:r>
          </a:p>
        </p:txBody>
      </p:sp>
    </p:spTree>
    <p:extLst>
      <p:ext uri="{BB962C8B-B14F-4D97-AF65-F5344CB8AC3E}">
        <p14:creationId xmlns:p14="http://schemas.microsoft.com/office/powerpoint/2010/main" val="313281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DD6CFB6C-6ECB-4250-B68E-01966297A5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8359141-C085-46E4-B4EC-42F9599BA7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A903156-0F0C-44A5-9019-0CAF51EB49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6E5E851-3725-463F-9451-2FFEF5D3E0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4209D59-6810-40C2-B8D6-6DACF8A06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1" name="Rectangle 40">
            <a:extLst>
              <a:ext uri="{FF2B5EF4-FFF2-40B4-BE49-F238E27FC236}">
                <a16:creationId xmlns:a16="http://schemas.microsoft.com/office/drawing/2014/main" id="{F806943C-BF32-4BF1-B6A7-69D90A70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09D56-31C1-C92B-56D4-93D820A7B648}"/>
              </a:ext>
            </a:extLst>
          </p:cNvPr>
          <p:cNvSpPr>
            <a:spLocks noGrp="1"/>
          </p:cNvSpPr>
          <p:nvPr>
            <p:ph type="title"/>
          </p:nvPr>
        </p:nvSpPr>
        <p:spPr>
          <a:xfrm>
            <a:off x="3708564" y="628617"/>
            <a:ext cx="4919895" cy="3028983"/>
          </a:xfrm>
        </p:spPr>
        <p:txBody>
          <a:bodyPr vert="horz" lIns="91440" tIns="45720" rIns="91440" bIns="45720" rtlCol="0" anchor="b">
            <a:normAutofit/>
          </a:bodyPr>
          <a:lstStyle/>
          <a:p>
            <a:r>
              <a:rPr lang="en-US" sz="4800"/>
              <a:t>What is Selective Licensing</a:t>
            </a:r>
          </a:p>
        </p:txBody>
      </p:sp>
      <p:sp>
        <p:nvSpPr>
          <p:cNvPr id="43" name="Rectangle 42">
            <a:extLst>
              <a:ext uri="{FF2B5EF4-FFF2-40B4-BE49-F238E27FC236}">
                <a16:creationId xmlns:a16="http://schemas.microsoft.com/office/drawing/2014/main" id="{A878C6BF-28C8-4E12-B854-7A830D3E6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3493104"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lective Licensing consultation logo">
            <a:extLst>
              <a:ext uri="{FF2B5EF4-FFF2-40B4-BE49-F238E27FC236}">
                <a16:creationId xmlns:a16="http://schemas.microsoft.com/office/drawing/2014/main" id="{B1F23E86-D4B1-E479-8A03-D8DBB42C1B61}"/>
              </a:ext>
            </a:extLst>
          </p:cNvPr>
          <p:cNvPicPr>
            <a:picLocks noChangeAspect="1"/>
          </p:cNvPicPr>
          <p:nvPr/>
        </p:nvPicPr>
        <p:blipFill rotWithShape="1">
          <a:blip r:embed="rId3">
            <a:extLst>
              <a:ext uri="{28A0092B-C50C-407E-A947-70E740481C1C}">
                <a14:useLocalDpi xmlns:a14="http://schemas.microsoft.com/office/drawing/2010/main" val="0"/>
              </a:ext>
            </a:extLst>
          </a:blip>
          <a:srcRect r="-544"/>
          <a:stretch/>
        </p:blipFill>
        <p:spPr bwMode="auto">
          <a:xfrm>
            <a:off x="363474" y="1025687"/>
            <a:ext cx="2794492" cy="1723146"/>
          </a:xfrm>
          <a:prstGeom prst="rect">
            <a:avLst/>
          </a:prstGeom>
          <a:noFill/>
          <a:extLst>
            <a:ext uri="{53640926-AAD7-44D8-BBD7-CCE9431645EC}">
              <a14:shadowObscured xmlns:a14="http://schemas.microsoft.com/office/drawing/2010/main"/>
            </a:ext>
          </a:extLst>
        </p:spPr>
      </p:pic>
      <p:grpSp>
        <p:nvGrpSpPr>
          <p:cNvPr id="45" name="Group 44">
            <a:extLst>
              <a:ext uri="{FF2B5EF4-FFF2-40B4-BE49-F238E27FC236}">
                <a16:creationId xmlns:a16="http://schemas.microsoft.com/office/drawing/2014/main" id="{D6A7568C-128C-4A8A-81BA-1BED2DDA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46" name="Straight Connector 45">
              <a:extLst>
                <a:ext uri="{FF2B5EF4-FFF2-40B4-BE49-F238E27FC236}">
                  <a16:creationId xmlns:a16="http://schemas.microsoft.com/office/drawing/2014/main" id="{0BED0B87-F053-4FB5-ABC4-24F3C0413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B940DFC-0E04-4FC7-88F7-5D4AF780C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6C4A8A1-0543-412C-B5E6-803A174A73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C29E161-7520-4B3D-B83D-41D496291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24BCAEE-76B1-447C-AFFB-F827F42F51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 name="Content Placeholder 7">
            <a:extLst>
              <a:ext uri="{FF2B5EF4-FFF2-40B4-BE49-F238E27FC236}">
                <a16:creationId xmlns:a16="http://schemas.microsoft.com/office/drawing/2014/main" id="{00D01E5A-9CA7-A3EA-83CB-A1AA9CFE2CC5}"/>
              </a:ext>
            </a:extLst>
          </p:cNvPr>
          <p:cNvSpPr>
            <a:spLocks noGrp="1"/>
          </p:cNvSpPr>
          <p:nvPr>
            <p:ph idx="1"/>
          </p:nvPr>
        </p:nvSpPr>
        <p:spPr/>
        <p:txBody>
          <a:bodyPr/>
          <a:lstStyle/>
          <a:p>
            <a:endParaRPr lang="en-GB" dirty="0"/>
          </a:p>
        </p:txBody>
      </p:sp>
      <p:pic>
        <p:nvPicPr>
          <p:cNvPr id="12" name="Picture 11" descr="QR code to Selective Licensing webpage">
            <a:extLst>
              <a:ext uri="{FF2B5EF4-FFF2-40B4-BE49-F238E27FC236}">
                <a16:creationId xmlns:a16="http://schemas.microsoft.com/office/drawing/2014/main" id="{F6FB2ED9-AF37-ED5E-B909-ACE2829D335F}"/>
              </a:ext>
            </a:extLst>
          </p:cNvPr>
          <p:cNvPicPr>
            <a:picLocks noChangeAspect="1"/>
          </p:cNvPicPr>
          <p:nvPr/>
        </p:nvPicPr>
        <p:blipFill>
          <a:blip r:embed="rId4"/>
          <a:srcRect l="68933" t="53550" r="24484" b="27691"/>
          <a:stretch/>
        </p:blipFill>
        <p:spPr>
          <a:xfrm>
            <a:off x="955507" y="4793357"/>
            <a:ext cx="1336589" cy="1251793"/>
          </a:xfrm>
          <a:prstGeom prst="rect">
            <a:avLst/>
          </a:prstGeom>
        </p:spPr>
      </p:pic>
    </p:spTree>
    <p:extLst>
      <p:ext uri="{BB962C8B-B14F-4D97-AF65-F5344CB8AC3E}">
        <p14:creationId xmlns:p14="http://schemas.microsoft.com/office/powerpoint/2010/main" val="388291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BF9E-85F2-259E-4423-4EF7A7B22716}"/>
              </a:ext>
            </a:extLst>
          </p:cNvPr>
          <p:cNvSpPr>
            <a:spLocks noGrp="1"/>
          </p:cNvSpPr>
          <p:nvPr>
            <p:ph type="title"/>
          </p:nvPr>
        </p:nvSpPr>
        <p:spPr/>
        <p:txBody>
          <a:bodyPr/>
          <a:lstStyle/>
          <a:p>
            <a:r>
              <a:rPr lang="en-GB" dirty="0"/>
              <a:t>Existing Private Rented Licensing Scheme</a:t>
            </a:r>
          </a:p>
        </p:txBody>
      </p:sp>
      <p:sp>
        <p:nvSpPr>
          <p:cNvPr id="3" name="Content Placeholder 2">
            <a:extLst>
              <a:ext uri="{FF2B5EF4-FFF2-40B4-BE49-F238E27FC236}">
                <a16:creationId xmlns:a16="http://schemas.microsoft.com/office/drawing/2014/main" id="{AF213A44-C303-BF5F-136C-8ED4D4625E1B}"/>
              </a:ext>
            </a:extLst>
          </p:cNvPr>
          <p:cNvSpPr>
            <a:spLocks noGrp="1"/>
          </p:cNvSpPr>
          <p:nvPr>
            <p:ph idx="1"/>
          </p:nvPr>
        </p:nvSpPr>
        <p:spPr/>
        <p:txBody>
          <a:bodyPr>
            <a:normAutofit fontScale="92500" lnSpcReduction="20000"/>
          </a:bodyPr>
          <a:lstStyle/>
          <a:p>
            <a:pPr marL="0" indent="0">
              <a:buNone/>
            </a:pPr>
            <a:endParaRPr lang="en-GB" dirty="0"/>
          </a:p>
          <a:p>
            <a:pPr marL="0" indent="0">
              <a:buNone/>
            </a:pPr>
            <a:r>
              <a:rPr lang="en-GB" dirty="0"/>
              <a:t>Mandatory Licensing</a:t>
            </a:r>
          </a:p>
          <a:p>
            <a:pPr marL="0" indent="0">
              <a:buNone/>
            </a:pPr>
            <a:r>
              <a:rPr lang="en-GB" dirty="0"/>
              <a:t>Applies to Houses of Multiple Occupancy, with 5 or more unrelated people forming two or more households, sharing amenities for example kitchen or bathrooms.</a:t>
            </a:r>
          </a:p>
          <a:p>
            <a:pPr marL="0" indent="0">
              <a:buNone/>
            </a:pPr>
            <a:r>
              <a:rPr lang="en-GB" dirty="0"/>
              <a:t>This is a national scheme and further details of properties licensed in the borough can be found here;</a:t>
            </a:r>
          </a:p>
          <a:p>
            <a:pPr marL="0" indent="0">
              <a:buNone/>
            </a:pPr>
            <a:r>
              <a:rPr lang="en-GB" dirty="0">
                <a:hlinkClick r:id="rId3"/>
              </a:rPr>
              <a:t>HMO-register-2024-v2.pdf</a:t>
            </a:r>
            <a:endParaRPr lang="en-GB" dirty="0"/>
          </a:p>
          <a:p>
            <a:pPr marL="0" indent="0">
              <a:buNone/>
            </a:pPr>
            <a:endParaRPr lang="en-GB" dirty="0"/>
          </a:p>
          <a:p>
            <a:pPr marL="0" indent="0">
              <a:buNone/>
            </a:pPr>
            <a:r>
              <a:rPr lang="en-GB" dirty="0"/>
              <a:t>Properties licensed under this scheme are exempt from Selective Licensing.</a:t>
            </a:r>
          </a:p>
          <a:p>
            <a:pPr marL="0" indent="0">
              <a:buNone/>
            </a:pPr>
            <a:endParaRPr lang="en-GB" dirty="0"/>
          </a:p>
        </p:txBody>
      </p:sp>
    </p:spTree>
    <p:extLst>
      <p:ext uri="{BB962C8B-B14F-4D97-AF65-F5344CB8AC3E}">
        <p14:creationId xmlns:p14="http://schemas.microsoft.com/office/powerpoint/2010/main" val="237977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770A-A64B-9368-4B63-986FBAE60FC5}"/>
              </a:ext>
            </a:extLst>
          </p:cNvPr>
          <p:cNvSpPr>
            <a:spLocks noGrp="1"/>
          </p:cNvSpPr>
          <p:nvPr>
            <p:ph type="title"/>
          </p:nvPr>
        </p:nvSpPr>
        <p:spPr/>
        <p:txBody>
          <a:bodyPr/>
          <a:lstStyle/>
          <a:p>
            <a:r>
              <a:rPr lang="en-GB" dirty="0"/>
              <a:t>What is Selective Licensing</a:t>
            </a:r>
          </a:p>
        </p:txBody>
      </p:sp>
      <p:sp>
        <p:nvSpPr>
          <p:cNvPr id="3" name="Content Placeholder 2">
            <a:extLst>
              <a:ext uri="{FF2B5EF4-FFF2-40B4-BE49-F238E27FC236}">
                <a16:creationId xmlns:a16="http://schemas.microsoft.com/office/drawing/2014/main" id="{B4F527BC-A3FE-93BF-FBB8-5AFC3968399D}"/>
              </a:ext>
            </a:extLst>
          </p:cNvPr>
          <p:cNvSpPr>
            <a:spLocks noGrp="1"/>
          </p:cNvSpPr>
          <p:nvPr>
            <p:ph idx="1"/>
          </p:nvPr>
        </p:nvSpPr>
        <p:spPr>
          <a:xfrm>
            <a:off x="326136" y="505968"/>
            <a:ext cx="6554867" cy="3767670"/>
          </a:xfrm>
        </p:spPr>
        <p:txBody>
          <a:bodyPr>
            <a:normAutofit fontScale="70000" lnSpcReduction="20000"/>
          </a:bodyPr>
          <a:lstStyle/>
          <a:p>
            <a:pPr marL="0" indent="0">
              <a:buNone/>
            </a:pPr>
            <a:endParaRPr lang="en-GB" sz="2400" dirty="0"/>
          </a:p>
          <a:p>
            <a:pPr marL="0" indent="0">
              <a:buNone/>
            </a:pPr>
            <a:endParaRPr lang="en-GB" sz="2400" dirty="0"/>
          </a:p>
          <a:p>
            <a:pPr marL="0" indent="0">
              <a:buNone/>
            </a:pPr>
            <a:r>
              <a:rPr lang="en-GB" sz="2400" dirty="0"/>
              <a:t>A scheme designed to improve areas and regulate housing management practices.</a:t>
            </a:r>
          </a:p>
          <a:p>
            <a:pPr marL="0" indent="0">
              <a:buNone/>
            </a:pPr>
            <a:r>
              <a:rPr lang="en-GB" sz="2400" dirty="0"/>
              <a:t>All landlords in the designated area will require a licence for each property.  There will be several conditions attached to the licence which the landlord will need to maintain.  This includes condition of the property and management practices.  </a:t>
            </a:r>
          </a:p>
          <a:p>
            <a:pPr marL="0" indent="0">
              <a:buNone/>
            </a:pPr>
            <a:r>
              <a:rPr lang="en-GB" sz="2400" dirty="0"/>
              <a:t>Penalties apply if landlords operate without a licence in these areas.  </a:t>
            </a:r>
          </a:p>
          <a:p>
            <a:pPr marL="0" indent="0">
              <a:buNone/>
            </a:pPr>
            <a:r>
              <a:rPr lang="en-GB" sz="2400" dirty="0"/>
              <a:t>Local authorities in England and Wales have had discretion to apply these schemes since April 2006 under the Housing Act 2004.</a:t>
            </a:r>
          </a:p>
          <a:p>
            <a:pPr marL="0" indent="0">
              <a:buNone/>
            </a:pPr>
            <a:endParaRPr lang="en-GB" sz="2800" dirty="0"/>
          </a:p>
        </p:txBody>
      </p:sp>
    </p:spTree>
    <p:extLst>
      <p:ext uri="{BB962C8B-B14F-4D97-AF65-F5344CB8AC3E}">
        <p14:creationId xmlns:p14="http://schemas.microsoft.com/office/powerpoint/2010/main" val="358113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D81F-0706-8E6A-E2FF-1689F44C6866}"/>
              </a:ext>
            </a:extLst>
          </p:cNvPr>
          <p:cNvSpPr>
            <a:spLocks noGrp="1"/>
          </p:cNvSpPr>
          <p:nvPr>
            <p:ph type="title"/>
          </p:nvPr>
        </p:nvSpPr>
        <p:spPr/>
        <p:txBody>
          <a:bodyPr/>
          <a:lstStyle/>
          <a:p>
            <a:r>
              <a:rPr lang="en-GB" dirty="0"/>
              <a:t>Tenants</a:t>
            </a:r>
          </a:p>
        </p:txBody>
      </p:sp>
      <p:sp>
        <p:nvSpPr>
          <p:cNvPr id="3" name="Content Placeholder 2">
            <a:extLst>
              <a:ext uri="{FF2B5EF4-FFF2-40B4-BE49-F238E27FC236}">
                <a16:creationId xmlns:a16="http://schemas.microsoft.com/office/drawing/2014/main" id="{D0EAE12E-BF32-D4E0-C3BA-A66CAB0D8F73}"/>
              </a:ext>
            </a:extLst>
          </p:cNvPr>
          <p:cNvSpPr>
            <a:spLocks noGrp="1"/>
          </p:cNvSpPr>
          <p:nvPr>
            <p:ph idx="1"/>
          </p:nvPr>
        </p:nvSpPr>
        <p:spPr/>
        <p:txBody>
          <a:bodyPr/>
          <a:lstStyle/>
          <a:p>
            <a:pPr marL="0" indent="0">
              <a:buNone/>
            </a:pPr>
            <a:endParaRPr lang="en-GB" dirty="0"/>
          </a:p>
          <a:p>
            <a:r>
              <a:rPr lang="en-GB" dirty="0"/>
              <a:t>Sets standards for the management and condition of homes</a:t>
            </a:r>
          </a:p>
          <a:p>
            <a:r>
              <a:rPr lang="en-GB" dirty="0"/>
              <a:t>Improves the health and safety of homes for tenants</a:t>
            </a:r>
          </a:p>
          <a:p>
            <a:r>
              <a:rPr lang="en-GB" dirty="0"/>
              <a:t>Gives council’s the power to enforce against landlords that do not meet licence conditions.  </a:t>
            </a:r>
          </a:p>
          <a:p>
            <a:pPr marL="0" indent="0">
              <a:buNone/>
            </a:pPr>
            <a:r>
              <a:rPr lang="en-GB" dirty="0"/>
              <a:t> </a:t>
            </a:r>
          </a:p>
        </p:txBody>
      </p:sp>
    </p:spTree>
    <p:extLst>
      <p:ext uri="{BB962C8B-B14F-4D97-AF65-F5344CB8AC3E}">
        <p14:creationId xmlns:p14="http://schemas.microsoft.com/office/powerpoint/2010/main" val="173758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7FA3-F260-462B-F176-45FCE10BA258}"/>
              </a:ext>
            </a:extLst>
          </p:cNvPr>
          <p:cNvSpPr>
            <a:spLocks noGrp="1"/>
          </p:cNvSpPr>
          <p:nvPr>
            <p:ph type="title"/>
          </p:nvPr>
        </p:nvSpPr>
        <p:spPr/>
        <p:txBody>
          <a:bodyPr/>
          <a:lstStyle/>
          <a:p>
            <a:r>
              <a:rPr lang="en-GB" dirty="0"/>
              <a:t>Landlords</a:t>
            </a:r>
          </a:p>
        </p:txBody>
      </p:sp>
      <p:sp>
        <p:nvSpPr>
          <p:cNvPr id="3" name="Content Placeholder 2">
            <a:extLst>
              <a:ext uri="{FF2B5EF4-FFF2-40B4-BE49-F238E27FC236}">
                <a16:creationId xmlns:a16="http://schemas.microsoft.com/office/drawing/2014/main" id="{F22E8E90-751E-79FD-D0A3-EE52559ED8E0}"/>
              </a:ext>
            </a:extLst>
          </p:cNvPr>
          <p:cNvSpPr>
            <a:spLocks noGrp="1"/>
          </p:cNvSpPr>
          <p:nvPr>
            <p:ph idx="1"/>
          </p:nvPr>
        </p:nvSpPr>
        <p:spPr/>
        <p:txBody>
          <a:bodyPr/>
          <a:lstStyle/>
          <a:p>
            <a:r>
              <a:rPr lang="en-GB" dirty="0"/>
              <a:t>Creates a level playing field so decent landlords are not undercut</a:t>
            </a:r>
          </a:p>
          <a:p>
            <a:r>
              <a:rPr lang="en-GB" dirty="0"/>
              <a:t>Poorly performing landlords can receive support and training</a:t>
            </a:r>
          </a:p>
          <a:p>
            <a:r>
              <a:rPr lang="en-GB" dirty="0"/>
              <a:t>Improved reputation of the private rented sector</a:t>
            </a:r>
          </a:p>
          <a:p>
            <a:r>
              <a:rPr lang="en-GB" dirty="0"/>
              <a:t>Support is provided to landlords dealing with problem tenants</a:t>
            </a:r>
          </a:p>
        </p:txBody>
      </p:sp>
    </p:spTree>
    <p:extLst>
      <p:ext uri="{BB962C8B-B14F-4D97-AF65-F5344CB8AC3E}">
        <p14:creationId xmlns:p14="http://schemas.microsoft.com/office/powerpoint/2010/main" val="261398659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2617</Words>
  <Application>Microsoft Office PowerPoint</Application>
  <PresentationFormat>On-screen Show (4:3)</PresentationFormat>
  <Paragraphs>217</Paragraphs>
  <Slides>33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Aptos</vt:lpstr>
      <vt:lpstr>Calibri</vt:lpstr>
      <vt:lpstr>Century Gothic</vt:lpstr>
      <vt:lpstr>Symbol</vt:lpstr>
      <vt:lpstr>Wingdings</vt:lpstr>
      <vt:lpstr>Wingdings 3</vt:lpstr>
      <vt:lpstr>Slice</vt:lpstr>
      <vt:lpstr>Selective Licensing</vt:lpstr>
      <vt:lpstr>Purpose of the Meeting</vt:lpstr>
      <vt:lpstr>Housekeeping</vt:lpstr>
      <vt:lpstr>AGENDA</vt:lpstr>
      <vt:lpstr>What is Selective Licensing</vt:lpstr>
      <vt:lpstr>Existing Private Rented Licensing Scheme</vt:lpstr>
      <vt:lpstr>What is Selective Licensing</vt:lpstr>
      <vt:lpstr>Tenants</vt:lpstr>
      <vt:lpstr>Landlords</vt:lpstr>
      <vt:lpstr>Residents</vt:lpstr>
      <vt:lpstr>Why the east marsh?</vt:lpstr>
      <vt:lpstr>Eligible Criteria</vt:lpstr>
      <vt:lpstr>Low Housing Demand</vt:lpstr>
      <vt:lpstr>Other considerations</vt:lpstr>
      <vt:lpstr>Property Conditions</vt:lpstr>
      <vt:lpstr>Effects of Living in a Cold Home</vt:lpstr>
      <vt:lpstr>Deprivation</vt:lpstr>
      <vt:lpstr>Crime</vt:lpstr>
      <vt:lpstr>Anti-Social Behaviour</vt:lpstr>
      <vt:lpstr>Environmental Crime</vt:lpstr>
      <vt:lpstr>Health Inequalities</vt:lpstr>
      <vt:lpstr>Children Services</vt:lpstr>
      <vt:lpstr>Children in our Care</vt:lpstr>
      <vt:lpstr>Details of the scheme</vt:lpstr>
      <vt:lpstr>Details of the scheme</vt:lpstr>
      <vt:lpstr>PowerPoint Presentation</vt:lpstr>
      <vt:lpstr>Licence Fee</vt:lpstr>
      <vt:lpstr>What will the fee be spent on?</vt:lpstr>
      <vt:lpstr>Licence conditions</vt:lpstr>
      <vt:lpstr>Removing fly tipping and waste bins from the streets</vt:lpstr>
      <vt:lpstr>Benefits of Selective Licensing</vt:lpstr>
      <vt:lpstr>Timeframe </vt:lpstr>
      <vt:lpstr>Any questions?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2025-02-27T09:49:21Z</dcterms:created>
  <dcterms:modified xsi:type="dcterms:W3CDTF">2025-02-27T09:50:14Z</dcterms:modified>
</cp:coreProperties>
</file>