
<file path=[Content_Types].xml><?xml version="1.0" encoding="utf-8"?>
<Types xmlns="http://schemas.openxmlformats.org/package/2006/content-types">
  <Default Extension="bin" ContentType="application/vnd.openxmlformats-officedocument.oleObject"/>
  <Default Extension="jpeg" ContentType="image/jpeg"/>
  <Default Extension="rels" ContentType="application/vnd.openxmlformats-package.relationships+xml"/>
  <Default Extension="wmf" ContentType="image/x-wmf"/>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charts/chart6.xml" ContentType="application/vnd.openxmlformats-officedocument.drawingml.chart+xml"/>
  <Override PartName="/ppt/charts/chart7.xml" ContentType="application/vnd.openxmlformats-officedocument.drawingml.char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sldIdLst>
    <p:sldId id="257" r:id="rId5"/>
    <p:sldId id="258" r:id="rId6"/>
    <p:sldId id="259" r:id="rId7"/>
    <p:sldId id="260" r:id="rId8"/>
    <p:sldId id="261" r:id="rId9"/>
    <p:sldId id="262" r:id="rId10"/>
    <p:sldId id="263" r:id="rId11"/>
    <p:sldId id="264" r:id="rId12"/>
  </p:sldIdLst>
  <p:sldSz cx="9144000" cy="6858000" type="screen4x3"/>
  <p:notesSz cx="6858000" cy="9144000"/>
  <p:custDataLst>
    <p:tags r:id="rId13"/>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368" y="5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ags" Target="tags/tag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_rels/chart5.xml.rels><?xml version="1.0" encoding="UTF-8" standalone="yes"?>
<Relationships xmlns="http://schemas.openxmlformats.org/package/2006/relationships"><Relationship Id="rId1" Type="http://schemas.openxmlformats.org/officeDocument/2006/relationships/package" Target="../embeddings/Microsoft_Excel_Worksheet4.xlsx"/></Relationships>
</file>

<file path=ppt/charts/_rels/chart6.xml.rels><?xml version="1.0" encoding="UTF-8" standalone="yes"?>
<Relationships xmlns="http://schemas.openxmlformats.org/package/2006/relationships"><Relationship Id="rId1" Type="http://schemas.openxmlformats.org/officeDocument/2006/relationships/package" Target="../embeddings/Microsoft_Excel_Worksheet5.xlsx"/></Relationships>
</file>

<file path=ppt/charts/_rels/chart7.xml.rels><?xml version="1.0" encoding="UTF-8" standalone="yes"?>
<Relationships xmlns="http://schemas.openxmlformats.org/package/2006/relationships"><Relationship Id="rId1" Type="http://schemas.openxmlformats.org/officeDocument/2006/relationships/package" Target="../embeddings/Microsoft_Excel_Worksheet6.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1"/>
  <c:lang val="en-US"/>
  <c:roundedCorners val="1"/>
  <c:style val="2"/>
  <c:chart>
    <c:title>
      <c:tx>
        <c:rich>
          <a:bodyPr anchorCtr="1"/>
          <a:lstStyle/>
          <a:p>
            <a:pPr>
              <a:defRPr/>
            </a:pPr>
            <a:r>
              <a:rPr lang="en-GB"/>
              <a:t>Completion / Dropout</a:t>
            </a:r>
          </a:p>
        </c:rich>
      </c:tx>
      <c:overlay val="0"/>
    </c:title>
    <c:autoTitleDeleted val="0"/>
    <c:view3D>
      <c:rotX val="30"/>
      <c:rotY val="0"/>
      <c:rAngAx val="0"/>
    </c:view3D>
    <c:floor>
      <c:thickness val="0"/>
    </c:floor>
    <c:sideWall>
      <c:thickness val="0"/>
    </c:sideWall>
    <c:backWall>
      <c:thickness val="0"/>
    </c:backWall>
    <c:plotArea>
      <c:layout/>
      <c:pie3DChart>
        <c:varyColors val="1"/>
        <c:ser>
          <c:idx val="0"/>
          <c:order val="0"/>
          <c:tx>
            <c:strRef>
              <c:f>Sheet1!$B$1</c:f>
              <c:strCache>
                <c:ptCount val="1"/>
                <c:pt idx="0">
                  <c:v>Completed</c:v>
                </c:pt>
              </c:strCache>
            </c:strRef>
          </c:tx>
          <c:explosion val="25"/>
          <c:dPt>
            <c:idx val="0"/>
            <c:bubble3D val="0"/>
            <c:spPr>
              <a:solidFill>
                <a:srgbClr val="4980BA"/>
              </a:solidFill>
            </c:spPr>
            <c:extLst>
              <c:ext xmlns:c16="http://schemas.microsoft.com/office/drawing/2014/chart" uri="{C3380CC4-5D6E-409C-BE32-E72D297353CC}">
                <c16:uniqueId val="{00000001-8497-4E79-88D8-F17762E89195}"/>
              </c:ext>
            </c:extLst>
          </c:dPt>
          <c:dPt>
            <c:idx val="1"/>
            <c:bubble3D val="0"/>
            <c:spPr>
              <a:solidFill>
                <a:srgbClr val="C6514E"/>
              </a:solidFill>
            </c:spPr>
            <c:extLst>
              <c:ext xmlns:c16="http://schemas.microsoft.com/office/drawing/2014/chart" uri="{C3380CC4-5D6E-409C-BE32-E72D297353CC}">
                <c16:uniqueId val="{00000003-8497-4E79-88D8-F17762E89195}"/>
              </c:ext>
            </c:extLst>
          </c:dPt>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extLst>
          </c:dLbls>
          <c:cat>
            <c:strRef>
              <c:f>Sheet1!$A$2:$A$3</c:f>
              <c:strCache>
                <c:ptCount val="2"/>
                <c:pt idx="0">
                  <c:v>Completed</c:v>
                </c:pt>
                <c:pt idx="1">
                  <c:v>Drop Out</c:v>
                </c:pt>
              </c:strCache>
            </c:strRef>
          </c:cat>
          <c:val>
            <c:numRef>
              <c:f>Sheet1!$B$2:$B$3</c:f>
              <c:numCache>
                <c:formatCode>General</c:formatCode>
                <c:ptCount val="2"/>
                <c:pt idx="0">
                  <c:v>11</c:v>
                </c:pt>
                <c:pt idx="1">
                  <c:v>13</c:v>
                </c:pt>
              </c:numCache>
            </c:numRef>
          </c:val>
          <c:extLst>
            <c:ext xmlns:c16="http://schemas.microsoft.com/office/drawing/2014/chart" uri="{C3380CC4-5D6E-409C-BE32-E72D297353CC}">
              <c16:uniqueId val="{00000004-8497-4E79-88D8-F17762E89195}"/>
            </c:ext>
          </c:extLst>
        </c:ser>
        <c:dLbls>
          <c:showLegendKey val="0"/>
          <c:showVal val="0"/>
          <c:showCatName val="0"/>
          <c:showSerName val="0"/>
          <c:showPercent val="0"/>
          <c:showBubbleSize val="0"/>
          <c:showLeaderLines val="0"/>
        </c:dLbls>
      </c:pie3DChart>
    </c:plotArea>
    <c:legend>
      <c:legendPos val="r"/>
      <c:overlay val="0"/>
    </c:legend>
    <c:plotVisOnly val="1"/>
    <c:dispBlanksAs val="zero"/>
    <c:showDLblsOverMax val="1"/>
  </c:chart>
  <c:txPr>
    <a:bodyPr/>
    <a:lstStyle/>
    <a:p>
      <a:pPr>
        <a:defRPr sz="1800"/>
      </a:pPr>
      <a:endParaRPr lang="ru-RU"/>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1"/>
  <c:lang val="en-US"/>
  <c:roundedCorners val="1"/>
  <c:style val="2"/>
  <c:chart>
    <c:autoTitleDeleted val="1"/>
    <c:plotArea>
      <c:layout/>
      <c:barChart>
        <c:barDir val="col"/>
        <c:grouping val="clustered"/>
        <c:varyColors val="1"/>
        <c:ser>
          <c:idx val="0"/>
          <c:order val="0"/>
          <c:tx>
            <c:strRef>
              <c:f>Sheet1!$B$1</c:f>
              <c:strCache>
                <c:ptCount val="1"/>
              </c:strCache>
            </c:strRef>
          </c:tx>
          <c:invertIfNegative val="1"/>
          <c:dPt>
            <c:idx val="0"/>
            <c:invertIfNegative val="1"/>
            <c:bubble3D val="0"/>
            <c:spPr>
              <a:solidFill>
                <a:srgbClr val="4980BA"/>
              </a:solidFill>
            </c:spPr>
            <c:extLst>
              <c:ext xmlns:c16="http://schemas.microsoft.com/office/drawing/2014/chart" uri="{C3380CC4-5D6E-409C-BE32-E72D297353CC}">
                <c16:uniqueId val="{00000001-9B75-4239-9150-C4990620B2E4}"/>
              </c:ext>
            </c:extLst>
          </c:dPt>
          <c:dPt>
            <c:idx val="1"/>
            <c:invertIfNegative val="1"/>
            <c:bubble3D val="0"/>
            <c:spPr>
              <a:solidFill>
                <a:srgbClr val="C6514E"/>
              </a:solidFill>
            </c:spPr>
            <c:extLst>
              <c:ext xmlns:c16="http://schemas.microsoft.com/office/drawing/2014/chart" uri="{C3380CC4-5D6E-409C-BE32-E72D297353CC}">
                <c16:uniqueId val="{00000003-9B75-4239-9150-C4990620B2E4}"/>
              </c:ext>
            </c:extLst>
          </c:dPt>
          <c:dPt>
            <c:idx val="2"/>
            <c:invertIfNegative val="1"/>
            <c:bubble3D val="0"/>
            <c:spPr>
              <a:solidFill>
                <a:srgbClr val="96B95D"/>
              </a:solidFill>
            </c:spPr>
            <c:extLst>
              <c:ext xmlns:c16="http://schemas.microsoft.com/office/drawing/2014/chart" uri="{C3380CC4-5D6E-409C-BE32-E72D297353CC}">
                <c16:uniqueId val="{00000005-9B75-4239-9150-C4990620B2E4}"/>
              </c:ext>
            </c:extLst>
          </c:dPt>
          <c:dPt>
            <c:idx val="3"/>
            <c:invertIfNegative val="1"/>
            <c:bubble3D val="0"/>
            <c:spPr>
              <a:solidFill>
                <a:srgbClr val="81649F"/>
              </a:solidFill>
            </c:spPr>
            <c:extLst>
              <c:ext xmlns:c16="http://schemas.microsoft.com/office/drawing/2014/chart" uri="{C3380CC4-5D6E-409C-BE32-E72D297353CC}">
                <c16:uniqueId val="{00000007-9B75-4239-9150-C4990620B2E4}"/>
              </c:ext>
            </c:extLst>
          </c:dPt>
          <c:dPt>
            <c:idx val="4"/>
            <c:invertIfNegative val="1"/>
            <c:bubble3D val="0"/>
            <c:spPr>
              <a:solidFill>
                <a:srgbClr val="38ABC4"/>
              </a:solidFill>
            </c:spPr>
            <c:extLst>
              <c:ext xmlns:c16="http://schemas.microsoft.com/office/drawing/2014/chart" uri="{C3380CC4-5D6E-409C-BE32-E72D297353CC}">
                <c16:uniqueId val="{00000009-9B75-4239-9150-C4990620B2E4}"/>
              </c:ext>
            </c:extLst>
          </c:dPt>
          <c:dPt>
            <c:idx val="5"/>
            <c:invertIfNegative val="1"/>
            <c:bubble3D val="0"/>
            <c:spPr>
              <a:solidFill>
                <a:srgbClr val="4980BA"/>
              </a:solidFill>
            </c:spPr>
            <c:extLst>
              <c:ext xmlns:c16="http://schemas.microsoft.com/office/drawing/2014/chart" uri="{C3380CC4-5D6E-409C-BE32-E72D297353CC}">
                <c16:uniqueId val="{0000000B-9B75-4239-9150-C4990620B2E4}"/>
              </c:ext>
            </c:extLst>
          </c:dPt>
          <c:dPt>
            <c:idx val="6"/>
            <c:invertIfNegative val="1"/>
            <c:bubble3D val="0"/>
            <c:spPr>
              <a:solidFill>
                <a:srgbClr val="C6514E"/>
              </a:solidFill>
            </c:spPr>
            <c:extLst>
              <c:ext xmlns:c16="http://schemas.microsoft.com/office/drawing/2014/chart" uri="{C3380CC4-5D6E-409C-BE32-E72D297353CC}">
                <c16:uniqueId val="{0000000D-9B75-4239-9150-C4990620B2E4}"/>
              </c:ext>
            </c:extLst>
          </c:dPt>
          <c:dLbls>
            <c:numFmt formatCode="0.00%" sourceLinked="0"/>
            <c:spPr>
              <a:noFill/>
              <a:ln>
                <a:noFill/>
              </a:ln>
              <a:effectLst/>
            </c:spPr>
            <c:txPr>
              <a:bodyPr/>
              <a:lstStyle/>
              <a:p>
                <a:pPr>
                  <a:defRPr sz="1000"/>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Sheet1!$A$2:$A$8</c:f>
              <c:strCache>
                <c:ptCount val="7"/>
                <c:pt idx="0">
                  <c:v>In the last year</c:v>
                </c:pt>
                <c:pt idx="1">
                  <c:v>In the last 2 years</c:v>
                </c:pt>
                <c:pt idx="2">
                  <c:v>In the last 3 years</c:v>
                </c:pt>
                <c:pt idx="3">
                  <c:v>In the last 4 years</c:v>
                </c:pt>
                <c:pt idx="4">
                  <c:v>In the last 5 years</c:v>
                </c:pt>
                <c:pt idx="5">
                  <c:v>More than 5 years ago</c:v>
                </c:pt>
                <c:pt idx="6">
                  <c:v>I'm a family member</c:v>
                </c:pt>
              </c:strCache>
            </c:strRef>
          </c:cat>
          <c:val>
            <c:numRef>
              <c:f>Sheet1!$B$2:$B$8</c:f>
              <c:numCache>
                <c:formatCode>General</c:formatCode>
                <c:ptCount val="7"/>
                <c:pt idx="0">
                  <c:v>0.33329999999999999</c:v>
                </c:pt>
                <c:pt idx="1">
                  <c:v>0.25</c:v>
                </c:pt>
                <c:pt idx="2">
                  <c:v>0.125</c:v>
                </c:pt>
                <c:pt idx="3">
                  <c:v>4.1700000000000001E-2</c:v>
                </c:pt>
                <c:pt idx="4">
                  <c:v>4.1700000000000001E-2</c:v>
                </c:pt>
                <c:pt idx="5">
                  <c:v>4.1700000000000001E-2</c:v>
                </c:pt>
                <c:pt idx="6">
                  <c:v>0.16669999999999999</c:v>
                </c:pt>
              </c:numCache>
            </c:numRef>
          </c:val>
          <c:extLst>
            <c:ext xmlns:c16="http://schemas.microsoft.com/office/drawing/2014/chart" uri="{C3380CC4-5D6E-409C-BE32-E72D297353CC}">
              <c16:uniqueId val="{0000000E-9B75-4239-9150-C4990620B2E4}"/>
            </c:ext>
          </c:extLst>
        </c:ser>
        <c:dLbls>
          <c:showLegendKey val="0"/>
          <c:showVal val="0"/>
          <c:showCatName val="0"/>
          <c:showSerName val="0"/>
          <c:showPercent val="0"/>
          <c:showBubbleSize val="0"/>
        </c:dLbls>
        <c:gapWidth val="150"/>
        <c:axId val="67451136"/>
        <c:axId val="66437120"/>
      </c:barChart>
      <c:catAx>
        <c:axId val="67451136"/>
        <c:scaling>
          <c:orientation val="minMax"/>
        </c:scaling>
        <c:delete val="0"/>
        <c:axPos val="b"/>
        <c:numFmt formatCode="General" sourceLinked="0"/>
        <c:majorTickMark val="none"/>
        <c:minorTickMark val="none"/>
        <c:tickLblPos val="nextTo"/>
        <c:spPr>
          <a:ln>
            <a:solidFill>
              <a:srgbClr val="808080"/>
            </a:solidFill>
          </a:ln>
        </c:spPr>
        <c:txPr>
          <a:bodyPr/>
          <a:lstStyle/>
          <a:p>
            <a:pPr>
              <a:defRPr sz="1200"/>
            </a:pPr>
            <a:endParaRPr lang="en-US"/>
          </a:p>
        </c:txPr>
        <c:crossAx val="66437120"/>
        <c:crosses val="autoZero"/>
        <c:auto val="1"/>
        <c:lblAlgn val="ctr"/>
        <c:lblOffset val="100"/>
        <c:noMultiLvlLbl val="1"/>
      </c:catAx>
      <c:valAx>
        <c:axId val="66437120"/>
        <c:scaling>
          <c:orientation val="minMax"/>
        </c:scaling>
        <c:delete val="0"/>
        <c:axPos val="l"/>
        <c:majorGridlines>
          <c:spPr>
            <a:ln>
              <a:solidFill>
                <a:srgbClr val="D8D8D8"/>
              </a:solidFill>
            </a:ln>
          </c:spPr>
        </c:majorGridlines>
        <c:numFmt formatCode="0%" sourceLinked="0"/>
        <c:majorTickMark val="none"/>
        <c:minorTickMark val="none"/>
        <c:tickLblPos val="nextTo"/>
        <c:spPr>
          <a:ln>
            <a:noFill/>
          </a:ln>
        </c:spPr>
        <c:txPr>
          <a:bodyPr/>
          <a:lstStyle/>
          <a:p>
            <a:pPr>
              <a:defRPr sz="1200"/>
            </a:pPr>
            <a:endParaRPr lang="en-US"/>
          </a:p>
        </c:txPr>
        <c:crossAx val="67451136"/>
        <c:crosses val="autoZero"/>
        <c:crossBetween val="between"/>
      </c:valAx>
    </c:plotArea>
    <c:plotVisOnly val="1"/>
    <c:dispBlanksAs val="zero"/>
    <c:showDLblsOverMax val="1"/>
  </c:chart>
  <c:txPr>
    <a:bodyPr/>
    <a:lstStyle/>
    <a:p>
      <a:pPr>
        <a:defRPr sz="1800"/>
      </a:pPr>
      <a:endParaRPr lang="ru-RU"/>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1"/>
  <c:lang val="en-US"/>
  <c:roundedCorners val="1"/>
  <c:style val="2"/>
  <c:chart>
    <c:autoTitleDeleted val="1"/>
    <c:plotArea>
      <c:layout/>
      <c:barChart>
        <c:barDir val="col"/>
        <c:grouping val="clustered"/>
        <c:varyColors val="1"/>
        <c:ser>
          <c:idx val="0"/>
          <c:order val="0"/>
          <c:tx>
            <c:strRef>
              <c:f>Sheet1!$B$1</c:f>
              <c:strCache>
                <c:ptCount val="1"/>
              </c:strCache>
            </c:strRef>
          </c:tx>
          <c:invertIfNegative val="1"/>
          <c:dPt>
            <c:idx val="0"/>
            <c:invertIfNegative val="1"/>
            <c:bubble3D val="0"/>
            <c:spPr>
              <a:solidFill>
                <a:srgbClr val="4980BA"/>
              </a:solidFill>
            </c:spPr>
            <c:extLst>
              <c:ext xmlns:c16="http://schemas.microsoft.com/office/drawing/2014/chart" uri="{C3380CC4-5D6E-409C-BE32-E72D297353CC}">
                <c16:uniqueId val="{00000001-9C00-4E1A-82A1-3014BFB68C7C}"/>
              </c:ext>
            </c:extLst>
          </c:dPt>
          <c:dPt>
            <c:idx val="1"/>
            <c:invertIfNegative val="1"/>
            <c:bubble3D val="0"/>
            <c:spPr>
              <a:solidFill>
                <a:srgbClr val="C6514E"/>
              </a:solidFill>
            </c:spPr>
            <c:extLst>
              <c:ext xmlns:c16="http://schemas.microsoft.com/office/drawing/2014/chart" uri="{C3380CC4-5D6E-409C-BE32-E72D297353CC}">
                <c16:uniqueId val="{00000003-9C00-4E1A-82A1-3014BFB68C7C}"/>
              </c:ext>
            </c:extLst>
          </c:dPt>
          <c:dPt>
            <c:idx val="2"/>
            <c:invertIfNegative val="1"/>
            <c:bubble3D val="0"/>
            <c:spPr>
              <a:solidFill>
                <a:srgbClr val="96B95D"/>
              </a:solidFill>
            </c:spPr>
            <c:extLst>
              <c:ext xmlns:c16="http://schemas.microsoft.com/office/drawing/2014/chart" uri="{C3380CC4-5D6E-409C-BE32-E72D297353CC}">
                <c16:uniqueId val="{00000005-9C00-4E1A-82A1-3014BFB68C7C}"/>
              </c:ext>
            </c:extLst>
          </c:dPt>
          <c:dPt>
            <c:idx val="3"/>
            <c:invertIfNegative val="1"/>
            <c:bubble3D val="0"/>
            <c:spPr>
              <a:solidFill>
                <a:srgbClr val="81649F"/>
              </a:solidFill>
            </c:spPr>
            <c:extLst>
              <c:ext xmlns:c16="http://schemas.microsoft.com/office/drawing/2014/chart" uri="{C3380CC4-5D6E-409C-BE32-E72D297353CC}">
                <c16:uniqueId val="{00000007-9C00-4E1A-82A1-3014BFB68C7C}"/>
              </c:ext>
            </c:extLst>
          </c:dPt>
          <c:dPt>
            <c:idx val="4"/>
            <c:invertIfNegative val="1"/>
            <c:bubble3D val="0"/>
            <c:spPr>
              <a:solidFill>
                <a:srgbClr val="38ABC4"/>
              </a:solidFill>
            </c:spPr>
            <c:extLst>
              <c:ext xmlns:c16="http://schemas.microsoft.com/office/drawing/2014/chart" uri="{C3380CC4-5D6E-409C-BE32-E72D297353CC}">
                <c16:uniqueId val="{00000009-9C00-4E1A-82A1-3014BFB68C7C}"/>
              </c:ext>
            </c:extLst>
          </c:dPt>
          <c:dPt>
            <c:idx val="5"/>
            <c:invertIfNegative val="1"/>
            <c:bubble3D val="0"/>
            <c:spPr>
              <a:solidFill>
                <a:srgbClr val="4980BA"/>
              </a:solidFill>
            </c:spPr>
            <c:extLst>
              <c:ext xmlns:c16="http://schemas.microsoft.com/office/drawing/2014/chart" uri="{C3380CC4-5D6E-409C-BE32-E72D297353CC}">
                <c16:uniqueId val="{0000000B-9C00-4E1A-82A1-3014BFB68C7C}"/>
              </c:ext>
            </c:extLst>
          </c:dPt>
          <c:dPt>
            <c:idx val="6"/>
            <c:invertIfNegative val="1"/>
            <c:bubble3D val="0"/>
            <c:spPr>
              <a:solidFill>
                <a:srgbClr val="C6514E"/>
              </a:solidFill>
            </c:spPr>
            <c:extLst>
              <c:ext xmlns:c16="http://schemas.microsoft.com/office/drawing/2014/chart" uri="{C3380CC4-5D6E-409C-BE32-E72D297353CC}">
                <c16:uniqueId val="{0000000D-9C00-4E1A-82A1-3014BFB68C7C}"/>
              </c:ext>
            </c:extLst>
          </c:dPt>
          <c:dPt>
            <c:idx val="7"/>
            <c:invertIfNegative val="1"/>
            <c:bubble3D val="0"/>
            <c:spPr>
              <a:solidFill>
                <a:srgbClr val="96B95D"/>
              </a:solidFill>
            </c:spPr>
            <c:extLst>
              <c:ext xmlns:c16="http://schemas.microsoft.com/office/drawing/2014/chart" uri="{C3380CC4-5D6E-409C-BE32-E72D297353CC}">
                <c16:uniqueId val="{0000000F-9C00-4E1A-82A1-3014BFB68C7C}"/>
              </c:ext>
            </c:extLst>
          </c:dPt>
          <c:dPt>
            <c:idx val="8"/>
            <c:invertIfNegative val="1"/>
            <c:bubble3D val="0"/>
            <c:spPr>
              <a:solidFill>
                <a:srgbClr val="81649F"/>
              </a:solidFill>
            </c:spPr>
            <c:extLst>
              <c:ext xmlns:c16="http://schemas.microsoft.com/office/drawing/2014/chart" uri="{C3380CC4-5D6E-409C-BE32-E72D297353CC}">
                <c16:uniqueId val="{00000011-9C00-4E1A-82A1-3014BFB68C7C}"/>
              </c:ext>
            </c:extLst>
          </c:dPt>
          <c:dPt>
            <c:idx val="9"/>
            <c:invertIfNegative val="1"/>
            <c:bubble3D val="0"/>
            <c:spPr>
              <a:solidFill>
                <a:srgbClr val="38ABC4"/>
              </a:solidFill>
            </c:spPr>
            <c:extLst>
              <c:ext xmlns:c16="http://schemas.microsoft.com/office/drawing/2014/chart" uri="{C3380CC4-5D6E-409C-BE32-E72D297353CC}">
                <c16:uniqueId val="{00000013-9C00-4E1A-82A1-3014BFB68C7C}"/>
              </c:ext>
            </c:extLst>
          </c:dPt>
          <c:dPt>
            <c:idx val="10"/>
            <c:invertIfNegative val="1"/>
            <c:bubble3D val="0"/>
            <c:spPr>
              <a:solidFill>
                <a:srgbClr val="4980BA"/>
              </a:solidFill>
            </c:spPr>
            <c:extLst>
              <c:ext xmlns:c16="http://schemas.microsoft.com/office/drawing/2014/chart" uri="{C3380CC4-5D6E-409C-BE32-E72D297353CC}">
                <c16:uniqueId val="{00000015-9C00-4E1A-82A1-3014BFB68C7C}"/>
              </c:ext>
            </c:extLst>
          </c:dPt>
          <c:dLbls>
            <c:numFmt formatCode="0.00%" sourceLinked="0"/>
            <c:spPr>
              <a:noFill/>
              <a:ln>
                <a:noFill/>
              </a:ln>
              <a:effectLst/>
            </c:spPr>
            <c:txPr>
              <a:bodyPr/>
              <a:lstStyle/>
              <a:p>
                <a:pPr>
                  <a:defRPr sz="1000"/>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Sheet1!$A$2:$A$12</c:f>
              <c:strCache>
                <c:ptCount val="11"/>
                <c:pt idx="0">
                  <c:v>Email newsletters</c:v>
                </c:pt>
                <c:pt idx="1">
                  <c:v>Instagram</c:v>
                </c:pt>
                <c:pt idx="2">
                  <c:v>Facebook</c:v>
                </c:pt>
                <c:pt idx="3">
                  <c:v>Google or websites</c:v>
                </c:pt>
                <c:pt idx="4">
                  <c:v>X</c:v>
                </c:pt>
                <c:pt idx="5">
                  <c:v>Leaflets</c:v>
                </c:pt>
                <c:pt idx="6">
                  <c:v>Online forums</c:v>
                </c:pt>
                <c:pt idx="7">
                  <c:v>Family and friends</c:v>
                </c:pt>
                <c:pt idx="8">
                  <c:v>Professionals and practitioners</c:v>
                </c:pt>
                <c:pt idx="9">
                  <c:v>I don't need information or advice</c:v>
                </c:pt>
                <c:pt idx="10">
                  <c:v>Other</c:v>
                </c:pt>
              </c:strCache>
            </c:strRef>
          </c:cat>
          <c:val>
            <c:numRef>
              <c:f>Sheet1!$B$2:$B$12</c:f>
              <c:numCache>
                <c:formatCode>General</c:formatCode>
                <c:ptCount val="11"/>
                <c:pt idx="0">
                  <c:v>0</c:v>
                </c:pt>
                <c:pt idx="1">
                  <c:v>9.5200000000000007E-2</c:v>
                </c:pt>
                <c:pt idx="2">
                  <c:v>9.5200000000000007E-2</c:v>
                </c:pt>
                <c:pt idx="3">
                  <c:v>0.1905</c:v>
                </c:pt>
                <c:pt idx="4">
                  <c:v>0</c:v>
                </c:pt>
                <c:pt idx="5">
                  <c:v>0</c:v>
                </c:pt>
                <c:pt idx="6">
                  <c:v>4.7600000000000003E-2</c:v>
                </c:pt>
                <c:pt idx="7">
                  <c:v>0.28570000000000001</c:v>
                </c:pt>
                <c:pt idx="8">
                  <c:v>9.5200000000000007E-2</c:v>
                </c:pt>
                <c:pt idx="9">
                  <c:v>9.5200000000000007E-2</c:v>
                </c:pt>
                <c:pt idx="10">
                  <c:v>9.5200000000000007E-2</c:v>
                </c:pt>
              </c:numCache>
            </c:numRef>
          </c:val>
          <c:extLst>
            <c:ext xmlns:c16="http://schemas.microsoft.com/office/drawing/2014/chart" uri="{C3380CC4-5D6E-409C-BE32-E72D297353CC}">
              <c16:uniqueId val="{00000016-9C00-4E1A-82A1-3014BFB68C7C}"/>
            </c:ext>
          </c:extLst>
        </c:ser>
        <c:dLbls>
          <c:showLegendKey val="0"/>
          <c:showVal val="0"/>
          <c:showCatName val="0"/>
          <c:showSerName val="0"/>
          <c:showPercent val="0"/>
          <c:showBubbleSize val="0"/>
        </c:dLbls>
        <c:gapWidth val="150"/>
        <c:axId val="67451136"/>
        <c:axId val="66437120"/>
      </c:barChart>
      <c:catAx>
        <c:axId val="67451136"/>
        <c:scaling>
          <c:orientation val="minMax"/>
        </c:scaling>
        <c:delete val="0"/>
        <c:axPos val="b"/>
        <c:numFmt formatCode="General" sourceLinked="0"/>
        <c:majorTickMark val="none"/>
        <c:minorTickMark val="none"/>
        <c:tickLblPos val="nextTo"/>
        <c:spPr>
          <a:ln>
            <a:solidFill>
              <a:srgbClr val="808080"/>
            </a:solidFill>
          </a:ln>
        </c:spPr>
        <c:txPr>
          <a:bodyPr/>
          <a:lstStyle/>
          <a:p>
            <a:pPr>
              <a:defRPr sz="1200"/>
            </a:pPr>
            <a:endParaRPr lang="en-US"/>
          </a:p>
        </c:txPr>
        <c:crossAx val="66437120"/>
        <c:crosses val="autoZero"/>
        <c:auto val="1"/>
        <c:lblAlgn val="ctr"/>
        <c:lblOffset val="100"/>
        <c:noMultiLvlLbl val="1"/>
      </c:catAx>
      <c:valAx>
        <c:axId val="66437120"/>
        <c:scaling>
          <c:orientation val="minMax"/>
        </c:scaling>
        <c:delete val="0"/>
        <c:axPos val="l"/>
        <c:majorGridlines>
          <c:spPr>
            <a:ln>
              <a:solidFill>
                <a:srgbClr val="D8D8D8"/>
              </a:solidFill>
            </a:ln>
          </c:spPr>
        </c:majorGridlines>
        <c:numFmt formatCode="0%" sourceLinked="0"/>
        <c:majorTickMark val="none"/>
        <c:minorTickMark val="none"/>
        <c:tickLblPos val="nextTo"/>
        <c:spPr>
          <a:ln>
            <a:noFill/>
          </a:ln>
        </c:spPr>
        <c:txPr>
          <a:bodyPr/>
          <a:lstStyle/>
          <a:p>
            <a:pPr>
              <a:defRPr sz="1200"/>
            </a:pPr>
            <a:endParaRPr lang="en-US"/>
          </a:p>
        </c:txPr>
        <c:crossAx val="67451136"/>
        <c:crosses val="autoZero"/>
        <c:crossBetween val="between"/>
      </c:valAx>
    </c:plotArea>
    <c:plotVisOnly val="1"/>
    <c:dispBlanksAs val="zero"/>
    <c:showDLblsOverMax val="1"/>
  </c:chart>
  <c:txPr>
    <a:bodyPr/>
    <a:lstStyle/>
    <a:p>
      <a:pPr>
        <a:defRPr sz="1800"/>
      </a:pPr>
      <a:endParaRPr lang="ru-RU"/>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1"/>
  <c:lang val="en-US"/>
  <c:roundedCorners val="1"/>
  <c:style val="2"/>
  <c:chart>
    <c:autoTitleDeleted val="1"/>
    <c:plotArea>
      <c:layout/>
      <c:barChart>
        <c:barDir val="col"/>
        <c:grouping val="clustered"/>
        <c:varyColors val="1"/>
        <c:ser>
          <c:idx val="0"/>
          <c:order val="0"/>
          <c:tx>
            <c:strRef>
              <c:f>Sheet1!$B$1</c:f>
              <c:strCache>
                <c:ptCount val="1"/>
              </c:strCache>
            </c:strRef>
          </c:tx>
          <c:invertIfNegative val="1"/>
          <c:dPt>
            <c:idx val="0"/>
            <c:invertIfNegative val="1"/>
            <c:bubble3D val="0"/>
            <c:spPr>
              <a:solidFill>
                <a:srgbClr val="4980BA"/>
              </a:solidFill>
            </c:spPr>
            <c:extLst>
              <c:ext xmlns:c16="http://schemas.microsoft.com/office/drawing/2014/chart" uri="{C3380CC4-5D6E-409C-BE32-E72D297353CC}">
                <c16:uniqueId val="{00000001-0C9B-4383-A78E-77982A51DC2F}"/>
              </c:ext>
            </c:extLst>
          </c:dPt>
          <c:dPt>
            <c:idx val="1"/>
            <c:invertIfNegative val="1"/>
            <c:bubble3D val="0"/>
            <c:spPr>
              <a:solidFill>
                <a:srgbClr val="C6514E"/>
              </a:solidFill>
            </c:spPr>
            <c:extLst>
              <c:ext xmlns:c16="http://schemas.microsoft.com/office/drawing/2014/chart" uri="{C3380CC4-5D6E-409C-BE32-E72D297353CC}">
                <c16:uniqueId val="{00000003-0C9B-4383-A78E-77982A51DC2F}"/>
              </c:ext>
            </c:extLst>
          </c:dPt>
          <c:dPt>
            <c:idx val="2"/>
            <c:invertIfNegative val="1"/>
            <c:bubble3D val="0"/>
            <c:spPr>
              <a:solidFill>
                <a:srgbClr val="96B95D"/>
              </a:solidFill>
            </c:spPr>
            <c:extLst>
              <c:ext xmlns:c16="http://schemas.microsoft.com/office/drawing/2014/chart" uri="{C3380CC4-5D6E-409C-BE32-E72D297353CC}">
                <c16:uniqueId val="{00000005-0C9B-4383-A78E-77982A51DC2F}"/>
              </c:ext>
            </c:extLst>
          </c:dPt>
          <c:dPt>
            <c:idx val="3"/>
            <c:invertIfNegative val="1"/>
            <c:bubble3D val="0"/>
            <c:spPr>
              <a:solidFill>
                <a:srgbClr val="81649F"/>
              </a:solidFill>
            </c:spPr>
            <c:extLst>
              <c:ext xmlns:c16="http://schemas.microsoft.com/office/drawing/2014/chart" uri="{C3380CC4-5D6E-409C-BE32-E72D297353CC}">
                <c16:uniqueId val="{00000007-0C9B-4383-A78E-77982A51DC2F}"/>
              </c:ext>
            </c:extLst>
          </c:dPt>
          <c:dPt>
            <c:idx val="4"/>
            <c:invertIfNegative val="1"/>
            <c:bubble3D val="0"/>
            <c:spPr>
              <a:solidFill>
                <a:srgbClr val="38ABC4"/>
              </a:solidFill>
            </c:spPr>
            <c:extLst>
              <c:ext xmlns:c16="http://schemas.microsoft.com/office/drawing/2014/chart" uri="{C3380CC4-5D6E-409C-BE32-E72D297353CC}">
                <c16:uniqueId val="{00000009-0C9B-4383-A78E-77982A51DC2F}"/>
              </c:ext>
            </c:extLst>
          </c:dPt>
          <c:dLbls>
            <c:numFmt formatCode="0.00%" sourceLinked="0"/>
            <c:spPr>
              <a:noFill/>
              <a:ln>
                <a:noFill/>
              </a:ln>
              <a:effectLst/>
            </c:spPr>
            <c:txPr>
              <a:bodyPr/>
              <a:lstStyle/>
              <a:p>
                <a:pPr>
                  <a:defRPr sz="1000"/>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Sheet1!$A$2:$A$6</c:f>
              <c:strCache>
                <c:ptCount val="5"/>
                <c:pt idx="0">
                  <c:v>Very poor</c:v>
                </c:pt>
                <c:pt idx="1">
                  <c:v>Poor</c:v>
                </c:pt>
                <c:pt idx="2">
                  <c:v>Average</c:v>
                </c:pt>
                <c:pt idx="3">
                  <c:v>Good</c:v>
                </c:pt>
                <c:pt idx="4">
                  <c:v>Excellent</c:v>
                </c:pt>
              </c:strCache>
            </c:strRef>
          </c:cat>
          <c:val>
            <c:numRef>
              <c:f>Sheet1!$B$2:$B$6</c:f>
              <c:numCache>
                <c:formatCode>General</c:formatCode>
                <c:ptCount val="5"/>
                <c:pt idx="0">
                  <c:v>0</c:v>
                </c:pt>
                <c:pt idx="1">
                  <c:v>0</c:v>
                </c:pt>
                <c:pt idx="2">
                  <c:v>0.25</c:v>
                </c:pt>
                <c:pt idx="3">
                  <c:v>0.5</c:v>
                </c:pt>
                <c:pt idx="4">
                  <c:v>0.25</c:v>
                </c:pt>
              </c:numCache>
            </c:numRef>
          </c:val>
          <c:extLst>
            <c:ext xmlns:c16="http://schemas.microsoft.com/office/drawing/2014/chart" uri="{C3380CC4-5D6E-409C-BE32-E72D297353CC}">
              <c16:uniqueId val="{0000000A-0C9B-4383-A78E-77982A51DC2F}"/>
            </c:ext>
          </c:extLst>
        </c:ser>
        <c:dLbls>
          <c:showLegendKey val="0"/>
          <c:showVal val="0"/>
          <c:showCatName val="0"/>
          <c:showSerName val="0"/>
          <c:showPercent val="0"/>
          <c:showBubbleSize val="0"/>
        </c:dLbls>
        <c:gapWidth val="150"/>
        <c:axId val="67451136"/>
        <c:axId val="66437120"/>
      </c:barChart>
      <c:catAx>
        <c:axId val="67451136"/>
        <c:scaling>
          <c:orientation val="minMax"/>
        </c:scaling>
        <c:delete val="0"/>
        <c:axPos val="b"/>
        <c:numFmt formatCode="General" sourceLinked="0"/>
        <c:majorTickMark val="none"/>
        <c:minorTickMark val="none"/>
        <c:tickLblPos val="nextTo"/>
        <c:spPr>
          <a:ln>
            <a:solidFill>
              <a:srgbClr val="808080"/>
            </a:solidFill>
          </a:ln>
        </c:spPr>
        <c:txPr>
          <a:bodyPr/>
          <a:lstStyle/>
          <a:p>
            <a:pPr>
              <a:defRPr sz="1200"/>
            </a:pPr>
            <a:endParaRPr lang="en-US"/>
          </a:p>
        </c:txPr>
        <c:crossAx val="66437120"/>
        <c:crosses val="autoZero"/>
        <c:auto val="1"/>
        <c:lblAlgn val="ctr"/>
        <c:lblOffset val="100"/>
        <c:noMultiLvlLbl val="1"/>
      </c:catAx>
      <c:valAx>
        <c:axId val="66437120"/>
        <c:scaling>
          <c:orientation val="minMax"/>
        </c:scaling>
        <c:delete val="0"/>
        <c:axPos val="l"/>
        <c:majorGridlines>
          <c:spPr>
            <a:ln>
              <a:solidFill>
                <a:srgbClr val="D8D8D8"/>
              </a:solidFill>
            </a:ln>
          </c:spPr>
        </c:majorGridlines>
        <c:numFmt formatCode="0%" sourceLinked="0"/>
        <c:majorTickMark val="none"/>
        <c:minorTickMark val="none"/>
        <c:tickLblPos val="nextTo"/>
        <c:spPr>
          <a:ln>
            <a:noFill/>
          </a:ln>
        </c:spPr>
        <c:txPr>
          <a:bodyPr/>
          <a:lstStyle/>
          <a:p>
            <a:pPr>
              <a:defRPr sz="1200"/>
            </a:pPr>
            <a:endParaRPr lang="en-US"/>
          </a:p>
        </c:txPr>
        <c:crossAx val="67451136"/>
        <c:crosses val="autoZero"/>
        <c:crossBetween val="between"/>
      </c:valAx>
    </c:plotArea>
    <c:plotVisOnly val="1"/>
    <c:dispBlanksAs val="zero"/>
    <c:showDLblsOverMax val="1"/>
  </c:chart>
  <c:txPr>
    <a:bodyPr/>
    <a:lstStyle/>
    <a:p>
      <a:pPr>
        <a:defRPr sz="1800"/>
      </a:pPr>
      <a:endParaRPr lang="ru-RU"/>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1"/>
  <c:lang val="en-US"/>
  <c:roundedCorners val="1"/>
  <c:style val="2"/>
  <c:chart>
    <c:autoTitleDeleted val="1"/>
    <c:plotArea>
      <c:layout/>
      <c:barChart>
        <c:barDir val="col"/>
        <c:grouping val="clustered"/>
        <c:varyColors val="1"/>
        <c:ser>
          <c:idx val="0"/>
          <c:order val="0"/>
          <c:tx>
            <c:strRef>
              <c:f>Sheet1!$B$1</c:f>
              <c:strCache>
                <c:ptCount val="1"/>
              </c:strCache>
            </c:strRef>
          </c:tx>
          <c:invertIfNegative val="1"/>
          <c:dPt>
            <c:idx val="0"/>
            <c:invertIfNegative val="1"/>
            <c:bubble3D val="0"/>
            <c:spPr>
              <a:solidFill>
                <a:srgbClr val="4980BA"/>
              </a:solidFill>
            </c:spPr>
            <c:extLst>
              <c:ext xmlns:c16="http://schemas.microsoft.com/office/drawing/2014/chart" uri="{C3380CC4-5D6E-409C-BE32-E72D297353CC}">
                <c16:uniqueId val="{00000001-4AEC-4711-98A0-8E53CB8579CE}"/>
              </c:ext>
            </c:extLst>
          </c:dPt>
          <c:dPt>
            <c:idx val="1"/>
            <c:invertIfNegative val="1"/>
            <c:bubble3D val="0"/>
            <c:spPr>
              <a:solidFill>
                <a:srgbClr val="C6514E"/>
              </a:solidFill>
            </c:spPr>
            <c:extLst>
              <c:ext xmlns:c16="http://schemas.microsoft.com/office/drawing/2014/chart" uri="{C3380CC4-5D6E-409C-BE32-E72D297353CC}">
                <c16:uniqueId val="{00000003-4AEC-4711-98A0-8E53CB8579CE}"/>
              </c:ext>
            </c:extLst>
          </c:dPt>
          <c:dPt>
            <c:idx val="2"/>
            <c:invertIfNegative val="1"/>
            <c:bubble3D val="0"/>
            <c:spPr>
              <a:solidFill>
                <a:srgbClr val="96B95D"/>
              </a:solidFill>
            </c:spPr>
            <c:extLst>
              <c:ext xmlns:c16="http://schemas.microsoft.com/office/drawing/2014/chart" uri="{C3380CC4-5D6E-409C-BE32-E72D297353CC}">
                <c16:uniqueId val="{00000005-4AEC-4711-98A0-8E53CB8579CE}"/>
              </c:ext>
            </c:extLst>
          </c:dPt>
          <c:dPt>
            <c:idx val="3"/>
            <c:invertIfNegative val="1"/>
            <c:bubble3D val="0"/>
            <c:spPr>
              <a:solidFill>
                <a:srgbClr val="81649F"/>
              </a:solidFill>
            </c:spPr>
            <c:extLst>
              <c:ext xmlns:c16="http://schemas.microsoft.com/office/drawing/2014/chart" uri="{C3380CC4-5D6E-409C-BE32-E72D297353CC}">
                <c16:uniqueId val="{00000007-4AEC-4711-98A0-8E53CB8579CE}"/>
              </c:ext>
            </c:extLst>
          </c:dPt>
          <c:dPt>
            <c:idx val="4"/>
            <c:invertIfNegative val="1"/>
            <c:bubble3D val="0"/>
            <c:spPr>
              <a:solidFill>
                <a:srgbClr val="38ABC4"/>
              </a:solidFill>
            </c:spPr>
            <c:extLst>
              <c:ext xmlns:c16="http://schemas.microsoft.com/office/drawing/2014/chart" uri="{C3380CC4-5D6E-409C-BE32-E72D297353CC}">
                <c16:uniqueId val="{00000009-4AEC-4711-98A0-8E53CB8579CE}"/>
              </c:ext>
            </c:extLst>
          </c:dPt>
          <c:dLbls>
            <c:numFmt formatCode="0.00%" sourceLinked="0"/>
            <c:spPr>
              <a:noFill/>
              <a:ln>
                <a:noFill/>
              </a:ln>
              <a:effectLst/>
            </c:spPr>
            <c:txPr>
              <a:bodyPr/>
              <a:lstStyle/>
              <a:p>
                <a:pPr>
                  <a:defRPr sz="1000"/>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Sheet1!$A$2:$A$6</c:f>
              <c:strCache>
                <c:ptCount val="5"/>
                <c:pt idx="0">
                  <c:v>Very poor</c:v>
                </c:pt>
                <c:pt idx="1">
                  <c:v>Poor</c:v>
                </c:pt>
                <c:pt idx="2">
                  <c:v>Average</c:v>
                </c:pt>
                <c:pt idx="3">
                  <c:v>Good</c:v>
                </c:pt>
                <c:pt idx="4">
                  <c:v>Excellent</c:v>
                </c:pt>
              </c:strCache>
            </c:strRef>
          </c:cat>
          <c:val>
            <c:numRef>
              <c:f>Sheet1!$B$2:$B$6</c:f>
              <c:numCache>
                <c:formatCode>General</c:formatCode>
                <c:ptCount val="5"/>
                <c:pt idx="0">
                  <c:v>0</c:v>
                </c:pt>
                <c:pt idx="1">
                  <c:v>0</c:v>
                </c:pt>
                <c:pt idx="2">
                  <c:v>0.5</c:v>
                </c:pt>
                <c:pt idx="3">
                  <c:v>0.375</c:v>
                </c:pt>
                <c:pt idx="4">
                  <c:v>0.125</c:v>
                </c:pt>
              </c:numCache>
            </c:numRef>
          </c:val>
          <c:extLst>
            <c:ext xmlns:c16="http://schemas.microsoft.com/office/drawing/2014/chart" uri="{C3380CC4-5D6E-409C-BE32-E72D297353CC}">
              <c16:uniqueId val="{0000000A-4AEC-4711-98A0-8E53CB8579CE}"/>
            </c:ext>
          </c:extLst>
        </c:ser>
        <c:dLbls>
          <c:showLegendKey val="0"/>
          <c:showVal val="0"/>
          <c:showCatName val="0"/>
          <c:showSerName val="0"/>
          <c:showPercent val="0"/>
          <c:showBubbleSize val="0"/>
        </c:dLbls>
        <c:gapWidth val="150"/>
        <c:axId val="67451136"/>
        <c:axId val="66437120"/>
      </c:barChart>
      <c:catAx>
        <c:axId val="67451136"/>
        <c:scaling>
          <c:orientation val="minMax"/>
        </c:scaling>
        <c:delete val="0"/>
        <c:axPos val="b"/>
        <c:numFmt formatCode="General" sourceLinked="0"/>
        <c:majorTickMark val="none"/>
        <c:minorTickMark val="none"/>
        <c:tickLblPos val="nextTo"/>
        <c:spPr>
          <a:ln>
            <a:solidFill>
              <a:srgbClr val="808080"/>
            </a:solidFill>
          </a:ln>
        </c:spPr>
        <c:txPr>
          <a:bodyPr/>
          <a:lstStyle/>
          <a:p>
            <a:pPr>
              <a:defRPr sz="1200"/>
            </a:pPr>
            <a:endParaRPr lang="en-US"/>
          </a:p>
        </c:txPr>
        <c:crossAx val="66437120"/>
        <c:crosses val="autoZero"/>
        <c:auto val="1"/>
        <c:lblAlgn val="ctr"/>
        <c:lblOffset val="100"/>
        <c:noMultiLvlLbl val="1"/>
      </c:catAx>
      <c:valAx>
        <c:axId val="66437120"/>
        <c:scaling>
          <c:orientation val="minMax"/>
        </c:scaling>
        <c:delete val="0"/>
        <c:axPos val="l"/>
        <c:majorGridlines>
          <c:spPr>
            <a:ln>
              <a:solidFill>
                <a:srgbClr val="D8D8D8"/>
              </a:solidFill>
            </a:ln>
          </c:spPr>
        </c:majorGridlines>
        <c:numFmt formatCode="0%" sourceLinked="0"/>
        <c:majorTickMark val="none"/>
        <c:minorTickMark val="none"/>
        <c:tickLblPos val="nextTo"/>
        <c:spPr>
          <a:ln>
            <a:noFill/>
          </a:ln>
        </c:spPr>
        <c:txPr>
          <a:bodyPr/>
          <a:lstStyle/>
          <a:p>
            <a:pPr>
              <a:defRPr sz="1200"/>
            </a:pPr>
            <a:endParaRPr lang="en-US"/>
          </a:p>
        </c:txPr>
        <c:crossAx val="67451136"/>
        <c:crosses val="autoZero"/>
        <c:crossBetween val="between"/>
      </c:valAx>
    </c:plotArea>
    <c:plotVisOnly val="1"/>
    <c:dispBlanksAs val="zero"/>
    <c:showDLblsOverMax val="1"/>
  </c:chart>
  <c:txPr>
    <a:bodyPr/>
    <a:lstStyle/>
    <a:p>
      <a:pPr>
        <a:defRPr sz="1800"/>
      </a:pPr>
      <a:endParaRPr lang="ru-RU"/>
    </a:p>
  </c:tx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1"/>
  <c:lang val="en-US"/>
  <c:roundedCorners val="1"/>
  <c:style val="2"/>
  <c:chart>
    <c:autoTitleDeleted val="1"/>
    <c:plotArea>
      <c:layout/>
      <c:barChart>
        <c:barDir val="col"/>
        <c:grouping val="clustered"/>
        <c:varyColors val="1"/>
        <c:ser>
          <c:idx val="0"/>
          <c:order val="0"/>
          <c:tx>
            <c:strRef>
              <c:f>Sheet1!$B$1</c:f>
              <c:strCache>
                <c:ptCount val="1"/>
              </c:strCache>
            </c:strRef>
          </c:tx>
          <c:invertIfNegative val="1"/>
          <c:dPt>
            <c:idx val="0"/>
            <c:invertIfNegative val="1"/>
            <c:bubble3D val="0"/>
            <c:spPr>
              <a:solidFill>
                <a:srgbClr val="4980BA"/>
              </a:solidFill>
            </c:spPr>
            <c:extLst>
              <c:ext xmlns:c16="http://schemas.microsoft.com/office/drawing/2014/chart" uri="{C3380CC4-5D6E-409C-BE32-E72D297353CC}">
                <c16:uniqueId val="{00000001-5EC2-4A54-AF3B-451C094B6378}"/>
              </c:ext>
            </c:extLst>
          </c:dPt>
          <c:dPt>
            <c:idx val="1"/>
            <c:invertIfNegative val="1"/>
            <c:bubble3D val="0"/>
            <c:spPr>
              <a:solidFill>
                <a:srgbClr val="C6514E"/>
              </a:solidFill>
            </c:spPr>
            <c:extLst>
              <c:ext xmlns:c16="http://schemas.microsoft.com/office/drawing/2014/chart" uri="{C3380CC4-5D6E-409C-BE32-E72D297353CC}">
                <c16:uniqueId val="{00000003-5EC2-4A54-AF3B-451C094B6378}"/>
              </c:ext>
            </c:extLst>
          </c:dPt>
          <c:dPt>
            <c:idx val="2"/>
            <c:invertIfNegative val="1"/>
            <c:bubble3D val="0"/>
            <c:spPr>
              <a:solidFill>
                <a:srgbClr val="96B95D"/>
              </a:solidFill>
            </c:spPr>
            <c:extLst>
              <c:ext xmlns:c16="http://schemas.microsoft.com/office/drawing/2014/chart" uri="{C3380CC4-5D6E-409C-BE32-E72D297353CC}">
                <c16:uniqueId val="{00000005-5EC2-4A54-AF3B-451C094B6378}"/>
              </c:ext>
            </c:extLst>
          </c:dPt>
          <c:dPt>
            <c:idx val="3"/>
            <c:invertIfNegative val="1"/>
            <c:bubble3D val="0"/>
            <c:spPr>
              <a:solidFill>
                <a:srgbClr val="81649F"/>
              </a:solidFill>
            </c:spPr>
            <c:extLst>
              <c:ext xmlns:c16="http://schemas.microsoft.com/office/drawing/2014/chart" uri="{C3380CC4-5D6E-409C-BE32-E72D297353CC}">
                <c16:uniqueId val="{00000007-5EC2-4A54-AF3B-451C094B6378}"/>
              </c:ext>
            </c:extLst>
          </c:dPt>
          <c:dPt>
            <c:idx val="4"/>
            <c:invertIfNegative val="1"/>
            <c:bubble3D val="0"/>
            <c:spPr>
              <a:solidFill>
                <a:srgbClr val="38ABC4"/>
              </a:solidFill>
            </c:spPr>
            <c:extLst>
              <c:ext xmlns:c16="http://schemas.microsoft.com/office/drawing/2014/chart" uri="{C3380CC4-5D6E-409C-BE32-E72D297353CC}">
                <c16:uniqueId val="{00000009-5EC2-4A54-AF3B-451C094B6378}"/>
              </c:ext>
            </c:extLst>
          </c:dPt>
          <c:dLbls>
            <c:numFmt formatCode="0.00%" sourceLinked="0"/>
            <c:spPr>
              <a:noFill/>
              <a:ln>
                <a:noFill/>
              </a:ln>
              <a:effectLst/>
            </c:spPr>
            <c:txPr>
              <a:bodyPr/>
              <a:lstStyle/>
              <a:p>
                <a:pPr>
                  <a:defRPr sz="1000"/>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Sheet1!$A$2:$A$6</c:f>
              <c:strCache>
                <c:ptCount val="5"/>
                <c:pt idx="0">
                  <c:v>Very poor</c:v>
                </c:pt>
                <c:pt idx="1">
                  <c:v>Poor</c:v>
                </c:pt>
                <c:pt idx="2">
                  <c:v>Average</c:v>
                </c:pt>
                <c:pt idx="3">
                  <c:v>Good</c:v>
                </c:pt>
                <c:pt idx="4">
                  <c:v>Excellent</c:v>
                </c:pt>
              </c:strCache>
            </c:strRef>
          </c:cat>
          <c:val>
            <c:numRef>
              <c:f>Sheet1!$B$2:$B$6</c:f>
              <c:numCache>
                <c:formatCode>General</c:formatCode>
                <c:ptCount val="5"/>
                <c:pt idx="0">
                  <c:v>0</c:v>
                </c:pt>
                <c:pt idx="1">
                  <c:v>0</c:v>
                </c:pt>
                <c:pt idx="2">
                  <c:v>0.25</c:v>
                </c:pt>
                <c:pt idx="3">
                  <c:v>0</c:v>
                </c:pt>
                <c:pt idx="4">
                  <c:v>0.75</c:v>
                </c:pt>
              </c:numCache>
            </c:numRef>
          </c:val>
          <c:extLst>
            <c:ext xmlns:c16="http://schemas.microsoft.com/office/drawing/2014/chart" uri="{C3380CC4-5D6E-409C-BE32-E72D297353CC}">
              <c16:uniqueId val="{0000000A-5EC2-4A54-AF3B-451C094B6378}"/>
            </c:ext>
          </c:extLst>
        </c:ser>
        <c:dLbls>
          <c:showLegendKey val="0"/>
          <c:showVal val="0"/>
          <c:showCatName val="0"/>
          <c:showSerName val="0"/>
          <c:showPercent val="0"/>
          <c:showBubbleSize val="0"/>
        </c:dLbls>
        <c:gapWidth val="150"/>
        <c:axId val="67451136"/>
        <c:axId val="66437120"/>
      </c:barChart>
      <c:catAx>
        <c:axId val="67451136"/>
        <c:scaling>
          <c:orientation val="minMax"/>
        </c:scaling>
        <c:delete val="0"/>
        <c:axPos val="b"/>
        <c:numFmt formatCode="General" sourceLinked="0"/>
        <c:majorTickMark val="none"/>
        <c:minorTickMark val="none"/>
        <c:tickLblPos val="nextTo"/>
        <c:spPr>
          <a:ln>
            <a:solidFill>
              <a:srgbClr val="808080"/>
            </a:solidFill>
          </a:ln>
        </c:spPr>
        <c:txPr>
          <a:bodyPr/>
          <a:lstStyle/>
          <a:p>
            <a:pPr>
              <a:defRPr sz="1200"/>
            </a:pPr>
            <a:endParaRPr lang="en-US"/>
          </a:p>
        </c:txPr>
        <c:crossAx val="66437120"/>
        <c:crosses val="autoZero"/>
        <c:auto val="1"/>
        <c:lblAlgn val="ctr"/>
        <c:lblOffset val="100"/>
        <c:noMultiLvlLbl val="1"/>
      </c:catAx>
      <c:valAx>
        <c:axId val="66437120"/>
        <c:scaling>
          <c:orientation val="minMax"/>
        </c:scaling>
        <c:delete val="0"/>
        <c:axPos val="l"/>
        <c:majorGridlines>
          <c:spPr>
            <a:ln>
              <a:solidFill>
                <a:srgbClr val="D8D8D8"/>
              </a:solidFill>
            </a:ln>
          </c:spPr>
        </c:majorGridlines>
        <c:numFmt formatCode="0%" sourceLinked="0"/>
        <c:majorTickMark val="none"/>
        <c:minorTickMark val="none"/>
        <c:tickLblPos val="nextTo"/>
        <c:spPr>
          <a:ln>
            <a:noFill/>
          </a:ln>
        </c:spPr>
        <c:txPr>
          <a:bodyPr/>
          <a:lstStyle/>
          <a:p>
            <a:pPr>
              <a:defRPr sz="1200"/>
            </a:pPr>
            <a:endParaRPr lang="en-US"/>
          </a:p>
        </c:txPr>
        <c:crossAx val="67451136"/>
        <c:crosses val="autoZero"/>
        <c:crossBetween val="between"/>
      </c:valAx>
    </c:plotArea>
    <c:plotVisOnly val="1"/>
    <c:dispBlanksAs val="zero"/>
    <c:showDLblsOverMax val="1"/>
  </c:chart>
  <c:txPr>
    <a:bodyPr/>
    <a:lstStyle/>
    <a:p>
      <a:pPr>
        <a:defRPr sz="1800"/>
      </a:pPr>
      <a:endParaRPr lang="ru-RU"/>
    </a:p>
  </c:txPr>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1"/>
  <c:lang val="en-US"/>
  <c:roundedCorners val="1"/>
  <c:style val="2"/>
  <c:chart>
    <c:autoTitleDeleted val="1"/>
    <c:plotArea>
      <c:layout/>
      <c:barChart>
        <c:barDir val="col"/>
        <c:grouping val="clustered"/>
        <c:varyColors val="1"/>
        <c:ser>
          <c:idx val="0"/>
          <c:order val="0"/>
          <c:tx>
            <c:strRef>
              <c:f>Sheet1!$B$1</c:f>
              <c:strCache>
                <c:ptCount val="1"/>
              </c:strCache>
            </c:strRef>
          </c:tx>
          <c:invertIfNegative val="1"/>
          <c:dPt>
            <c:idx val="0"/>
            <c:invertIfNegative val="1"/>
            <c:bubble3D val="0"/>
            <c:spPr>
              <a:solidFill>
                <a:srgbClr val="4980BA"/>
              </a:solidFill>
            </c:spPr>
            <c:extLst>
              <c:ext xmlns:c16="http://schemas.microsoft.com/office/drawing/2014/chart" uri="{C3380CC4-5D6E-409C-BE32-E72D297353CC}">
                <c16:uniqueId val="{00000001-0EC5-457C-8AB7-6E1941CA993C}"/>
              </c:ext>
            </c:extLst>
          </c:dPt>
          <c:dPt>
            <c:idx val="1"/>
            <c:invertIfNegative val="1"/>
            <c:bubble3D val="0"/>
            <c:spPr>
              <a:solidFill>
                <a:srgbClr val="C6514E"/>
              </a:solidFill>
            </c:spPr>
            <c:extLst>
              <c:ext xmlns:c16="http://schemas.microsoft.com/office/drawing/2014/chart" uri="{C3380CC4-5D6E-409C-BE32-E72D297353CC}">
                <c16:uniqueId val="{00000003-0EC5-457C-8AB7-6E1941CA993C}"/>
              </c:ext>
            </c:extLst>
          </c:dPt>
          <c:dPt>
            <c:idx val="2"/>
            <c:invertIfNegative val="1"/>
            <c:bubble3D val="0"/>
            <c:spPr>
              <a:solidFill>
                <a:srgbClr val="96B95D"/>
              </a:solidFill>
            </c:spPr>
            <c:extLst>
              <c:ext xmlns:c16="http://schemas.microsoft.com/office/drawing/2014/chart" uri="{C3380CC4-5D6E-409C-BE32-E72D297353CC}">
                <c16:uniqueId val="{00000005-0EC5-457C-8AB7-6E1941CA993C}"/>
              </c:ext>
            </c:extLst>
          </c:dPt>
          <c:dPt>
            <c:idx val="3"/>
            <c:invertIfNegative val="1"/>
            <c:bubble3D val="0"/>
            <c:spPr>
              <a:solidFill>
                <a:srgbClr val="81649F"/>
              </a:solidFill>
            </c:spPr>
            <c:extLst>
              <c:ext xmlns:c16="http://schemas.microsoft.com/office/drawing/2014/chart" uri="{C3380CC4-5D6E-409C-BE32-E72D297353CC}">
                <c16:uniqueId val="{00000007-0EC5-457C-8AB7-6E1941CA993C}"/>
              </c:ext>
            </c:extLst>
          </c:dPt>
          <c:dPt>
            <c:idx val="4"/>
            <c:invertIfNegative val="1"/>
            <c:bubble3D val="0"/>
            <c:spPr>
              <a:solidFill>
                <a:srgbClr val="38ABC4"/>
              </a:solidFill>
            </c:spPr>
            <c:extLst>
              <c:ext xmlns:c16="http://schemas.microsoft.com/office/drawing/2014/chart" uri="{C3380CC4-5D6E-409C-BE32-E72D297353CC}">
                <c16:uniqueId val="{00000009-0EC5-457C-8AB7-6E1941CA993C}"/>
              </c:ext>
            </c:extLst>
          </c:dPt>
          <c:dLbls>
            <c:numFmt formatCode="0.00%" sourceLinked="0"/>
            <c:spPr>
              <a:noFill/>
              <a:ln>
                <a:noFill/>
              </a:ln>
              <a:effectLst/>
            </c:spPr>
            <c:txPr>
              <a:bodyPr/>
              <a:lstStyle/>
              <a:p>
                <a:pPr>
                  <a:defRPr sz="1000"/>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Sheet1!$A$2:$A$6</c:f>
              <c:strCache>
                <c:ptCount val="5"/>
                <c:pt idx="0">
                  <c:v>Very poor</c:v>
                </c:pt>
                <c:pt idx="1">
                  <c:v>Poor</c:v>
                </c:pt>
                <c:pt idx="2">
                  <c:v>Average</c:v>
                </c:pt>
                <c:pt idx="3">
                  <c:v>Good</c:v>
                </c:pt>
                <c:pt idx="4">
                  <c:v>Excellent</c:v>
                </c:pt>
              </c:strCache>
            </c:strRef>
          </c:cat>
          <c:val>
            <c:numRef>
              <c:f>Sheet1!$B$2:$B$6</c:f>
              <c:numCache>
                <c:formatCode>General</c:formatCode>
                <c:ptCount val="5"/>
                <c:pt idx="0">
                  <c:v>0</c:v>
                </c:pt>
                <c:pt idx="1">
                  <c:v>0.1429</c:v>
                </c:pt>
                <c:pt idx="2">
                  <c:v>0.28570000000000001</c:v>
                </c:pt>
                <c:pt idx="3">
                  <c:v>0.42859999999999998</c:v>
                </c:pt>
                <c:pt idx="4">
                  <c:v>0.1429</c:v>
                </c:pt>
              </c:numCache>
            </c:numRef>
          </c:val>
          <c:extLst>
            <c:ext xmlns:c16="http://schemas.microsoft.com/office/drawing/2014/chart" uri="{C3380CC4-5D6E-409C-BE32-E72D297353CC}">
              <c16:uniqueId val="{0000000A-0EC5-457C-8AB7-6E1941CA993C}"/>
            </c:ext>
          </c:extLst>
        </c:ser>
        <c:dLbls>
          <c:showLegendKey val="0"/>
          <c:showVal val="0"/>
          <c:showCatName val="0"/>
          <c:showSerName val="0"/>
          <c:showPercent val="0"/>
          <c:showBubbleSize val="0"/>
        </c:dLbls>
        <c:gapWidth val="150"/>
        <c:axId val="67451136"/>
        <c:axId val="66437120"/>
      </c:barChart>
      <c:catAx>
        <c:axId val="67451136"/>
        <c:scaling>
          <c:orientation val="minMax"/>
        </c:scaling>
        <c:delete val="0"/>
        <c:axPos val="b"/>
        <c:numFmt formatCode="General" sourceLinked="0"/>
        <c:majorTickMark val="none"/>
        <c:minorTickMark val="none"/>
        <c:tickLblPos val="nextTo"/>
        <c:spPr>
          <a:ln>
            <a:solidFill>
              <a:srgbClr val="808080"/>
            </a:solidFill>
          </a:ln>
        </c:spPr>
        <c:txPr>
          <a:bodyPr/>
          <a:lstStyle/>
          <a:p>
            <a:pPr>
              <a:defRPr sz="1200"/>
            </a:pPr>
            <a:endParaRPr lang="en-US"/>
          </a:p>
        </c:txPr>
        <c:crossAx val="66437120"/>
        <c:crosses val="autoZero"/>
        <c:auto val="1"/>
        <c:lblAlgn val="ctr"/>
        <c:lblOffset val="100"/>
        <c:noMultiLvlLbl val="1"/>
      </c:catAx>
      <c:valAx>
        <c:axId val="66437120"/>
        <c:scaling>
          <c:orientation val="minMax"/>
        </c:scaling>
        <c:delete val="0"/>
        <c:axPos val="l"/>
        <c:majorGridlines>
          <c:spPr>
            <a:ln>
              <a:solidFill>
                <a:srgbClr val="D8D8D8"/>
              </a:solidFill>
            </a:ln>
          </c:spPr>
        </c:majorGridlines>
        <c:numFmt formatCode="0%" sourceLinked="0"/>
        <c:majorTickMark val="none"/>
        <c:minorTickMark val="none"/>
        <c:tickLblPos val="nextTo"/>
        <c:spPr>
          <a:ln>
            <a:noFill/>
          </a:ln>
        </c:spPr>
        <c:txPr>
          <a:bodyPr/>
          <a:lstStyle/>
          <a:p>
            <a:pPr>
              <a:defRPr sz="1200"/>
            </a:pPr>
            <a:endParaRPr lang="en-US"/>
          </a:p>
        </c:txPr>
        <c:crossAx val="67451136"/>
        <c:crosses val="autoZero"/>
        <c:crossBetween val="between"/>
      </c:valAx>
    </c:plotArea>
    <c:plotVisOnly val="1"/>
    <c:dispBlanksAs val="zero"/>
    <c:showDLblsOverMax val="1"/>
  </c:chart>
  <c:txPr>
    <a:bodyPr/>
    <a:lstStyle/>
    <a:p>
      <a:pPr>
        <a:defRPr sz="1800"/>
      </a:pPr>
      <a:endParaRPr lang="ru-RU"/>
    </a:p>
  </c:txPr>
  <c:externalData r:id="rId1">
    <c:autoUpdate val="0"/>
  </c:externalData>
</c:chartSpac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37D69B91-2147-AE44-9A29-A3A04B6CEA19}" type="datetimeFigureOut">
              <a:rPr lang="en-US" smtClean="0"/>
              <a:t>4/7/2025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7CAF5E3-590F-234E-9775-BAC5EAE49265}" type="slidenum">
              <a:rPr lang="en-US" smtClean="0"/>
              <a:t>‹#›</a:t>
            </a:fld>
            <a:endParaRPr lang="en-US"/>
          </a:p>
        </p:txBody>
      </p:sp>
    </p:spTree>
    <p:extLst>
      <p:ext uri="{BB962C8B-B14F-4D97-AF65-F5344CB8AC3E}">
        <p14:creationId xmlns:p14="http://schemas.microsoft.com/office/powerpoint/2010/main" val="32295407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7D69B91-2147-AE44-9A29-A3A04B6CEA19}" type="datetimeFigureOut">
              <a:rPr lang="en-US" smtClean="0"/>
              <a:t>4/7/2025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7CAF5E3-590F-234E-9775-BAC5EAE49265}" type="slidenum">
              <a:rPr lang="en-US" smtClean="0"/>
              <a:t>‹#›</a:t>
            </a:fld>
            <a:endParaRPr lang="en-US"/>
          </a:p>
        </p:txBody>
      </p:sp>
    </p:spTree>
    <p:extLst>
      <p:ext uri="{BB962C8B-B14F-4D97-AF65-F5344CB8AC3E}">
        <p14:creationId xmlns:p14="http://schemas.microsoft.com/office/powerpoint/2010/main" val="1368747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7D69B91-2147-AE44-9A29-A3A04B6CEA19}" type="datetimeFigureOut">
              <a:rPr lang="en-US" smtClean="0"/>
              <a:t>4/7/2025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7CAF5E3-590F-234E-9775-BAC5EAE49265}" type="slidenum">
              <a:rPr lang="en-US" smtClean="0"/>
              <a:t>‹#›</a:t>
            </a:fld>
            <a:endParaRPr lang="en-US"/>
          </a:p>
        </p:txBody>
      </p:sp>
    </p:spTree>
    <p:extLst>
      <p:ext uri="{BB962C8B-B14F-4D97-AF65-F5344CB8AC3E}">
        <p14:creationId xmlns:p14="http://schemas.microsoft.com/office/powerpoint/2010/main" val="316880392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37D69B91-2147-AE44-9A29-A3A04B6CEA19}" type="datetimeFigureOut">
              <a:rPr lang="en-US" smtClean="0"/>
              <a:t>4/7/2025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7CAF5E3-590F-234E-9775-BAC5EAE49265}" type="slidenum">
              <a:rPr lang="en-US" smtClean="0"/>
              <a:t>‹#›</a:t>
            </a:fld>
            <a:endParaRPr lang="en-US"/>
          </a:p>
        </p:txBody>
      </p:sp>
    </p:spTree>
    <p:extLst>
      <p:ext uri="{BB962C8B-B14F-4D97-AF65-F5344CB8AC3E}">
        <p14:creationId xmlns:p14="http://schemas.microsoft.com/office/powerpoint/2010/main" val="32295407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7D69B91-2147-AE44-9A29-A3A04B6CEA19}" type="datetimeFigureOut">
              <a:rPr lang="en-US" smtClean="0"/>
              <a:t>4/7/2025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7CAF5E3-590F-234E-9775-BAC5EAE49265}" type="slidenum">
              <a:rPr lang="en-US" smtClean="0"/>
              <a:t>‹#›</a:t>
            </a:fld>
            <a:endParaRPr lang="en-US"/>
          </a:p>
        </p:txBody>
      </p:sp>
    </p:spTree>
    <p:extLst>
      <p:ext uri="{BB962C8B-B14F-4D97-AF65-F5344CB8AC3E}">
        <p14:creationId xmlns:p14="http://schemas.microsoft.com/office/powerpoint/2010/main" val="26220502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37D69B91-2147-AE44-9A29-A3A04B6CEA19}" type="datetimeFigureOut">
              <a:rPr lang="en-US" smtClean="0"/>
              <a:t>4/7/2025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7CAF5E3-590F-234E-9775-BAC5EAE49265}" type="slidenum">
              <a:rPr lang="en-US" smtClean="0"/>
              <a:t>‹#›</a:t>
            </a:fld>
            <a:endParaRPr lang="en-US"/>
          </a:p>
        </p:txBody>
      </p:sp>
    </p:spTree>
    <p:extLst>
      <p:ext uri="{BB962C8B-B14F-4D97-AF65-F5344CB8AC3E}">
        <p14:creationId xmlns:p14="http://schemas.microsoft.com/office/powerpoint/2010/main" val="5517502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37D69B91-2147-AE44-9A29-A3A04B6CEA19}" type="datetimeFigureOut">
              <a:rPr lang="en-US" smtClean="0"/>
              <a:t>4/7/2025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7CAF5E3-590F-234E-9775-BAC5EAE49265}" type="slidenum">
              <a:rPr lang="en-US" smtClean="0"/>
              <a:t>‹#›</a:t>
            </a:fld>
            <a:endParaRPr lang="en-US"/>
          </a:p>
        </p:txBody>
      </p:sp>
    </p:spTree>
    <p:extLst>
      <p:ext uri="{BB962C8B-B14F-4D97-AF65-F5344CB8AC3E}">
        <p14:creationId xmlns:p14="http://schemas.microsoft.com/office/powerpoint/2010/main" val="19841614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37D69B91-2147-AE44-9A29-A3A04B6CEA19}" type="datetimeFigureOut">
              <a:rPr lang="en-US" smtClean="0"/>
              <a:t>4/7/2025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7CAF5E3-590F-234E-9775-BAC5EAE49265}" type="slidenum">
              <a:rPr lang="en-US" smtClean="0"/>
              <a:t>‹#›</a:t>
            </a:fld>
            <a:endParaRPr lang="en-US"/>
          </a:p>
        </p:txBody>
      </p:sp>
    </p:spTree>
    <p:extLst>
      <p:ext uri="{BB962C8B-B14F-4D97-AF65-F5344CB8AC3E}">
        <p14:creationId xmlns:p14="http://schemas.microsoft.com/office/powerpoint/2010/main" val="24889687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37D69B91-2147-AE44-9A29-A3A04B6CEA19}" type="datetimeFigureOut">
              <a:rPr lang="en-US" smtClean="0"/>
              <a:t>4/7/2025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7CAF5E3-590F-234E-9775-BAC5EAE49265}" type="slidenum">
              <a:rPr lang="en-US" smtClean="0"/>
              <a:t>‹#›</a:t>
            </a:fld>
            <a:endParaRPr lang="en-US"/>
          </a:p>
        </p:txBody>
      </p:sp>
    </p:spTree>
    <p:extLst>
      <p:ext uri="{BB962C8B-B14F-4D97-AF65-F5344CB8AC3E}">
        <p14:creationId xmlns:p14="http://schemas.microsoft.com/office/powerpoint/2010/main" val="24674371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7D69B91-2147-AE44-9A29-A3A04B6CEA19}" type="datetimeFigureOut">
              <a:rPr lang="en-US" smtClean="0"/>
              <a:t>4/7/2025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7CAF5E3-590F-234E-9775-BAC5EAE49265}" type="slidenum">
              <a:rPr lang="en-US" smtClean="0"/>
              <a:t>‹#›</a:t>
            </a:fld>
            <a:endParaRPr lang="en-US"/>
          </a:p>
        </p:txBody>
      </p:sp>
    </p:spTree>
    <p:extLst>
      <p:ext uri="{BB962C8B-B14F-4D97-AF65-F5344CB8AC3E}">
        <p14:creationId xmlns:p14="http://schemas.microsoft.com/office/powerpoint/2010/main" val="16410462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37D69B91-2147-AE44-9A29-A3A04B6CEA19}" type="datetimeFigureOut">
              <a:rPr lang="en-US" smtClean="0"/>
              <a:t>4/7/2025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7CAF5E3-590F-234E-9775-BAC5EAE49265}" type="slidenum">
              <a:rPr lang="en-US" smtClean="0"/>
              <a:t>‹#›</a:t>
            </a:fld>
            <a:endParaRPr lang="en-US"/>
          </a:p>
        </p:txBody>
      </p:sp>
    </p:spTree>
    <p:extLst>
      <p:ext uri="{BB962C8B-B14F-4D97-AF65-F5344CB8AC3E}">
        <p14:creationId xmlns:p14="http://schemas.microsoft.com/office/powerpoint/2010/main" val="20966344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37D69B91-2147-AE44-9A29-A3A04B6CEA19}" type="datetimeFigureOut">
              <a:rPr lang="en-US" smtClean="0"/>
              <a:t>4/7/2025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7CAF5E3-590F-234E-9775-BAC5EAE49265}" type="slidenum">
              <a:rPr lang="en-US" smtClean="0"/>
              <a:t>‹#›</a:t>
            </a:fld>
            <a:endParaRPr lang="en-US"/>
          </a:p>
        </p:txBody>
      </p:sp>
    </p:spTree>
    <p:extLst>
      <p:ext uri="{BB962C8B-B14F-4D97-AF65-F5344CB8AC3E}">
        <p14:creationId xmlns:p14="http://schemas.microsoft.com/office/powerpoint/2010/main" val="30548109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defPPr>
              <a:defRPr lang="en-US"/>
            </a:defPPr>
            <a:lvl1pPr marL="0" algn="l"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stStyle>
          <a:p>
            <a:fld id="{37D69B91-2147-AE44-9A29-A3A04B6CEA19}" type="datetimeFigureOut">
              <a:rPr lang="en-US" smtClean="0"/>
              <a:t>4/7/2025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defPPr>
              <a:defRPr lang="en-US"/>
            </a:defPPr>
            <a:lvl1pPr marL="0" algn="ct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stStyle>
          <a:p>
            <a:fld id="{37CAF5E3-590F-234E-9775-BAC5EAE49265}" type="slidenum">
              <a:rPr lang="en-US" smtClean="0"/>
              <a:t>‹#›</a:t>
            </a:fld>
            <a:endParaRPr lang="en-US"/>
          </a:p>
        </p:txBody>
      </p:sp>
      <p:sp>
        <p:nvSpPr>
          <p:cNvPr id="8" name="TextBox 7">
            <a:extLst>
              <a:ext uri="{FF2B5EF4-FFF2-40B4-BE49-F238E27FC236}">
                <a16:creationId xmlns:a16="http://schemas.microsoft.com/office/drawing/2014/main" id="{5890B953-70C3-6415-8043-59BD54815103}"/>
              </a:ext>
            </a:extLst>
          </p:cNvPr>
          <p:cNvSpPr txBox="1"/>
          <p:nvPr>
            <p:extLst>
              <p:ext uri="{1162E1C5-73C7-4A58-AE30-91384D911F3F}">
                <p184:classification xmlns:p184="http://schemas.microsoft.com/office/powerpoint/2018/4/main" val="hdr"/>
              </p:ext>
            </p:extLst>
          </p:nvPr>
        </p:nvSpPr>
        <p:spPr>
          <a:xfrm>
            <a:off x="4062413" y="63500"/>
            <a:ext cx="1047750" cy="152400"/>
          </a:xfrm>
          <a:prstGeom prst="rect">
            <a:avLst/>
          </a:prstGeom>
        </p:spPr>
        <p:txBody>
          <a:bodyPr horzOverflow="overflow" lIns="0" tIns="0" rIns="0" bIns="0">
            <a:spAutoFit/>
          </a:bodyPr>
          <a:lstStyle/>
          <a:p>
            <a:pPr algn="l"/>
            <a:r>
              <a:rPr lang="en-GB" sz="1000">
                <a:solidFill>
                  <a:srgbClr val="000000">
                    <a:alpha val="50000"/>
                  </a:srgbClr>
                </a:solidFill>
                <a:latin typeface="Calibri" panose="020F0502020204030204" pitchFamily="34" charset="0"/>
                <a:ea typeface="Calibri" panose="020F0502020204030204" pitchFamily="34" charset="0"/>
                <a:cs typeface="Calibri" panose="020F0502020204030204" pitchFamily="34" charset="0"/>
              </a:rPr>
              <a:t>OFFICIAL-SENSITIVE</a:t>
            </a:r>
          </a:p>
        </p:txBody>
      </p:sp>
    </p:spTree>
    <p:extLst>
      <p:ext uri="{BB962C8B-B14F-4D97-AF65-F5344CB8AC3E}">
        <p14:creationId xmlns:p14="http://schemas.microsoft.com/office/powerpoint/2010/main" val="192200563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3" r:id="rId12"/>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oleObject" Target="../embeddings/oleObject1.bin"/><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chart" Target="../charts/chart1.xml"/><Relationship Id="rId1" Type="http://schemas.openxmlformats.org/officeDocument/2006/relationships/slideLayout" Target="../slideLayouts/slideLayout12.xml"/><Relationship Id="rId4" Type="http://schemas.openxmlformats.org/officeDocument/2006/relationships/image" Target="../media/image1.wmf"/></Relationships>
</file>

<file path=ppt/slides/_rels/slide3.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oleObject" Target="../embeddings/oleObject1.bin"/><Relationship Id="rId1" Type="http://schemas.openxmlformats.org/officeDocument/2006/relationships/slideLayout" Target="../slideLayouts/slideLayout12.xml"/><Relationship Id="rId4" Type="http://schemas.openxmlformats.org/officeDocument/2006/relationships/chart" Target="../charts/chart2.xml"/></Relationships>
</file>

<file path=ppt/slides/_rels/slide4.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oleObject" Target="../embeddings/oleObject1.bin"/><Relationship Id="rId1" Type="http://schemas.openxmlformats.org/officeDocument/2006/relationships/slideLayout" Target="../slideLayouts/slideLayout12.xml"/><Relationship Id="rId4" Type="http://schemas.openxmlformats.org/officeDocument/2006/relationships/chart" Target="../charts/chart3.xml"/></Relationships>
</file>

<file path=ppt/slides/_rels/slide5.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oleObject" Target="../embeddings/oleObject1.bin"/><Relationship Id="rId1" Type="http://schemas.openxmlformats.org/officeDocument/2006/relationships/slideLayout" Target="../slideLayouts/slideLayout12.xml"/><Relationship Id="rId4" Type="http://schemas.openxmlformats.org/officeDocument/2006/relationships/chart" Target="../charts/chart4.xml"/></Relationships>
</file>

<file path=ppt/slides/_rels/slide6.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oleObject" Target="../embeddings/oleObject1.bin"/><Relationship Id="rId1" Type="http://schemas.openxmlformats.org/officeDocument/2006/relationships/slideLayout" Target="../slideLayouts/slideLayout12.xml"/><Relationship Id="rId4" Type="http://schemas.openxmlformats.org/officeDocument/2006/relationships/chart" Target="../charts/chart5.xml"/></Relationships>
</file>

<file path=ppt/slides/_rels/slide7.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oleObject" Target="../embeddings/oleObject1.bin"/><Relationship Id="rId1" Type="http://schemas.openxmlformats.org/officeDocument/2006/relationships/slideLayout" Target="../slideLayouts/slideLayout12.xml"/><Relationship Id="rId4" Type="http://schemas.openxmlformats.org/officeDocument/2006/relationships/chart" Target="../charts/chart6.xml"/></Relationships>
</file>

<file path=ppt/slides/_rels/slide8.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oleObject" Target="../embeddings/oleObject1.bin"/><Relationship Id="rId1" Type="http://schemas.openxmlformats.org/officeDocument/2006/relationships/slideLayout" Target="../slideLayouts/slideLayout12.xml"/><Relationship Id="rId4" Type="http://schemas.openxmlformats.org/officeDocument/2006/relationships/chart" Target="../charts/char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ew shape"/>
          <p:cNvSpPr>
            <a:spLocks noGrp="1"/>
          </p:cNvSpPr>
          <p:nvPr>
            <p:ph type="title" idx="4294967295"/>
          </p:nvPr>
        </p:nvSpPr>
        <p:spPr>
          <a:xfrm>
            <a:off x="604935" y="2611016"/>
            <a:ext cx="7937500" cy="952500"/>
          </a:xfrm>
          <a:prstGeom prst="roundRect">
            <a:avLst/>
          </a:prstGeom>
          <a:noFill/>
          <a:ln w="254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1"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500" b="1" i="0" u="none" strike="noStrike" kern="1200" cap="none" spc="0" normalizeH="0" baseline="0" noProof="0" dirty="0">
                <a:ln>
                  <a:noFill/>
                </a:ln>
                <a:solidFill>
                  <a:srgbClr val="000000"/>
                </a:solidFill>
                <a:effectLst/>
                <a:uLnTx/>
                <a:uFillTx/>
                <a:latin typeface="+mn-lt"/>
                <a:ea typeface="+mn-ea"/>
                <a:cs typeface="+mn-cs"/>
              </a:rPr>
              <a:t>Infant Feeding Survey Results </a:t>
            </a:r>
            <a:endParaRPr kumimoji="0" lang="en-US" sz="3500" b="1" i="0" u="none" strike="noStrike" kern="1200" cap="none" spc="0" normalizeH="0" baseline="0" noProof="0" dirty="0">
              <a:ln>
                <a:noFill/>
              </a:ln>
              <a:solidFill>
                <a:srgbClr val="000000"/>
              </a:solidFill>
              <a:effectLst/>
              <a:uLnTx/>
              <a:uFillTx/>
              <a:latin typeface="+mn-lt"/>
              <a:ea typeface="Calibri"/>
              <a:cs typeface="Calibri"/>
            </a:endParaRPr>
          </a:p>
        </p:txBody>
      </p:sp>
      <p:graphicFrame>
        <p:nvGraphicFramePr>
          <p:cNvPr id="4" name="Object 3" descr="Question Pro logo"/>
          <p:cNvGraphicFramePr>
            <a:graphicFrameLocks noChangeAspect="1"/>
          </p:cNvGraphicFramePr>
          <p:nvPr>
            <p:extLst>
              <p:ext uri="{D42A27DB-BD31-4B8C-83A1-F6EECF244321}">
                <p14:modId xmlns:p14="http://schemas.microsoft.com/office/powerpoint/2010/main" val="3530448383"/>
              </p:ext>
            </p:extLst>
          </p:nvPr>
        </p:nvGraphicFramePr>
        <p:xfrm>
          <a:off x="285204" y="6202392"/>
          <a:ext cx="2358452" cy="457200"/>
        </p:xfrm>
        <a:graphic>
          <a:graphicData uri="http://schemas.openxmlformats.org/presentationml/2006/ole">
            <mc:AlternateContent xmlns:mc="http://schemas.openxmlformats.org/markup-compatibility/2006">
              <mc:Choice xmlns:v="urn:schemas-microsoft-com:vml" Requires="v">
                <p:oleObj r:id="rId2" imgW="0" imgH="0" progId="">
                  <p:embed/>
                </p:oleObj>
              </mc:Choice>
              <mc:Fallback>
                <p:oleObj r:id="rId2" imgW="0" imgH="0" progId="">
                  <p:embed/>
                  <p:pic>
                    <p:nvPicPr>
                      <p:cNvPr id="0" name="OLE substitute image"/>
                      <p:cNvPicPr/>
                      <p:nvPr/>
                    </p:nvPicPr>
                    <p:blipFill>
                      <a:blip r:embed="rId3"/>
                      <a:srcRect/>
                      <a:stretch>
                        <a:fillRect/>
                      </a:stretch>
                    </p:blipFill>
                    <p:spPr>
                      <a:xfrm>
                        <a:off x="285204" y="6202392"/>
                        <a:ext cx="2358452" cy="457200"/>
                      </a:xfrm>
                      <a:prstGeom prst="rect">
                        <a:avLst/>
                      </a:prstGeom>
                    </p:spPr>
                  </p:pic>
                </p:oleObj>
              </mc:Fallback>
            </mc:AlternateContent>
          </a:graphicData>
        </a:graphic>
      </p:graphicFrame>
    </p:spTree>
    <p:extLst>
      <p:ext uri="{BB962C8B-B14F-4D97-AF65-F5344CB8AC3E}">
        <p14:creationId xmlns:p14="http://schemas.microsoft.com/office/powerpoint/2010/main" val="269925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ew shape"/>
          <p:cNvSpPr>
            <a:spLocks noGrp="1"/>
          </p:cNvSpPr>
          <p:nvPr>
            <p:ph type="title" idx="4294967295"/>
          </p:nvPr>
        </p:nvSpPr>
        <p:spPr>
          <a:xfrm>
            <a:off x="381000" y="63500"/>
            <a:ext cx="7937500" cy="1270000"/>
          </a:xfrm>
          <a:prstGeom prst="roundRect">
            <a:avLst/>
          </a:prstGeom>
          <a:noFill/>
          <a:ln w="254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srgbClr val="000000"/>
                </a:solidFill>
                <a:effectLst/>
                <a:uLnTx/>
                <a:uFillTx/>
                <a:latin typeface="+mn-lt"/>
                <a:ea typeface="+mn-ea"/>
                <a:cs typeface="+mn-cs"/>
              </a:rPr>
              <a:t>Overall Survey Statistics</a:t>
            </a:r>
          </a:p>
        </p:txBody>
      </p:sp>
      <p:graphicFrame>
        <p:nvGraphicFramePr>
          <p:cNvPr id="6" name="ChartObject" descr="Overall survey statistics "/>
          <p:cNvGraphicFramePr/>
          <p:nvPr>
            <p:extLst>
              <p:ext uri="{D42A27DB-BD31-4B8C-83A1-F6EECF244321}">
                <p14:modId xmlns:p14="http://schemas.microsoft.com/office/powerpoint/2010/main" val="314684847"/>
              </p:ext>
            </p:extLst>
          </p:nvPr>
        </p:nvGraphicFramePr>
        <p:xfrm>
          <a:off x="317500" y="1905000"/>
          <a:ext cx="7937500" cy="40640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4" name="Object 3" descr="QuestionPro logo"/>
          <p:cNvGraphicFramePr>
            <a:graphicFrameLocks noChangeAspect="1"/>
          </p:cNvGraphicFramePr>
          <p:nvPr>
            <p:extLst>
              <p:ext uri="{D42A27DB-BD31-4B8C-83A1-F6EECF244321}">
                <p14:modId xmlns:p14="http://schemas.microsoft.com/office/powerpoint/2010/main" val="2135082244"/>
              </p:ext>
            </p:extLst>
          </p:nvPr>
        </p:nvGraphicFramePr>
        <p:xfrm>
          <a:off x="285204" y="6202392"/>
          <a:ext cx="2358452" cy="457200"/>
        </p:xfrm>
        <a:graphic>
          <a:graphicData uri="http://schemas.openxmlformats.org/presentationml/2006/ole">
            <mc:AlternateContent xmlns:mc="http://schemas.openxmlformats.org/markup-compatibility/2006">
              <mc:Choice xmlns:v="urn:schemas-microsoft-com:vml" Requires="v">
                <p:oleObj r:id="rId3" imgW="0" imgH="0" progId="">
                  <p:embed/>
                </p:oleObj>
              </mc:Choice>
              <mc:Fallback>
                <p:oleObj r:id="rId3" imgW="0" imgH="0" progId="">
                  <p:embed/>
                  <p:pic>
                    <p:nvPicPr>
                      <p:cNvPr id="0" name="OLE substitute image"/>
                      <p:cNvPicPr/>
                      <p:nvPr/>
                    </p:nvPicPr>
                    <p:blipFill>
                      <a:blip r:embed="rId4"/>
                      <a:srcRect/>
                      <a:stretch>
                        <a:fillRect/>
                      </a:stretch>
                    </p:blipFill>
                    <p:spPr>
                      <a:xfrm>
                        <a:off x="285204" y="6202392"/>
                        <a:ext cx="2358452" cy="457200"/>
                      </a:xfrm>
                      <a:prstGeom prst="rect">
                        <a:avLst/>
                      </a:prstGeom>
                    </p:spPr>
                  </p:pic>
                </p:oleObj>
              </mc:Fallback>
            </mc:AlternateContent>
          </a:graphicData>
        </a:graphic>
      </p:graphicFrame>
    </p:spTree>
    <p:extLst>
      <p:ext uri="{BB962C8B-B14F-4D97-AF65-F5344CB8AC3E}">
        <p14:creationId xmlns:p14="http://schemas.microsoft.com/office/powerpoint/2010/main" val="269925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Object 3" descr="QuestionPro logo"/>
          <p:cNvGraphicFramePr>
            <a:graphicFrameLocks noChangeAspect="1"/>
          </p:cNvGraphicFramePr>
          <p:nvPr>
            <p:extLst>
              <p:ext uri="{D42A27DB-BD31-4B8C-83A1-F6EECF244321}">
                <p14:modId xmlns:p14="http://schemas.microsoft.com/office/powerpoint/2010/main" val="3251559754"/>
              </p:ext>
            </p:extLst>
          </p:nvPr>
        </p:nvGraphicFramePr>
        <p:xfrm>
          <a:off x="285204" y="6202392"/>
          <a:ext cx="2358452" cy="457200"/>
        </p:xfrm>
        <a:graphic>
          <a:graphicData uri="http://schemas.openxmlformats.org/presentationml/2006/ole">
            <mc:AlternateContent xmlns:mc="http://schemas.openxmlformats.org/markup-compatibility/2006">
              <mc:Choice xmlns:v="urn:schemas-microsoft-com:vml" Requires="v">
                <p:oleObj r:id="rId2" imgW="0" imgH="0" progId="">
                  <p:embed/>
                </p:oleObj>
              </mc:Choice>
              <mc:Fallback>
                <p:oleObj r:id="rId2" imgW="0" imgH="0" progId="">
                  <p:embed/>
                  <p:pic>
                    <p:nvPicPr>
                      <p:cNvPr id="0" name="OLE substitute image"/>
                      <p:cNvPicPr/>
                      <p:nvPr/>
                    </p:nvPicPr>
                    <p:blipFill>
                      <a:blip r:embed="rId3"/>
                      <a:srcRect/>
                      <a:stretch>
                        <a:fillRect/>
                      </a:stretch>
                    </p:blipFill>
                    <p:spPr>
                      <a:xfrm>
                        <a:off x="285204" y="6202392"/>
                        <a:ext cx="2358452" cy="457200"/>
                      </a:xfrm>
                      <a:prstGeom prst="rect">
                        <a:avLst/>
                      </a:prstGeom>
                    </p:spPr>
                  </p:pic>
                </p:oleObj>
              </mc:Fallback>
            </mc:AlternateContent>
          </a:graphicData>
        </a:graphic>
      </p:graphicFrame>
      <p:sp>
        <p:nvSpPr>
          <p:cNvPr id="5" name="New shape"/>
          <p:cNvSpPr>
            <a:spLocks noGrp="1"/>
          </p:cNvSpPr>
          <p:nvPr>
            <p:ph type="title" idx="4294967295"/>
          </p:nvPr>
        </p:nvSpPr>
        <p:spPr>
          <a:xfrm>
            <a:off x="381000" y="63500"/>
            <a:ext cx="7937500" cy="1270000"/>
          </a:xfrm>
          <a:prstGeom prst="roundRect">
            <a:avLst/>
          </a:prstGeom>
          <a:noFill/>
          <a:ln w="254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srgbClr val="000000"/>
                </a:solidFill>
                <a:effectLst/>
                <a:uLnTx/>
                <a:uFillTx/>
                <a:latin typeface="+mn-lt"/>
                <a:ea typeface="+mn-ea"/>
                <a:cs typeface="+mn-cs"/>
              </a:rPr>
              <a:t>How recently did you give birth?</a:t>
            </a:r>
          </a:p>
        </p:txBody>
      </p:sp>
      <p:graphicFrame>
        <p:nvGraphicFramePr>
          <p:cNvPr id="6" name="ChartObject" descr="Graph showing how recently participants gave birth"/>
          <p:cNvGraphicFramePr/>
          <p:nvPr>
            <p:extLst>
              <p:ext uri="{D42A27DB-BD31-4B8C-83A1-F6EECF244321}">
                <p14:modId xmlns:p14="http://schemas.microsoft.com/office/powerpoint/2010/main" val="1252361041"/>
              </p:ext>
            </p:extLst>
          </p:nvPr>
        </p:nvGraphicFramePr>
        <p:xfrm>
          <a:off x="317500" y="1524000"/>
          <a:ext cx="7937500" cy="3810000"/>
        </p:xfrm>
        <a:graphic>
          <a:graphicData uri="http://schemas.openxmlformats.org/drawingml/2006/chart">
            <c:chart xmlns:c="http://schemas.openxmlformats.org/drawingml/2006/chart" xmlns:r="http://schemas.openxmlformats.org/officeDocument/2006/relationships" r:id="rId4"/>
          </a:graphicData>
        </a:graphic>
      </p:graphicFrame>
      <p:sp>
        <p:nvSpPr>
          <p:cNvPr id="7" name="New shape"/>
          <p:cNvSpPr/>
          <p:nvPr/>
        </p:nvSpPr>
        <p:spPr>
          <a:xfrm>
            <a:off x="381000" y="5080000"/>
            <a:ext cx="7937500" cy="1270000"/>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a:solidFill>
                  <a:srgbClr val="000000"/>
                </a:solidFill>
              </a:rPr>
              <a:t>Mean : 3.000  | Confidence Interval @ 95% : [2.102 - 3.898]  |  Standard Deviation : 2.246  |  Standard Error : 0.458</a:t>
            </a:r>
          </a:p>
        </p:txBody>
      </p:sp>
    </p:spTree>
    <p:extLst>
      <p:ext uri="{BB962C8B-B14F-4D97-AF65-F5344CB8AC3E}">
        <p14:creationId xmlns:p14="http://schemas.microsoft.com/office/powerpoint/2010/main" val="269925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Object 3" descr="QuestionPro logo"/>
          <p:cNvGraphicFramePr>
            <a:graphicFrameLocks noChangeAspect="1"/>
          </p:cNvGraphicFramePr>
          <p:nvPr>
            <p:extLst>
              <p:ext uri="{D42A27DB-BD31-4B8C-83A1-F6EECF244321}">
                <p14:modId xmlns:p14="http://schemas.microsoft.com/office/powerpoint/2010/main" val="455818140"/>
              </p:ext>
            </p:extLst>
          </p:nvPr>
        </p:nvGraphicFramePr>
        <p:xfrm>
          <a:off x="285204" y="6202392"/>
          <a:ext cx="2358452" cy="457200"/>
        </p:xfrm>
        <a:graphic>
          <a:graphicData uri="http://schemas.openxmlformats.org/presentationml/2006/ole">
            <mc:AlternateContent xmlns:mc="http://schemas.openxmlformats.org/markup-compatibility/2006">
              <mc:Choice xmlns:v="urn:schemas-microsoft-com:vml" Requires="v">
                <p:oleObj r:id="rId2" imgW="0" imgH="0" progId="">
                  <p:embed/>
                </p:oleObj>
              </mc:Choice>
              <mc:Fallback>
                <p:oleObj r:id="rId2" imgW="0" imgH="0" progId="">
                  <p:embed/>
                  <p:pic>
                    <p:nvPicPr>
                      <p:cNvPr id="0" name="OLE substitute image"/>
                      <p:cNvPicPr/>
                      <p:nvPr/>
                    </p:nvPicPr>
                    <p:blipFill>
                      <a:blip r:embed="rId3"/>
                      <a:srcRect/>
                      <a:stretch>
                        <a:fillRect/>
                      </a:stretch>
                    </p:blipFill>
                    <p:spPr>
                      <a:xfrm>
                        <a:off x="285204" y="6202392"/>
                        <a:ext cx="2358452" cy="457200"/>
                      </a:xfrm>
                      <a:prstGeom prst="rect">
                        <a:avLst/>
                      </a:prstGeom>
                    </p:spPr>
                  </p:pic>
                </p:oleObj>
              </mc:Fallback>
            </mc:AlternateContent>
          </a:graphicData>
        </a:graphic>
      </p:graphicFrame>
      <p:sp>
        <p:nvSpPr>
          <p:cNvPr id="5" name="New shape"/>
          <p:cNvSpPr>
            <a:spLocks noGrp="1"/>
          </p:cNvSpPr>
          <p:nvPr>
            <p:ph type="title" idx="4294967295"/>
          </p:nvPr>
        </p:nvSpPr>
        <p:spPr>
          <a:xfrm>
            <a:off x="381000" y="63500"/>
            <a:ext cx="7937500" cy="1270000"/>
          </a:xfrm>
          <a:prstGeom prst="roundRect">
            <a:avLst/>
          </a:prstGeom>
          <a:noFill/>
          <a:ln w="254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srgbClr val="000000"/>
                </a:solidFill>
                <a:effectLst/>
                <a:uLnTx/>
                <a:uFillTx/>
                <a:latin typeface="+mn-lt"/>
                <a:ea typeface="+mn-ea"/>
                <a:cs typeface="+mn-cs"/>
              </a:rPr>
              <a:t>How do you currently get information and advice about infant feeding?</a:t>
            </a:r>
          </a:p>
        </p:txBody>
      </p:sp>
      <p:graphicFrame>
        <p:nvGraphicFramePr>
          <p:cNvPr id="6" name="ChartObject" descr="Graph showing how partipants currently get information and advice about infant feeding"/>
          <p:cNvGraphicFramePr/>
          <p:nvPr>
            <p:extLst>
              <p:ext uri="{D42A27DB-BD31-4B8C-83A1-F6EECF244321}">
                <p14:modId xmlns:p14="http://schemas.microsoft.com/office/powerpoint/2010/main" val="2975322658"/>
              </p:ext>
            </p:extLst>
          </p:nvPr>
        </p:nvGraphicFramePr>
        <p:xfrm>
          <a:off x="317500" y="1524000"/>
          <a:ext cx="7937500" cy="3810000"/>
        </p:xfrm>
        <a:graphic>
          <a:graphicData uri="http://schemas.openxmlformats.org/drawingml/2006/chart">
            <c:chart xmlns:c="http://schemas.openxmlformats.org/drawingml/2006/chart" xmlns:r="http://schemas.openxmlformats.org/officeDocument/2006/relationships" r:id="rId4"/>
          </a:graphicData>
        </a:graphic>
      </p:graphicFrame>
      <p:sp>
        <p:nvSpPr>
          <p:cNvPr id="7" name="New shape"/>
          <p:cNvSpPr/>
          <p:nvPr/>
        </p:nvSpPr>
        <p:spPr>
          <a:xfrm>
            <a:off x="381000" y="5080000"/>
            <a:ext cx="7937500" cy="1270000"/>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a:solidFill>
                  <a:srgbClr val="000000"/>
                </a:solidFill>
              </a:rPr>
              <a:t>Mean : 6.714  | Confidence Interval @ 95% : [5.430 - 7.998]  |  Standard Deviation : 3.002  |  Standard Error : 0.655</a:t>
            </a:r>
          </a:p>
        </p:txBody>
      </p:sp>
    </p:spTree>
    <p:extLst>
      <p:ext uri="{BB962C8B-B14F-4D97-AF65-F5344CB8AC3E}">
        <p14:creationId xmlns:p14="http://schemas.microsoft.com/office/powerpoint/2010/main" val="269925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Object 3" descr="QuestionPro logo"/>
          <p:cNvGraphicFramePr>
            <a:graphicFrameLocks noChangeAspect="1"/>
          </p:cNvGraphicFramePr>
          <p:nvPr>
            <p:extLst>
              <p:ext uri="{D42A27DB-BD31-4B8C-83A1-F6EECF244321}">
                <p14:modId xmlns:p14="http://schemas.microsoft.com/office/powerpoint/2010/main" val="2420628643"/>
              </p:ext>
            </p:extLst>
          </p:nvPr>
        </p:nvGraphicFramePr>
        <p:xfrm>
          <a:off x="285204" y="6202392"/>
          <a:ext cx="2358452" cy="457200"/>
        </p:xfrm>
        <a:graphic>
          <a:graphicData uri="http://schemas.openxmlformats.org/presentationml/2006/ole">
            <mc:AlternateContent xmlns:mc="http://schemas.openxmlformats.org/markup-compatibility/2006">
              <mc:Choice xmlns:v="urn:schemas-microsoft-com:vml" Requires="v">
                <p:oleObj r:id="rId2" imgW="0" imgH="0" progId="">
                  <p:embed/>
                </p:oleObj>
              </mc:Choice>
              <mc:Fallback>
                <p:oleObj r:id="rId2" imgW="0" imgH="0" progId="">
                  <p:embed/>
                  <p:pic>
                    <p:nvPicPr>
                      <p:cNvPr id="0" name="OLE substitute image"/>
                      <p:cNvPicPr/>
                      <p:nvPr/>
                    </p:nvPicPr>
                    <p:blipFill>
                      <a:blip r:embed="rId3"/>
                      <a:srcRect/>
                      <a:stretch>
                        <a:fillRect/>
                      </a:stretch>
                    </p:blipFill>
                    <p:spPr>
                      <a:xfrm>
                        <a:off x="285204" y="6202392"/>
                        <a:ext cx="2358452" cy="457200"/>
                      </a:xfrm>
                      <a:prstGeom prst="rect">
                        <a:avLst/>
                      </a:prstGeom>
                    </p:spPr>
                  </p:pic>
                </p:oleObj>
              </mc:Fallback>
            </mc:AlternateContent>
          </a:graphicData>
        </a:graphic>
      </p:graphicFrame>
      <p:sp>
        <p:nvSpPr>
          <p:cNvPr id="5" name="New shape"/>
          <p:cNvSpPr>
            <a:spLocks noGrp="1"/>
          </p:cNvSpPr>
          <p:nvPr>
            <p:ph type="title" idx="4294967295"/>
          </p:nvPr>
        </p:nvSpPr>
        <p:spPr>
          <a:xfrm>
            <a:off x="381000" y="63500"/>
            <a:ext cx="7937500" cy="1270000"/>
          </a:xfrm>
          <a:prstGeom prst="roundRect">
            <a:avLst/>
          </a:prstGeom>
          <a:noFill/>
          <a:ln w="254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mn-lt"/>
                <a:ea typeface="+mn-ea"/>
                <a:cs typeface="+mn-cs"/>
              </a:rPr>
              <a:t>Barnsley Council - Breastfeed, Anytime. Anywhere - Watch this short video clip. This is a breastfeeding campaign called 'Breastfeed, Anytime. Anywhere' from Barnsley Council. After watching the video, how would you rate the video that aims to share information about breast feeding?</a:t>
            </a:r>
          </a:p>
        </p:txBody>
      </p:sp>
      <p:graphicFrame>
        <p:nvGraphicFramePr>
          <p:cNvPr id="6" name="ChartObject" descr="Graph showing how the partipants rated the video"/>
          <p:cNvGraphicFramePr/>
          <p:nvPr>
            <p:extLst>
              <p:ext uri="{D42A27DB-BD31-4B8C-83A1-F6EECF244321}">
                <p14:modId xmlns:p14="http://schemas.microsoft.com/office/powerpoint/2010/main" val="3543996583"/>
              </p:ext>
            </p:extLst>
          </p:nvPr>
        </p:nvGraphicFramePr>
        <p:xfrm>
          <a:off x="317500" y="1524000"/>
          <a:ext cx="7937500" cy="3810000"/>
        </p:xfrm>
        <a:graphic>
          <a:graphicData uri="http://schemas.openxmlformats.org/drawingml/2006/chart">
            <c:chart xmlns:c="http://schemas.openxmlformats.org/drawingml/2006/chart" xmlns:r="http://schemas.openxmlformats.org/officeDocument/2006/relationships" r:id="rId4"/>
          </a:graphicData>
        </a:graphic>
      </p:graphicFrame>
      <p:sp>
        <p:nvSpPr>
          <p:cNvPr id="7" name="New shape"/>
          <p:cNvSpPr/>
          <p:nvPr/>
        </p:nvSpPr>
        <p:spPr>
          <a:xfrm>
            <a:off x="381000" y="5080000"/>
            <a:ext cx="7937500" cy="1270000"/>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a:solidFill>
                  <a:srgbClr val="000000"/>
                </a:solidFill>
              </a:rPr>
              <a:t>Mean : 4.000  | Confidence Interval @ 95% : [3.476 - 4.524]  |  Standard Deviation : 0.756  |  Standard Error : 0.267</a:t>
            </a:r>
          </a:p>
        </p:txBody>
      </p:sp>
    </p:spTree>
    <p:extLst>
      <p:ext uri="{BB962C8B-B14F-4D97-AF65-F5344CB8AC3E}">
        <p14:creationId xmlns:p14="http://schemas.microsoft.com/office/powerpoint/2010/main" val="269925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Object 3" descr="QuestionPro logo"/>
          <p:cNvGraphicFramePr>
            <a:graphicFrameLocks noChangeAspect="1"/>
          </p:cNvGraphicFramePr>
          <p:nvPr>
            <p:extLst>
              <p:ext uri="{D42A27DB-BD31-4B8C-83A1-F6EECF244321}">
                <p14:modId xmlns:p14="http://schemas.microsoft.com/office/powerpoint/2010/main" val="4224783105"/>
              </p:ext>
            </p:extLst>
          </p:nvPr>
        </p:nvGraphicFramePr>
        <p:xfrm>
          <a:off x="285204" y="6202392"/>
          <a:ext cx="2358452" cy="457200"/>
        </p:xfrm>
        <a:graphic>
          <a:graphicData uri="http://schemas.openxmlformats.org/presentationml/2006/ole">
            <mc:AlternateContent xmlns:mc="http://schemas.openxmlformats.org/markup-compatibility/2006">
              <mc:Choice xmlns:v="urn:schemas-microsoft-com:vml" Requires="v">
                <p:oleObj r:id="rId2" imgW="0" imgH="0" progId="">
                  <p:embed/>
                </p:oleObj>
              </mc:Choice>
              <mc:Fallback>
                <p:oleObj r:id="rId2" imgW="0" imgH="0" progId="">
                  <p:embed/>
                  <p:pic>
                    <p:nvPicPr>
                      <p:cNvPr id="0" name="OLE substitute image"/>
                      <p:cNvPicPr/>
                      <p:nvPr/>
                    </p:nvPicPr>
                    <p:blipFill>
                      <a:blip r:embed="rId3"/>
                      <a:srcRect/>
                      <a:stretch>
                        <a:fillRect/>
                      </a:stretch>
                    </p:blipFill>
                    <p:spPr>
                      <a:xfrm>
                        <a:off x="285204" y="6202392"/>
                        <a:ext cx="2358452" cy="457200"/>
                      </a:xfrm>
                      <a:prstGeom prst="rect">
                        <a:avLst/>
                      </a:prstGeom>
                    </p:spPr>
                  </p:pic>
                </p:oleObj>
              </mc:Fallback>
            </mc:AlternateContent>
          </a:graphicData>
        </a:graphic>
      </p:graphicFrame>
      <p:sp>
        <p:nvSpPr>
          <p:cNvPr id="5" name="New shape"/>
          <p:cNvSpPr>
            <a:spLocks noGrp="1"/>
          </p:cNvSpPr>
          <p:nvPr>
            <p:ph type="title" idx="4294967295"/>
          </p:nvPr>
        </p:nvSpPr>
        <p:spPr>
          <a:xfrm>
            <a:off x="381000" y="63500"/>
            <a:ext cx="7937500" cy="1270000"/>
          </a:xfrm>
          <a:prstGeom prst="roundRect">
            <a:avLst/>
          </a:prstGeom>
          <a:noFill/>
          <a:ln w="254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srgbClr val="000000"/>
                </a:solidFill>
                <a:effectLst/>
                <a:uLnTx/>
                <a:uFillTx/>
                <a:latin typeface="+mn-lt"/>
                <a:ea typeface="+mn-ea"/>
                <a:cs typeface="+mn-cs"/>
              </a:rPr>
              <a:t>Better Birth Lincolnshire - Watch this short video clip. This is a breastfeeding campaign called 'Latch on Lincolnshire' from Lincolnshire County Council in collaboration with the NHS. You can read more about it here. After watching the video, how would you rate the video that aims to share information about breast feeding?</a:t>
            </a:r>
            <a:endParaRPr kumimoji="0" lang="en-US" sz="1600" b="0" i="0" u="none" strike="noStrike" kern="1200" cap="none" spc="0" normalizeH="0" baseline="0" noProof="0" dirty="0">
              <a:ln>
                <a:noFill/>
              </a:ln>
              <a:solidFill>
                <a:srgbClr val="000000"/>
              </a:solidFill>
              <a:effectLst/>
              <a:uLnTx/>
              <a:uFillTx/>
              <a:latin typeface="+mn-lt"/>
              <a:ea typeface="Calibri"/>
              <a:cs typeface="Calibri"/>
            </a:endParaRPr>
          </a:p>
        </p:txBody>
      </p:sp>
      <p:graphicFrame>
        <p:nvGraphicFramePr>
          <p:cNvPr id="6" name="ChartObject" descr="Graph showing how the partipants rated the video"/>
          <p:cNvGraphicFramePr/>
          <p:nvPr>
            <p:extLst>
              <p:ext uri="{D42A27DB-BD31-4B8C-83A1-F6EECF244321}">
                <p14:modId xmlns:p14="http://schemas.microsoft.com/office/powerpoint/2010/main" val="4124570006"/>
              </p:ext>
            </p:extLst>
          </p:nvPr>
        </p:nvGraphicFramePr>
        <p:xfrm>
          <a:off x="317500" y="1524000"/>
          <a:ext cx="7937500" cy="3810000"/>
        </p:xfrm>
        <a:graphic>
          <a:graphicData uri="http://schemas.openxmlformats.org/drawingml/2006/chart">
            <c:chart xmlns:c="http://schemas.openxmlformats.org/drawingml/2006/chart" xmlns:r="http://schemas.openxmlformats.org/officeDocument/2006/relationships" r:id="rId4"/>
          </a:graphicData>
        </a:graphic>
      </p:graphicFrame>
      <p:sp>
        <p:nvSpPr>
          <p:cNvPr id="7" name="New shape"/>
          <p:cNvSpPr/>
          <p:nvPr/>
        </p:nvSpPr>
        <p:spPr>
          <a:xfrm>
            <a:off x="381000" y="5080000"/>
            <a:ext cx="7937500" cy="1270000"/>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a:solidFill>
                  <a:srgbClr val="000000"/>
                </a:solidFill>
              </a:rPr>
              <a:t>Mean : 3.625  | Confidence Interval @ 95% : [3.109 - 4.141]  |  Standard Deviation : 0.744  |  Standard Error : 0.263</a:t>
            </a:r>
          </a:p>
        </p:txBody>
      </p:sp>
    </p:spTree>
    <p:extLst>
      <p:ext uri="{BB962C8B-B14F-4D97-AF65-F5344CB8AC3E}">
        <p14:creationId xmlns:p14="http://schemas.microsoft.com/office/powerpoint/2010/main" val="269925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Object 3" descr="QuestionPro logo"/>
          <p:cNvGraphicFramePr>
            <a:graphicFrameLocks noChangeAspect="1"/>
          </p:cNvGraphicFramePr>
          <p:nvPr>
            <p:extLst>
              <p:ext uri="{D42A27DB-BD31-4B8C-83A1-F6EECF244321}">
                <p14:modId xmlns:p14="http://schemas.microsoft.com/office/powerpoint/2010/main" val="2117434371"/>
              </p:ext>
            </p:extLst>
          </p:nvPr>
        </p:nvGraphicFramePr>
        <p:xfrm>
          <a:off x="285204" y="6202392"/>
          <a:ext cx="2358452" cy="457200"/>
        </p:xfrm>
        <a:graphic>
          <a:graphicData uri="http://schemas.openxmlformats.org/presentationml/2006/ole">
            <mc:AlternateContent xmlns:mc="http://schemas.openxmlformats.org/markup-compatibility/2006">
              <mc:Choice xmlns:v="urn:schemas-microsoft-com:vml" Requires="v">
                <p:oleObj r:id="rId2" imgW="0" imgH="0" progId="">
                  <p:embed/>
                </p:oleObj>
              </mc:Choice>
              <mc:Fallback>
                <p:oleObj r:id="rId2" imgW="0" imgH="0" progId="">
                  <p:embed/>
                  <p:pic>
                    <p:nvPicPr>
                      <p:cNvPr id="0" name="OLE substitute image"/>
                      <p:cNvPicPr/>
                      <p:nvPr/>
                    </p:nvPicPr>
                    <p:blipFill>
                      <a:blip r:embed="rId3"/>
                      <a:srcRect/>
                      <a:stretch>
                        <a:fillRect/>
                      </a:stretch>
                    </p:blipFill>
                    <p:spPr>
                      <a:xfrm>
                        <a:off x="285204" y="6202392"/>
                        <a:ext cx="2358452" cy="457200"/>
                      </a:xfrm>
                      <a:prstGeom prst="rect">
                        <a:avLst/>
                      </a:prstGeom>
                    </p:spPr>
                  </p:pic>
                </p:oleObj>
              </mc:Fallback>
            </mc:AlternateContent>
          </a:graphicData>
        </a:graphic>
      </p:graphicFrame>
      <p:sp>
        <p:nvSpPr>
          <p:cNvPr id="5" name="New shape"/>
          <p:cNvSpPr>
            <a:spLocks noGrp="1"/>
          </p:cNvSpPr>
          <p:nvPr>
            <p:ph type="title" idx="4294967295"/>
          </p:nvPr>
        </p:nvSpPr>
        <p:spPr>
          <a:xfrm>
            <a:off x="381000" y="63500"/>
            <a:ext cx="7937500" cy="1270000"/>
          </a:xfrm>
          <a:prstGeom prst="roundRect">
            <a:avLst/>
          </a:prstGeom>
          <a:noFill/>
          <a:ln w="254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srgbClr val="000000"/>
                </a:solidFill>
                <a:effectLst/>
                <a:uLnTx/>
                <a:uFillTx/>
                <a:latin typeface="+mn-lt"/>
                <a:ea typeface="+mn-ea"/>
                <a:cs typeface="+mn-cs"/>
              </a:rPr>
              <a:t>Public Health Agency - #NotSorryMums Watch the short video clip. The Not Sorry Mums campaign aims to encourage a more supportive environment for breastfeeding mums and to share the health benefits of breastfeeding. You can read more about it here. After watching the video, how would you rate the video that aims to promote the awareness of breastfeeding and sharing information on the topic?</a:t>
            </a:r>
            <a:endParaRPr kumimoji="0" lang="en-US" sz="1600" b="0" i="0" u="none" strike="noStrike" kern="1200" cap="none" spc="0" normalizeH="0" baseline="0" noProof="0" dirty="0">
              <a:ln>
                <a:noFill/>
              </a:ln>
              <a:solidFill>
                <a:srgbClr val="000000"/>
              </a:solidFill>
              <a:effectLst/>
              <a:uLnTx/>
              <a:uFillTx/>
              <a:latin typeface="+mn-lt"/>
              <a:ea typeface="Calibri"/>
              <a:cs typeface="Calibri"/>
            </a:endParaRPr>
          </a:p>
        </p:txBody>
      </p:sp>
      <p:graphicFrame>
        <p:nvGraphicFramePr>
          <p:cNvPr id="6" name="ChartObject" descr="Graph showing how the partipants rated the video"/>
          <p:cNvGraphicFramePr/>
          <p:nvPr>
            <p:extLst>
              <p:ext uri="{D42A27DB-BD31-4B8C-83A1-F6EECF244321}">
                <p14:modId xmlns:p14="http://schemas.microsoft.com/office/powerpoint/2010/main" val="2004435103"/>
              </p:ext>
            </p:extLst>
          </p:nvPr>
        </p:nvGraphicFramePr>
        <p:xfrm>
          <a:off x="317500" y="1524000"/>
          <a:ext cx="7937500" cy="3810000"/>
        </p:xfrm>
        <a:graphic>
          <a:graphicData uri="http://schemas.openxmlformats.org/drawingml/2006/chart">
            <c:chart xmlns:c="http://schemas.openxmlformats.org/drawingml/2006/chart" xmlns:r="http://schemas.openxmlformats.org/officeDocument/2006/relationships" r:id="rId4"/>
          </a:graphicData>
        </a:graphic>
      </p:graphicFrame>
      <p:sp>
        <p:nvSpPr>
          <p:cNvPr id="7" name="New shape"/>
          <p:cNvSpPr/>
          <p:nvPr/>
        </p:nvSpPr>
        <p:spPr>
          <a:xfrm>
            <a:off x="381000" y="5080000"/>
            <a:ext cx="7937500" cy="1270000"/>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a:solidFill>
                  <a:srgbClr val="000000"/>
                </a:solidFill>
              </a:rPr>
              <a:t>Mean : 4.500  | Confidence Interval @ 95% : [3.520 - 5.480]  |  Standard Deviation : 1.000  |  Standard Error : 0.500</a:t>
            </a:r>
          </a:p>
        </p:txBody>
      </p:sp>
    </p:spTree>
    <p:extLst>
      <p:ext uri="{BB962C8B-B14F-4D97-AF65-F5344CB8AC3E}">
        <p14:creationId xmlns:p14="http://schemas.microsoft.com/office/powerpoint/2010/main" val="269925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Object 3" descr="QuestionPro logo"/>
          <p:cNvGraphicFramePr>
            <a:graphicFrameLocks noChangeAspect="1"/>
          </p:cNvGraphicFramePr>
          <p:nvPr>
            <p:extLst>
              <p:ext uri="{D42A27DB-BD31-4B8C-83A1-F6EECF244321}">
                <p14:modId xmlns:p14="http://schemas.microsoft.com/office/powerpoint/2010/main" val="632375344"/>
              </p:ext>
            </p:extLst>
          </p:nvPr>
        </p:nvGraphicFramePr>
        <p:xfrm>
          <a:off x="285204" y="6202392"/>
          <a:ext cx="2358452" cy="457200"/>
        </p:xfrm>
        <a:graphic>
          <a:graphicData uri="http://schemas.openxmlformats.org/presentationml/2006/ole">
            <mc:AlternateContent xmlns:mc="http://schemas.openxmlformats.org/markup-compatibility/2006">
              <mc:Choice xmlns:v="urn:schemas-microsoft-com:vml" Requires="v">
                <p:oleObj r:id="rId2" imgW="0" imgH="0" progId="">
                  <p:embed/>
                </p:oleObj>
              </mc:Choice>
              <mc:Fallback>
                <p:oleObj r:id="rId2" imgW="0" imgH="0" progId="">
                  <p:embed/>
                  <p:pic>
                    <p:nvPicPr>
                      <p:cNvPr id="0" name="OLE substitute image"/>
                      <p:cNvPicPr/>
                      <p:nvPr/>
                    </p:nvPicPr>
                    <p:blipFill>
                      <a:blip r:embed="rId3"/>
                      <a:srcRect/>
                      <a:stretch>
                        <a:fillRect/>
                      </a:stretch>
                    </p:blipFill>
                    <p:spPr>
                      <a:xfrm>
                        <a:off x="285204" y="6202392"/>
                        <a:ext cx="2358452" cy="457200"/>
                      </a:xfrm>
                      <a:prstGeom prst="rect">
                        <a:avLst/>
                      </a:prstGeom>
                    </p:spPr>
                  </p:pic>
                </p:oleObj>
              </mc:Fallback>
            </mc:AlternateContent>
          </a:graphicData>
        </a:graphic>
      </p:graphicFrame>
      <p:sp>
        <p:nvSpPr>
          <p:cNvPr id="5" name="New shape"/>
          <p:cNvSpPr>
            <a:spLocks noGrp="1"/>
          </p:cNvSpPr>
          <p:nvPr>
            <p:ph type="title" idx="4294967295"/>
          </p:nvPr>
        </p:nvSpPr>
        <p:spPr>
          <a:xfrm>
            <a:off x="381000" y="63500"/>
            <a:ext cx="7937500" cy="1270000"/>
          </a:xfrm>
          <a:prstGeom prst="roundRect">
            <a:avLst/>
          </a:prstGeom>
          <a:noFill/>
          <a:ln w="254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srgbClr val="000000"/>
                </a:solidFill>
                <a:effectLst/>
                <a:uLnTx/>
                <a:uFillTx/>
                <a:latin typeface="+mn-lt"/>
                <a:ea typeface="+mn-ea"/>
                <a:cs typeface="+mn-cs"/>
              </a:rPr>
              <a:t>Hull's Milk </a:t>
            </a:r>
            <a:r>
              <a:rPr kumimoji="0" lang="en-US" sz="1600" b="0" i="0" u="none" strike="noStrike" kern="1200" cap="none" spc="0" normalizeH="0" baseline="0" noProof="0" dirty="0" err="1">
                <a:ln>
                  <a:noFill/>
                </a:ln>
                <a:solidFill>
                  <a:srgbClr val="000000"/>
                </a:solidFill>
                <a:effectLst/>
                <a:uLnTx/>
                <a:uFillTx/>
                <a:latin typeface="+mn-lt"/>
                <a:ea typeface="+mn-ea"/>
                <a:cs typeface="+mn-cs"/>
              </a:rPr>
              <a:t>TrailHere</a:t>
            </a:r>
            <a:r>
              <a:rPr kumimoji="0" lang="en-US" sz="1600" b="0" i="0" u="none" strike="noStrike" kern="1200" cap="none" spc="0" normalizeH="0" baseline="0" noProof="0" dirty="0">
                <a:ln>
                  <a:noFill/>
                </a:ln>
                <a:solidFill>
                  <a:srgbClr val="000000"/>
                </a:solidFill>
                <a:effectLst/>
                <a:uLnTx/>
                <a:uFillTx/>
                <a:latin typeface="+mn-lt"/>
                <a:ea typeface="+mn-ea"/>
                <a:cs typeface="+mn-cs"/>
              </a:rPr>
              <a:t> is a campaign from Hull which highlights on a trail the best places for breastfeeding, where participant carers pick up a map from a local venue to answer quiz questions to trade them in for a 'milk trail sticker'. You can read more about it </a:t>
            </a:r>
            <a:r>
              <a:rPr kumimoji="0" lang="en-US" sz="1600" b="0" i="0" u="none" strike="noStrike" kern="1200" cap="none" spc="0" normalizeH="0" baseline="0" noProof="0" dirty="0" err="1">
                <a:ln>
                  <a:noFill/>
                </a:ln>
                <a:solidFill>
                  <a:srgbClr val="000000"/>
                </a:solidFill>
                <a:effectLst/>
                <a:uLnTx/>
                <a:uFillTx/>
                <a:latin typeface="+mn-lt"/>
                <a:ea typeface="+mn-ea"/>
                <a:cs typeface="+mn-cs"/>
              </a:rPr>
              <a:t>here.How</a:t>
            </a:r>
            <a:r>
              <a:rPr kumimoji="0" lang="en-US" sz="1600" b="0" i="0" u="none" strike="noStrike" kern="1200" cap="none" spc="0" normalizeH="0" baseline="0" noProof="0" dirty="0">
                <a:ln>
                  <a:noFill/>
                </a:ln>
                <a:solidFill>
                  <a:srgbClr val="000000"/>
                </a:solidFill>
                <a:effectLst/>
                <a:uLnTx/>
                <a:uFillTx/>
                <a:latin typeface="+mn-lt"/>
                <a:ea typeface="+mn-ea"/>
                <a:cs typeface="+mn-cs"/>
              </a:rPr>
              <a:t> would you rate the aim and advertising of Hull's Milk Trail campaign in supporting parents and carers with breastfeeding?</a:t>
            </a:r>
            <a:endParaRPr kumimoji="0" lang="en-US" sz="1600" b="0" i="0" u="none" strike="noStrike" kern="1200" cap="none" spc="0" normalizeH="0" baseline="0" noProof="0" dirty="0">
              <a:ln>
                <a:noFill/>
              </a:ln>
              <a:solidFill>
                <a:srgbClr val="000000"/>
              </a:solidFill>
              <a:effectLst/>
              <a:uLnTx/>
              <a:uFillTx/>
              <a:latin typeface="+mn-lt"/>
              <a:ea typeface="Calibri"/>
              <a:cs typeface="Calibri"/>
            </a:endParaRPr>
          </a:p>
        </p:txBody>
      </p:sp>
      <p:graphicFrame>
        <p:nvGraphicFramePr>
          <p:cNvPr id="6" name="ChartObject" descr="Graph showing how the partipants rated the video"/>
          <p:cNvGraphicFramePr/>
          <p:nvPr>
            <p:extLst>
              <p:ext uri="{D42A27DB-BD31-4B8C-83A1-F6EECF244321}">
                <p14:modId xmlns:p14="http://schemas.microsoft.com/office/powerpoint/2010/main" val="3350988721"/>
              </p:ext>
            </p:extLst>
          </p:nvPr>
        </p:nvGraphicFramePr>
        <p:xfrm>
          <a:off x="317500" y="1524000"/>
          <a:ext cx="7937500" cy="3810000"/>
        </p:xfrm>
        <a:graphic>
          <a:graphicData uri="http://schemas.openxmlformats.org/drawingml/2006/chart">
            <c:chart xmlns:c="http://schemas.openxmlformats.org/drawingml/2006/chart" xmlns:r="http://schemas.openxmlformats.org/officeDocument/2006/relationships" r:id="rId4"/>
          </a:graphicData>
        </a:graphic>
      </p:graphicFrame>
      <p:sp>
        <p:nvSpPr>
          <p:cNvPr id="7" name="New shape"/>
          <p:cNvSpPr/>
          <p:nvPr/>
        </p:nvSpPr>
        <p:spPr>
          <a:xfrm>
            <a:off x="381000" y="5080000"/>
            <a:ext cx="7937500" cy="1270000"/>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a:solidFill>
                  <a:srgbClr val="000000"/>
                </a:solidFill>
              </a:rPr>
              <a:t>Mean : 3.571  | Confidence Interval @ 95% : [2.848 - 4.294]  |  Standard Deviation : 0.976  |  Standard Error : 0.369</a:t>
            </a:r>
          </a:p>
        </p:txBody>
      </p:sp>
    </p:spTree>
    <p:extLst>
      <p:ext uri="{BB962C8B-B14F-4D97-AF65-F5344CB8AC3E}">
        <p14:creationId xmlns:p14="http://schemas.microsoft.com/office/powerpoint/2010/main" val="26992570"/>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S_RELEASE_DATE" val="2013.01.24"/>
  <p:tag name="AS_TITLE" val="Aspose.Slides for Java"/>
  <p:tag name="AS_VERSION" val="6.9.1.0"/>
</p:tagLst>
</file>

<file path=ppt/theme/theme1.xml><?xml version="1.0" encoding="utf-8"?>
<a:theme xmlns:a="http://schemas.openxmlformats.org/drawingml/2006/main" name="surveyanalytics (1)">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Syrc" typeface="Estrangelo Edessa"/>
        <a:font script="Orya" typeface="Kalinga"/>
        <a:font script="Jpan" typeface="ＭＳ Ｐゴシック"/>
        <a:font script="Guru" typeface="Raavi"/>
        <a:font script="Geor" typeface="Sylfaen"/>
        <a:font script="Beng" typeface="Vrinda"/>
        <a:font script="Yiii" typeface="Microsoft Yi Baiti"/>
        <a:font script="Thaa" typeface="MV Boli"/>
        <a:font script="Khmr" typeface="MoolBoran"/>
        <a:font script="Taml" typeface="Latha"/>
        <a:font script="Cans" typeface="Euphemia"/>
        <a:font script="Telu" typeface="Gautami"/>
        <a:font script="Laoo" typeface="DokChampa"/>
        <a:font script="Uigh" typeface="Microsoft Uighur"/>
        <a:font script="Deva" typeface="Mangal"/>
        <a:font script="Knda" typeface="Tunga"/>
        <a:font script="Cher" typeface="Plantagenet Cherokee"/>
        <a:font script="Arab" typeface="Times New Roman"/>
        <a:font script="Mlym" typeface="Kartika"/>
        <a:font script="Thai" typeface="Angsana New"/>
        <a:font script="Ethi" typeface="Nyala"/>
        <a:font script="Hebr" typeface="Times New Roman"/>
        <a:font script="Sinh" typeface="Iskoola Pota"/>
        <a:font script="Gujr" typeface="Shruti"/>
        <a:font script="Mong" typeface="Mongolian Baiti"/>
        <a:font script="Hang" typeface="맑은 고딕"/>
        <a:font script="Tibt" typeface="Microsoft Himalaya"/>
        <a:font script="Viet" typeface="Times New Roman"/>
        <a:font script="Hans" typeface="宋体"/>
        <a:font script="Hant" typeface="新細明體"/>
      </a:majorFont>
      <a:minorFont>
        <a:latin typeface="Calibri"/>
        <a:ea typeface=""/>
        <a:cs typeface=""/>
        <a:font script="Syrc" typeface="Estrangelo Edessa"/>
        <a:font script="Orya" typeface="Kalinga"/>
        <a:font script="Jpan" typeface="ＭＳ Ｐゴシック"/>
        <a:font script="Guru" typeface="Raavi"/>
        <a:font script="Geor" typeface="Sylfaen"/>
        <a:font script="Beng" typeface="Vrinda"/>
        <a:font script="Yiii" typeface="Microsoft Yi Baiti"/>
        <a:font script="Thaa" typeface="MV Boli"/>
        <a:font script="Khmr" typeface="DaunPenh"/>
        <a:font script="Taml" typeface="Latha"/>
        <a:font script="Cans" typeface="Euphemia"/>
        <a:font script="Telu" typeface="Gautami"/>
        <a:font script="Laoo" typeface="DokChampa"/>
        <a:font script="Uigh" typeface="Microsoft Uighur"/>
        <a:font script="Deva" typeface="Mangal"/>
        <a:font script="Knda" typeface="Tunga"/>
        <a:font script="Cher" typeface="Plantagenet Cherokee"/>
        <a:font script="Arab" typeface="Arial"/>
        <a:font script="Mlym" typeface="Kartika"/>
        <a:font script="Thai" typeface="Cordia New"/>
        <a:font script="Ethi" typeface="Nyala"/>
        <a:font script="Hebr" typeface="Arial"/>
        <a:font script="Sinh" typeface="Iskoola Pota"/>
        <a:font script="Gujr" typeface="Shruti"/>
        <a:font script="Mong" typeface="Mongolian Baiti"/>
        <a:font script="Hang" typeface="맑은 고딕"/>
        <a:font script="Tibt" typeface="Microsoft Himalaya"/>
        <a:font script="Viet" typeface="Arial"/>
        <a:font script="Hans" typeface="宋体"/>
        <a:font script="Hant" typeface="新細明體"/>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tileRect/>
        </a:gradFill>
        <a:gradFill rotWithShape="1">
          <a:gsLst>
            <a:gs pos="0">
              <a:schemeClr val="phClr">
                <a:tint val="100000"/>
                <a:shade val="100000"/>
                <a:satMod val="130000"/>
              </a:schemeClr>
            </a:gs>
            <a:gs pos="100000">
              <a:schemeClr val="phClr">
                <a:tint val="50000"/>
                <a:shade val="100000"/>
                <a:satMod val="350000"/>
              </a:schemeClr>
            </a:gs>
          </a:gsLst>
          <a:lin ang="16200000" scaled="0"/>
          <a:tileRect/>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tileRect/>
        </a:gradFill>
        <a:gradFill rotWithShape="1">
          <a:gsLst>
            <a:gs pos="0">
              <a:schemeClr val="phClr">
                <a:tint val="80000"/>
                <a:satMod val="300000"/>
              </a:schemeClr>
            </a:gs>
            <a:gs pos="100000">
              <a:schemeClr val="phClr">
                <a:shade val="30000"/>
                <a:satMod val="200000"/>
              </a:schemeClr>
            </a:gs>
          </a:gsLst>
          <a:path path="circle">
            <a:fillToRect l="50000" t="50000" r="50000" b="50000"/>
          </a:path>
          <a:tileRect/>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A10989AC5B312D42AFF8552E824BF1EB" ma:contentTypeVersion="11" ma:contentTypeDescription="Create a new document." ma:contentTypeScope="" ma:versionID="358eee3d8dead82dd443b72f905123c4">
  <xsd:schema xmlns:xsd="http://www.w3.org/2001/XMLSchema" xmlns:xs="http://www.w3.org/2001/XMLSchema" xmlns:p="http://schemas.microsoft.com/office/2006/metadata/properties" xmlns:ns2="aee9a783-f265-4f6c-97e4-465ab31efa42" xmlns:ns3="1b5f5fbb-b6bb-4b69-83ed-17475dafd151" targetNamespace="http://schemas.microsoft.com/office/2006/metadata/properties" ma:root="true" ma:fieldsID="14227bd7751d8aa0def7f05bedbf097e" ns2:_="" ns3:_="">
    <xsd:import namespace="aee9a783-f265-4f6c-97e4-465ab31efa42"/>
    <xsd:import namespace="1b5f5fbb-b6bb-4b69-83ed-17475dafd151"/>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2:lcf76f155ced4ddcb4097134ff3c332f" minOccurs="0"/>
                <xsd:element ref="ns3:TaxCatchAll" minOccurs="0"/>
                <xsd:element ref="ns2:MediaServiceDateTaken" minOccurs="0"/>
                <xsd:element ref="ns2:MediaServiceOCR"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ee9a783-f265-4f6c-97e4-465ab31efa4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lcf76f155ced4ddcb4097134ff3c332f" ma:index="13" nillable="true" ma:taxonomy="true" ma:internalName="lcf76f155ced4ddcb4097134ff3c332f" ma:taxonomyFieldName="MediaServiceImageTags" ma:displayName="Image Tags" ma:readOnly="false" ma:fieldId="{5cf76f15-5ced-4ddc-b409-7134ff3c332f}" ma:taxonomyMulti="true" ma:sspId="c58958bc-d1aa-47b7-b3e4-570a6e1d2813" ma:termSetId="09814cd3-568e-fe90-9814-8d621ff8fb84" ma:anchorId="fba54fb3-c3e1-fe81-a776-ca4b69148c4d" ma:open="true" ma:isKeyword="false">
      <xsd:complexType>
        <xsd:sequence>
          <xsd:element ref="pc:Terms" minOccurs="0" maxOccurs="1"/>
        </xsd:sequence>
      </xsd:complexType>
    </xsd:element>
    <xsd:element name="MediaServiceDateTaken" ma:index="15" nillable="true" ma:displayName="MediaServiceDateTaken" ma:hidden="true" ma:indexed="true" ma:internalName="MediaServiceDateTaken"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1b5f5fbb-b6bb-4b69-83ed-17475dafd151" elementFormDefault="qualified">
    <xsd:import namespace="http://schemas.microsoft.com/office/2006/documentManagement/types"/>
    <xsd:import namespace="http://schemas.microsoft.com/office/infopath/2007/PartnerControls"/>
    <xsd:element name="TaxCatchAll" ma:index="14" nillable="true" ma:displayName="Taxonomy Catch All Column" ma:hidden="true" ma:list="{00707193-eb05-4070-b123-5715cea9c972}" ma:internalName="TaxCatchAll" ma:showField="CatchAllData" ma:web="1b5f5fbb-b6bb-4b69-83ed-17475dafd15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aee9a783-f265-4f6c-97e4-465ab31efa42">
      <Terms xmlns="http://schemas.microsoft.com/office/infopath/2007/PartnerControls"/>
    </lcf76f155ced4ddcb4097134ff3c332f>
    <TaxCatchAll xmlns="1b5f5fbb-b6bb-4b69-83ed-17475dafd151" xsi:nil="true"/>
  </documentManagement>
</p:properties>
</file>

<file path=customXml/itemProps1.xml><?xml version="1.0" encoding="utf-8"?>
<ds:datastoreItem xmlns:ds="http://schemas.openxmlformats.org/officeDocument/2006/customXml" ds:itemID="{81094C90-A552-4C88-B02B-8821FCAC98D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ee9a783-f265-4f6c-97e4-465ab31efa42"/>
    <ds:schemaRef ds:uri="1b5f5fbb-b6bb-4b69-83ed-17475dafd15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8B74D111-95C0-42E0-9A87-BA12C61E8779}">
  <ds:schemaRefs>
    <ds:schemaRef ds:uri="http://schemas.microsoft.com/sharepoint/v3/contenttype/forms"/>
  </ds:schemaRefs>
</ds:datastoreItem>
</file>

<file path=customXml/itemProps3.xml><?xml version="1.0" encoding="utf-8"?>
<ds:datastoreItem xmlns:ds="http://schemas.openxmlformats.org/officeDocument/2006/customXml" ds:itemID="{9F3B1F4A-46D5-4EDD-BC6F-2060A8BAADCC}">
  <ds:schemaRefs>
    <ds:schemaRef ds:uri="http://schemas.openxmlformats.org/package/2006/metadata/core-properties"/>
    <ds:schemaRef ds:uri="http://purl.org/dc/dcmitype/"/>
    <ds:schemaRef ds:uri="http://schemas.microsoft.com/office/2006/documentManagement/types"/>
    <ds:schemaRef ds:uri="http://schemas.microsoft.com/office/2006/metadata/properties"/>
    <ds:schemaRef ds:uri="http://www.w3.org/XML/1998/namespace"/>
    <ds:schemaRef ds:uri="http://schemas.microsoft.com/office/infopath/2007/PartnerControls"/>
    <ds:schemaRef ds:uri="1b5f5fbb-b6bb-4b69-83ed-17475dafd151"/>
    <ds:schemaRef ds:uri="aee9a783-f265-4f6c-97e4-465ab31efa42"/>
    <ds:schemaRef ds:uri="http://purl.org/dc/terms/"/>
    <ds:schemaRef ds:uri="http://purl.org/dc/elements/1.1/"/>
  </ds:schemaRefs>
</ds:datastoreItem>
</file>

<file path=docProps/app.xml><?xml version="1.0" encoding="utf-8"?>
<Properties xmlns="http://schemas.openxmlformats.org/officeDocument/2006/extended-properties" xmlns:vt="http://schemas.openxmlformats.org/officeDocument/2006/docPropsVTypes">
  <TotalTime>37</TotalTime>
  <Words>431</Words>
  <Application>Microsoft Office PowerPoint</Application>
  <PresentationFormat>On-screen Show (4:3)</PresentationFormat>
  <Paragraphs>15</Paragraphs>
  <Slides>8</Slides>
  <Notes>0</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0</vt:i4>
      </vt:variant>
      <vt:variant>
        <vt:lpstr>Slide Titles</vt:lpstr>
      </vt:variant>
      <vt:variant>
        <vt:i4>8</vt:i4>
      </vt:variant>
    </vt:vector>
  </HeadingPairs>
  <TitlesOfParts>
    <vt:vector size="11" baseType="lpstr">
      <vt:lpstr>Arial</vt:lpstr>
      <vt:lpstr>Calibri</vt:lpstr>
      <vt:lpstr>surveyanalytics (1)</vt:lpstr>
      <vt:lpstr>Infant Feeding Survey Results </vt:lpstr>
      <vt:lpstr>Overall Survey Statistics</vt:lpstr>
      <vt:lpstr>How recently did you give birth?</vt:lpstr>
      <vt:lpstr>How do you currently get information and advice about infant feeding?</vt:lpstr>
      <vt:lpstr>Barnsley Council - Breastfeed, Anytime. Anywhere - Watch this short video clip. This is a breastfeeding campaign called 'Breastfeed, Anytime. Anywhere' from Barnsley Council. After watching the video, how would you rate the video that aims to share information about breast feeding?</vt:lpstr>
      <vt:lpstr>Better Birth Lincolnshire - Watch this short video clip. This is a breastfeeding campaign called 'Latch on Lincolnshire' from Lincolnshire County Council in collaboration with the NHS. You can read more about it here. After watching the video, how would you rate the video that aims to share information about breast feeding?</vt:lpstr>
      <vt:lpstr>Public Health Agency - #NotSorryMums Watch the short video clip. The Not Sorry Mums campaign aims to encourage a more supportive environment for breastfeeding mums and to share the health benefits of breastfeeding. You can read more about it here. After watching the video, how would you rate the video that aims to promote the awareness of breastfeeding and sharing information on the topic?</vt:lpstr>
      <vt:lpstr>Hull's Milk TrailHere is a campaign from Hull which highlights on a trail the best places for breastfeeding, where participant carers pick up a map from a local venue to answer quiz questions to trade them in for a 'milk trail sticker'. You can read more about it here.How would you rate the aim and advertising of Hull's Milk Trail campaign in supporting parents and carers with breastfeeding?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Amber Cole (NELC)</cp:lastModifiedBy>
  <cp:revision>15</cp:revision>
  <cp:lastPrinted>1969-12-31T16:00:00Z</cp:lastPrinted>
  <dcterms:created xsi:type="dcterms:W3CDTF">2025-04-07T02:13:22Z</dcterms:created>
  <dcterms:modified xsi:type="dcterms:W3CDTF">2025-04-07T12:24:37Z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0x010100A10989AC5B312D42AFF8552E824BF1EB</vt:lpwstr>
  </property>
  <property fmtid="{D5CDD505-2E9C-101B-9397-08002B2CF9AE}" pid="3" name="MSIP_Label_32094fd8-de1c-4407-ad3d-7bf09c0b13b0_Enabled">
    <vt:lpwstr>true</vt:lpwstr>
  </property>
  <property fmtid="{D5CDD505-2E9C-101B-9397-08002B2CF9AE}" pid="4" name="MSIP_Label_32094fd8-de1c-4407-ad3d-7bf09c0b13b0_SetDate">
    <vt:lpwstr>2025-04-07T09:14:37Z</vt:lpwstr>
  </property>
  <property fmtid="{D5CDD505-2E9C-101B-9397-08002B2CF9AE}" pid="5" name="MSIP_Label_32094fd8-de1c-4407-ad3d-7bf09c0b13b0_Method">
    <vt:lpwstr>Standard</vt:lpwstr>
  </property>
  <property fmtid="{D5CDD505-2E9C-101B-9397-08002B2CF9AE}" pid="6" name="MSIP_Label_32094fd8-de1c-4407-ad3d-7bf09c0b13b0_Name">
    <vt:lpwstr>OFFICIAL-SENSITIVE</vt:lpwstr>
  </property>
  <property fmtid="{D5CDD505-2E9C-101B-9397-08002B2CF9AE}" pid="7" name="MSIP_Label_32094fd8-de1c-4407-ad3d-7bf09c0b13b0_SiteId">
    <vt:lpwstr>2000653a-c2c6-4009-ac5a-2455bfbfb61d</vt:lpwstr>
  </property>
  <property fmtid="{D5CDD505-2E9C-101B-9397-08002B2CF9AE}" pid="8" name="MSIP_Label_32094fd8-de1c-4407-ad3d-7bf09c0b13b0_ActionId">
    <vt:lpwstr>b828526c-2965-405d-8cc3-8f1836a74ebe</vt:lpwstr>
  </property>
  <property fmtid="{D5CDD505-2E9C-101B-9397-08002B2CF9AE}" pid="9" name="MSIP_Label_32094fd8-de1c-4407-ad3d-7bf09c0b13b0_ContentBits">
    <vt:lpwstr>1</vt:lpwstr>
  </property>
  <property fmtid="{D5CDD505-2E9C-101B-9397-08002B2CF9AE}" pid="10" name="MSIP_Label_32094fd8-de1c-4407-ad3d-7bf09c0b13b0_Tag">
    <vt:lpwstr>10, 3, 0, 2</vt:lpwstr>
  </property>
  <property fmtid="{D5CDD505-2E9C-101B-9397-08002B2CF9AE}" pid="11" name="ClassificationContentMarkingHeaderLocations">
    <vt:lpwstr>Office Theme:8\surveyanalytics (1):8\surveyanalytics (1):8</vt:lpwstr>
  </property>
  <property fmtid="{D5CDD505-2E9C-101B-9397-08002B2CF9AE}" pid="12" name="ClassificationContentMarkingHeaderText">
    <vt:lpwstr>OFFICIAL-SENSITIVE</vt:lpwstr>
  </property>
  <property fmtid="{D5CDD505-2E9C-101B-9397-08002B2CF9AE}" pid="13" name="MediaServiceImageTags">
    <vt:lpwstr/>
  </property>
</Properties>
</file>