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368"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title>
      <c:tx>
        <c:rich>
          <a:bodyPr anchorCtr="1"/>
          <a:lstStyle/>
          <a:p>
            <a:pPr>
              <a:defRPr/>
            </a:pPr>
            <a:r>
              <a:rPr lang="en-GB"/>
              <a:t>Completion / Dropout</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explosion val="25"/>
          <c:dPt>
            <c:idx val="0"/>
            <c:bubble3D val="0"/>
            <c:spPr>
              <a:solidFill>
                <a:srgbClr val="4980BA"/>
              </a:solidFill>
            </c:spPr>
            <c:extLst>
              <c:ext xmlns:c16="http://schemas.microsoft.com/office/drawing/2014/chart" uri="{C3380CC4-5D6E-409C-BE32-E72D297353CC}">
                <c16:uniqueId val="{00000001-E69B-4D52-96B4-F778DA3090E7}"/>
              </c:ext>
            </c:extLst>
          </c:dPt>
          <c:dPt>
            <c:idx val="1"/>
            <c:bubble3D val="0"/>
            <c:spPr>
              <a:solidFill>
                <a:srgbClr val="C6514E"/>
              </a:solidFill>
            </c:spPr>
            <c:extLst>
              <c:ext xmlns:c16="http://schemas.microsoft.com/office/drawing/2014/chart" uri="{C3380CC4-5D6E-409C-BE32-E72D297353CC}">
                <c16:uniqueId val="{00000003-E69B-4D52-96B4-F778DA3090E7}"/>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extLst>
          </c:dLbls>
          <c:val>
            <c:numRef>
              <c:f>Sheet1!$B$2:$B$3</c:f>
              <c:numCache>
                <c:formatCode>General</c:formatCode>
                <c:ptCount val="2"/>
                <c:pt idx="0">
                  <c:v>13</c:v>
                </c:pt>
                <c:pt idx="1">
                  <c:v>12</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Completed</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Completed</c:v>
                      </c:pt>
                      <c:pt idx="1">
                        <c:v>Drop Out</c:v>
                      </c:pt>
                    </c:strCache>
                  </c:strRef>
                </c15:cat>
              </c15:filteredCategoryTitle>
            </c:ext>
            <c:ext xmlns:c16="http://schemas.microsoft.com/office/drawing/2014/chart" uri="{C3380CC4-5D6E-409C-BE32-E72D297353CC}">
              <c16:uniqueId val="{00000004-E69B-4D52-96B4-F778DA3090E7}"/>
            </c:ext>
          </c:extLst>
        </c:ser>
        <c:dLbls>
          <c:showLegendKey val="0"/>
          <c:showVal val="0"/>
          <c:showCatName val="0"/>
          <c:showSerName val="0"/>
          <c:showPercent val="0"/>
          <c:showBubbleSize val="0"/>
          <c:showLeaderLines val="0"/>
        </c:dLbls>
      </c:pie3DChart>
    </c:plotArea>
    <c:legend>
      <c:legendPos val="r"/>
      <c:overlay val="0"/>
    </c:legend>
    <c:plotVisOnly val="1"/>
    <c:dispBlanksAs val="zero"/>
    <c:showDLblsOverMax val="1"/>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62DC-4229-8575-E409B35B1717}"/>
              </c:ext>
            </c:extLst>
          </c:dPt>
          <c:dPt>
            <c:idx val="1"/>
            <c:invertIfNegative val="1"/>
            <c:bubble3D val="0"/>
            <c:spPr>
              <a:solidFill>
                <a:srgbClr val="C6514E"/>
              </a:solidFill>
            </c:spPr>
            <c:extLst>
              <c:ext xmlns:c16="http://schemas.microsoft.com/office/drawing/2014/chart" uri="{C3380CC4-5D6E-409C-BE32-E72D297353CC}">
                <c16:uniqueId val="{00000003-62DC-4229-8575-E409B35B1717}"/>
              </c:ext>
            </c:extLst>
          </c:dPt>
          <c:dPt>
            <c:idx val="2"/>
            <c:invertIfNegative val="1"/>
            <c:bubble3D val="0"/>
            <c:spPr>
              <a:solidFill>
                <a:srgbClr val="96B95D"/>
              </a:solidFill>
            </c:spPr>
            <c:extLst>
              <c:ext xmlns:c16="http://schemas.microsoft.com/office/drawing/2014/chart" uri="{C3380CC4-5D6E-409C-BE32-E72D297353CC}">
                <c16:uniqueId val="{00000005-62DC-4229-8575-E409B35B1717}"/>
              </c:ext>
            </c:extLst>
          </c:dPt>
          <c:dPt>
            <c:idx val="3"/>
            <c:invertIfNegative val="1"/>
            <c:bubble3D val="0"/>
            <c:spPr>
              <a:solidFill>
                <a:srgbClr val="81649F"/>
              </a:solidFill>
            </c:spPr>
            <c:extLst>
              <c:ext xmlns:c16="http://schemas.microsoft.com/office/drawing/2014/chart" uri="{C3380CC4-5D6E-409C-BE32-E72D297353CC}">
                <c16:uniqueId val="{00000007-62DC-4229-8575-E409B35B1717}"/>
              </c:ext>
            </c:extLst>
          </c:dPt>
          <c:dPt>
            <c:idx val="4"/>
            <c:invertIfNegative val="1"/>
            <c:bubble3D val="0"/>
            <c:spPr>
              <a:solidFill>
                <a:srgbClr val="38ABC4"/>
              </a:solidFill>
            </c:spPr>
            <c:extLst>
              <c:ext xmlns:c16="http://schemas.microsoft.com/office/drawing/2014/chart" uri="{C3380CC4-5D6E-409C-BE32-E72D297353CC}">
                <c16:uniqueId val="{00000009-62DC-4229-8575-E409B35B1717}"/>
              </c:ext>
            </c:extLst>
          </c:dPt>
          <c:dPt>
            <c:idx val="5"/>
            <c:invertIfNegative val="1"/>
            <c:bubble3D val="0"/>
            <c:spPr>
              <a:solidFill>
                <a:srgbClr val="4980BA"/>
              </a:solidFill>
            </c:spPr>
            <c:extLst>
              <c:ext xmlns:c16="http://schemas.microsoft.com/office/drawing/2014/chart" uri="{C3380CC4-5D6E-409C-BE32-E72D297353CC}">
                <c16:uniqueId val="{0000000B-62DC-4229-8575-E409B35B1717}"/>
              </c:ext>
            </c:extLst>
          </c:dPt>
          <c:dPt>
            <c:idx val="6"/>
            <c:invertIfNegative val="1"/>
            <c:bubble3D val="0"/>
            <c:spPr>
              <a:solidFill>
                <a:srgbClr val="C6514E"/>
              </a:solidFill>
            </c:spPr>
            <c:extLst>
              <c:ext xmlns:c16="http://schemas.microsoft.com/office/drawing/2014/chart" uri="{C3380CC4-5D6E-409C-BE32-E72D297353CC}">
                <c16:uniqueId val="{0000000D-62DC-4229-8575-E409B35B1717}"/>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Sheet1!$B$2:$B$8</c:f>
              <c:numCache>
                <c:formatCode>General</c:formatCode>
                <c:ptCount val="7"/>
                <c:pt idx="0">
                  <c:v>0.30430000000000001</c:v>
                </c:pt>
                <c:pt idx="1">
                  <c:v>0.26090000000000002</c:v>
                </c:pt>
                <c:pt idx="2">
                  <c:v>0</c:v>
                </c:pt>
                <c:pt idx="3">
                  <c:v>0.13039999999999999</c:v>
                </c:pt>
                <c:pt idx="4">
                  <c:v>0</c:v>
                </c:pt>
                <c:pt idx="5">
                  <c:v>0.13039999999999999</c:v>
                </c:pt>
                <c:pt idx="6">
                  <c:v>0.1739</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Sheet1!$A$2:$A$8</c15:sqref>
                        </c15:formulaRef>
                      </c:ext>
                    </c:extLst>
                    <c:strCache>
                      <c:ptCount val="7"/>
                      <c:pt idx="0">
                        <c:v>In the last year</c:v>
                      </c:pt>
                      <c:pt idx="1">
                        <c:v>In the last 2 years</c:v>
                      </c:pt>
                      <c:pt idx="2">
                        <c:v>In the last 3 years</c:v>
                      </c:pt>
                      <c:pt idx="3">
                        <c:v>In the last 4 years</c:v>
                      </c:pt>
                      <c:pt idx="4">
                        <c:v>In the last 5 years</c:v>
                      </c:pt>
                      <c:pt idx="5">
                        <c:v>More than 5 years ago</c:v>
                      </c:pt>
                      <c:pt idx="6">
                        <c:v>I'm a family member</c:v>
                      </c:pt>
                    </c:strCache>
                  </c:strRef>
                </c15:cat>
              </c15:filteredCategoryTitle>
            </c:ext>
            <c:ext xmlns:c16="http://schemas.microsoft.com/office/drawing/2014/chart" uri="{C3380CC4-5D6E-409C-BE32-E72D297353CC}">
              <c16:uniqueId val="{0000000E-62DC-4229-8575-E409B35B1717}"/>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57E3-4AF4-8C40-714399B733CC}"/>
              </c:ext>
            </c:extLst>
          </c:dPt>
          <c:dPt>
            <c:idx val="1"/>
            <c:invertIfNegative val="1"/>
            <c:bubble3D val="0"/>
            <c:spPr>
              <a:solidFill>
                <a:srgbClr val="C6514E"/>
              </a:solidFill>
            </c:spPr>
            <c:extLst>
              <c:ext xmlns:c16="http://schemas.microsoft.com/office/drawing/2014/chart" uri="{C3380CC4-5D6E-409C-BE32-E72D297353CC}">
                <c16:uniqueId val="{00000003-57E3-4AF4-8C40-714399B733CC}"/>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Sheet1!$B$2:$B$3</c:f>
              <c:numCache>
                <c:formatCode>General</c:formatCode>
                <c:ptCount val="2"/>
                <c:pt idx="0">
                  <c:v>0.81820000000000004</c:v>
                </c:pt>
                <c:pt idx="1">
                  <c:v>0.18179999999999999</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Yes</c:v>
                      </c:pt>
                      <c:pt idx="1">
                        <c:v>No</c:v>
                      </c:pt>
                    </c:strCache>
                  </c:strRef>
                </c15:cat>
              </c15:filteredCategoryTitle>
            </c:ext>
            <c:ext xmlns:c16="http://schemas.microsoft.com/office/drawing/2014/chart" uri="{C3380CC4-5D6E-409C-BE32-E72D297353CC}">
              <c16:uniqueId val="{00000004-57E3-4AF4-8C40-714399B733C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6C40-453C-B5C6-80DE3C54F0FD}"/>
              </c:ext>
            </c:extLst>
          </c:dPt>
          <c:dPt>
            <c:idx val="1"/>
            <c:invertIfNegative val="1"/>
            <c:bubble3D val="0"/>
            <c:spPr>
              <a:solidFill>
                <a:srgbClr val="C6514E"/>
              </a:solidFill>
            </c:spPr>
            <c:extLst>
              <c:ext xmlns:c16="http://schemas.microsoft.com/office/drawing/2014/chart" uri="{C3380CC4-5D6E-409C-BE32-E72D297353CC}">
                <c16:uniqueId val="{00000003-6C40-453C-B5C6-80DE3C54F0FD}"/>
              </c:ext>
            </c:extLst>
          </c:dPt>
          <c:dPt>
            <c:idx val="2"/>
            <c:invertIfNegative val="1"/>
            <c:bubble3D val="0"/>
            <c:spPr>
              <a:solidFill>
                <a:srgbClr val="96B95D"/>
              </a:solidFill>
            </c:spPr>
            <c:extLst>
              <c:ext xmlns:c16="http://schemas.microsoft.com/office/drawing/2014/chart" uri="{C3380CC4-5D6E-409C-BE32-E72D297353CC}">
                <c16:uniqueId val="{00000005-6C40-453C-B5C6-80DE3C54F0FD}"/>
              </c:ext>
            </c:extLst>
          </c:dPt>
          <c:dPt>
            <c:idx val="3"/>
            <c:invertIfNegative val="1"/>
            <c:bubble3D val="0"/>
            <c:spPr>
              <a:solidFill>
                <a:srgbClr val="81649F"/>
              </a:solidFill>
            </c:spPr>
            <c:extLst>
              <c:ext xmlns:c16="http://schemas.microsoft.com/office/drawing/2014/chart" uri="{C3380CC4-5D6E-409C-BE32-E72D297353CC}">
                <c16:uniqueId val="{00000007-6C40-453C-B5C6-80DE3C54F0FD}"/>
              </c:ext>
            </c:extLst>
          </c:dPt>
          <c:dPt>
            <c:idx val="4"/>
            <c:invertIfNegative val="1"/>
            <c:bubble3D val="0"/>
            <c:spPr>
              <a:solidFill>
                <a:srgbClr val="38ABC4"/>
              </a:solidFill>
            </c:spPr>
            <c:extLst>
              <c:ext xmlns:c16="http://schemas.microsoft.com/office/drawing/2014/chart" uri="{C3380CC4-5D6E-409C-BE32-E72D297353CC}">
                <c16:uniqueId val="{00000009-6C40-453C-B5C6-80DE3C54F0FD}"/>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Sheet1!$B$2:$B$6</c:f>
              <c:numCache>
                <c:formatCode>General</c:formatCode>
                <c:ptCount val="5"/>
                <c:pt idx="0">
                  <c:v>0.2581</c:v>
                </c:pt>
                <c:pt idx="1">
                  <c:v>0.129</c:v>
                </c:pt>
                <c:pt idx="2">
                  <c:v>0.2258</c:v>
                </c:pt>
                <c:pt idx="3">
                  <c:v>0.3226</c:v>
                </c:pt>
                <c:pt idx="4">
                  <c:v>6.4500000000000002E-2</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Dedicated appointments with our friendly team</c:v>
                      </c:pt>
                      <c:pt idx="1">
                        <c:v>Individual therapeutic support</c:v>
                      </c:pt>
                      <c:pt idx="2">
                        <c:v>Parent and caregiver groups</c:v>
                      </c:pt>
                      <c:pt idx="3">
                        <c:v>Focused sessions around baby’s brain development</c:v>
                      </c:pt>
                      <c:pt idx="4">
                        <c:v>Signposting to other services</c:v>
                      </c:pt>
                    </c:strCache>
                  </c:strRef>
                </c15:cat>
              </c15:filteredCategoryTitle>
            </c:ext>
            <c:ext xmlns:c16="http://schemas.microsoft.com/office/drawing/2014/chart" uri="{C3380CC4-5D6E-409C-BE32-E72D297353CC}">
              <c16:uniqueId val="{0000000A-6C40-453C-B5C6-80DE3C54F0F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CE3F-48C9-8546-E78762411449}"/>
              </c:ext>
            </c:extLst>
          </c:dPt>
          <c:dPt>
            <c:idx val="1"/>
            <c:invertIfNegative val="1"/>
            <c:bubble3D val="0"/>
            <c:spPr>
              <a:solidFill>
                <a:srgbClr val="C6514E"/>
              </a:solidFill>
            </c:spPr>
            <c:extLst>
              <c:ext xmlns:c16="http://schemas.microsoft.com/office/drawing/2014/chart" uri="{C3380CC4-5D6E-409C-BE32-E72D297353CC}">
                <c16:uniqueId val="{00000003-CE3F-48C9-8546-E78762411449}"/>
              </c:ext>
            </c:extLst>
          </c:dPt>
          <c:dPt>
            <c:idx val="2"/>
            <c:invertIfNegative val="1"/>
            <c:bubble3D val="0"/>
            <c:spPr>
              <a:solidFill>
                <a:srgbClr val="96B95D"/>
              </a:solidFill>
            </c:spPr>
            <c:extLst>
              <c:ext xmlns:c16="http://schemas.microsoft.com/office/drawing/2014/chart" uri="{C3380CC4-5D6E-409C-BE32-E72D297353CC}">
                <c16:uniqueId val="{00000005-CE3F-48C9-8546-E78762411449}"/>
              </c:ext>
            </c:extLst>
          </c:dPt>
          <c:dPt>
            <c:idx val="3"/>
            <c:invertIfNegative val="1"/>
            <c:bubble3D val="0"/>
            <c:spPr>
              <a:solidFill>
                <a:srgbClr val="81649F"/>
              </a:solidFill>
            </c:spPr>
            <c:extLst>
              <c:ext xmlns:c16="http://schemas.microsoft.com/office/drawing/2014/chart" uri="{C3380CC4-5D6E-409C-BE32-E72D297353CC}">
                <c16:uniqueId val="{00000007-CE3F-48C9-8546-E78762411449}"/>
              </c:ext>
            </c:extLst>
          </c:dPt>
          <c:dPt>
            <c:idx val="4"/>
            <c:invertIfNegative val="1"/>
            <c:bubble3D val="0"/>
            <c:spPr>
              <a:solidFill>
                <a:srgbClr val="38ABC4"/>
              </a:solidFill>
            </c:spPr>
            <c:extLst>
              <c:ext xmlns:c16="http://schemas.microsoft.com/office/drawing/2014/chart" uri="{C3380CC4-5D6E-409C-BE32-E72D297353CC}">
                <c16:uniqueId val="{00000009-CE3F-48C9-8546-E78762411449}"/>
              </c:ext>
            </c:extLst>
          </c:dPt>
          <c:dPt>
            <c:idx val="5"/>
            <c:invertIfNegative val="1"/>
            <c:bubble3D val="0"/>
            <c:spPr>
              <a:solidFill>
                <a:srgbClr val="4980BA"/>
              </a:solidFill>
            </c:spPr>
            <c:extLst>
              <c:ext xmlns:c16="http://schemas.microsoft.com/office/drawing/2014/chart" uri="{C3380CC4-5D6E-409C-BE32-E72D297353CC}">
                <c16:uniqueId val="{0000000B-CE3F-48C9-8546-E78762411449}"/>
              </c:ext>
            </c:extLst>
          </c:dPt>
          <c:dPt>
            <c:idx val="6"/>
            <c:invertIfNegative val="1"/>
            <c:bubble3D val="0"/>
            <c:spPr>
              <a:solidFill>
                <a:srgbClr val="C6514E"/>
              </a:solidFill>
            </c:spPr>
            <c:extLst>
              <c:ext xmlns:c16="http://schemas.microsoft.com/office/drawing/2014/chart" uri="{C3380CC4-5D6E-409C-BE32-E72D297353CC}">
                <c16:uniqueId val="{0000000D-CE3F-48C9-8546-E78762411449}"/>
              </c:ext>
            </c:extLst>
          </c:dPt>
          <c:dPt>
            <c:idx val="7"/>
            <c:invertIfNegative val="1"/>
            <c:bubble3D val="0"/>
            <c:spPr>
              <a:solidFill>
                <a:srgbClr val="96B95D"/>
              </a:solidFill>
            </c:spPr>
            <c:extLst>
              <c:ext xmlns:c16="http://schemas.microsoft.com/office/drawing/2014/chart" uri="{C3380CC4-5D6E-409C-BE32-E72D297353CC}">
                <c16:uniqueId val="{0000000F-CE3F-48C9-8546-E78762411449}"/>
              </c:ext>
            </c:extLst>
          </c:dPt>
          <c:dPt>
            <c:idx val="8"/>
            <c:invertIfNegative val="1"/>
            <c:bubble3D val="0"/>
            <c:spPr>
              <a:solidFill>
                <a:srgbClr val="81649F"/>
              </a:solidFill>
            </c:spPr>
            <c:extLst>
              <c:ext xmlns:c16="http://schemas.microsoft.com/office/drawing/2014/chart" uri="{C3380CC4-5D6E-409C-BE32-E72D297353CC}">
                <c16:uniqueId val="{00000011-CE3F-48C9-8546-E78762411449}"/>
              </c:ext>
            </c:extLst>
          </c:dPt>
          <c:dPt>
            <c:idx val="9"/>
            <c:invertIfNegative val="1"/>
            <c:bubble3D val="0"/>
            <c:spPr>
              <a:solidFill>
                <a:srgbClr val="38ABC4"/>
              </a:solidFill>
            </c:spPr>
            <c:extLst>
              <c:ext xmlns:c16="http://schemas.microsoft.com/office/drawing/2014/chart" uri="{C3380CC4-5D6E-409C-BE32-E72D297353CC}">
                <c16:uniqueId val="{00000013-CE3F-48C9-8546-E78762411449}"/>
              </c:ext>
            </c:extLst>
          </c:dPt>
          <c:dPt>
            <c:idx val="10"/>
            <c:invertIfNegative val="1"/>
            <c:bubble3D val="0"/>
            <c:spPr>
              <a:solidFill>
                <a:srgbClr val="4980BA"/>
              </a:solidFill>
            </c:spPr>
            <c:extLst>
              <c:ext xmlns:c16="http://schemas.microsoft.com/office/drawing/2014/chart" uri="{C3380CC4-5D6E-409C-BE32-E72D297353CC}">
                <c16:uniqueId val="{00000015-CE3F-48C9-8546-E78762411449}"/>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Sheet1!$B$2:$B$12</c:f>
              <c:numCache>
                <c:formatCode>General</c:formatCode>
                <c:ptCount val="11"/>
                <c:pt idx="0">
                  <c:v>7.4099999999999999E-2</c:v>
                </c:pt>
                <c:pt idx="1">
                  <c:v>3.6999999999999998E-2</c:v>
                </c:pt>
                <c:pt idx="2">
                  <c:v>0.14810000000000001</c:v>
                </c:pt>
                <c:pt idx="3">
                  <c:v>0</c:v>
                </c:pt>
                <c:pt idx="4">
                  <c:v>0</c:v>
                </c:pt>
                <c:pt idx="5">
                  <c:v>7.4099999999999999E-2</c:v>
                </c:pt>
                <c:pt idx="6">
                  <c:v>7.4099999999999999E-2</c:v>
                </c:pt>
                <c:pt idx="7">
                  <c:v>0.14810000000000001</c:v>
                </c:pt>
                <c:pt idx="8">
                  <c:v>0.25929999999999997</c:v>
                </c:pt>
                <c:pt idx="9">
                  <c:v>7.4099999999999999E-2</c:v>
                </c:pt>
                <c:pt idx="10">
                  <c:v>0.1111</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Sheet1!$A$2:$A$12</c15:sqref>
                        </c15:formulaRef>
                      </c:ext>
                    </c:extLst>
                    <c:strCache>
                      <c:ptCount val="11"/>
                      <c:pt idx="0">
                        <c:v>Email newsletters</c:v>
                      </c:pt>
                      <c:pt idx="1">
                        <c:v>Instagram</c:v>
                      </c:pt>
                      <c:pt idx="2">
                        <c:v>Facebook</c:v>
                      </c:pt>
                      <c:pt idx="3">
                        <c:v>Google</c:v>
                      </c:pt>
                      <c:pt idx="4">
                        <c:v>X</c:v>
                      </c:pt>
                      <c:pt idx="5">
                        <c:v>Leaflets</c:v>
                      </c:pt>
                      <c:pt idx="6">
                        <c:v>Online forums</c:v>
                      </c:pt>
                      <c:pt idx="7">
                        <c:v>Family and friends</c:v>
                      </c:pt>
                      <c:pt idx="8">
                        <c:v>Professionals and practitioners</c:v>
                      </c:pt>
                      <c:pt idx="9">
                        <c:v>I don't need information or advice</c:v>
                      </c:pt>
                      <c:pt idx="10">
                        <c:v>Other</c:v>
                      </c:pt>
                    </c:strCache>
                  </c:strRef>
                </c15:cat>
              </c15:filteredCategoryTitle>
            </c:ext>
            <c:ext xmlns:c16="http://schemas.microsoft.com/office/drawing/2014/chart" uri="{C3380CC4-5D6E-409C-BE32-E72D297353CC}">
              <c16:uniqueId val="{00000016-CE3F-48C9-8546-E7876241144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11CA-4F4E-B9B3-859F08A22EE4}"/>
              </c:ext>
            </c:extLst>
          </c:dPt>
          <c:dPt>
            <c:idx val="1"/>
            <c:invertIfNegative val="1"/>
            <c:bubble3D val="0"/>
            <c:spPr>
              <a:solidFill>
                <a:srgbClr val="C6514E"/>
              </a:solidFill>
            </c:spPr>
            <c:extLst>
              <c:ext xmlns:c16="http://schemas.microsoft.com/office/drawing/2014/chart" uri="{C3380CC4-5D6E-409C-BE32-E72D297353CC}">
                <c16:uniqueId val="{00000003-11CA-4F4E-B9B3-859F08A22EE4}"/>
              </c:ext>
            </c:extLst>
          </c:dPt>
          <c:dPt>
            <c:idx val="2"/>
            <c:invertIfNegative val="1"/>
            <c:bubble3D val="0"/>
            <c:spPr>
              <a:solidFill>
                <a:srgbClr val="96B95D"/>
              </a:solidFill>
            </c:spPr>
            <c:extLst>
              <c:ext xmlns:c16="http://schemas.microsoft.com/office/drawing/2014/chart" uri="{C3380CC4-5D6E-409C-BE32-E72D297353CC}">
                <c16:uniqueId val="{00000005-11CA-4F4E-B9B3-859F08A22EE4}"/>
              </c:ext>
            </c:extLst>
          </c:dPt>
          <c:dPt>
            <c:idx val="3"/>
            <c:invertIfNegative val="1"/>
            <c:bubble3D val="0"/>
            <c:spPr>
              <a:solidFill>
                <a:srgbClr val="81649F"/>
              </a:solidFill>
            </c:spPr>
            <c:extLst>
              <c:ext xmlns:c16="http://schemas.microsoft.com/office/drawing/2014/chart" uri="{C3380CC4-5D6E-409C-BE32-E72D297353CC}">
                <c16:uniqueId val="{00000007-11CA-4F4E-B9B3-859F08A22EE4}"/>
              </c:ext>
            </c:extLst>
          </c:dPt>
          <c:dPt>
            <c:idx val="4"/>
            <c:invertIfNegative val="1"/>
            <c:bubble3D val="0"/>
            <c:spPr>
              <a:solidFill>
                <a:srgbClr val="38ABC4"/>
              </a:solidFill>
            </c:spPr>
            <c:extLst>
              <c:ext xmlns:c16="http://schemas.microsoft.com/office/drawing/2014/chart" uri="{C3380CC4-5D6E-409C-BE32-E72D297353CC}">
                <c16:uniqueId val="{00000009-11CA-4F4E-B9B3-859F08A22EE4}"/>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Sheet1!$B$2:$B$6</c:f>
              <c:numCache>
                <c:formatCode>General</c:formatCode>
                <c:ptCount val="5"/>
                <c:pt idx="0">
                  <c:v>0</c:v>
                </c:pt>
                <c:pt idx="1">
                  <c:v>0</c:v>
                </c:pt>
                <c:pt idx="2">
                  <c:v>0.36359999999999998</c:v>
                </c:pt>
                <c:pt idx="3">
                  <c:v>0.2727</c:v>
                </c:pt>
                <c:pt idx="4">
                  <c:v>0.36359999999999998</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Very poor</c:v>
                      </c:pt>
                      <c:pt idx="1">
                        <c:v>Poor</c:v>
                      </c:pt>
                      <c:pt idx="2">
                        <c:v>Average</c:v>
                      </c:pt>
                      <c:pt idx="3">
                        <c:v>Good</c:v>
                      </c:pt>
                      <c:pt idx="4">
                        <c:v>Excellent</c:v>
                      </c:pt>
                    </c:strCache>
                  </c:strRef>
                </c15:cat>
              </c15:filteredCategoryTitle>
            </c:ext>
            <c:ext xmlns:c16="http://schemas.microsoft.com/office/drawing/2014/chart" uri="{C3380CC4-5D6E-409C-BE32-E72D297353CC}">
              <c16:uniqueId val="{0000000A-11CA-4F4E-B9B3-859F08A22EE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57F7-477B-82E1-C684020CFCF2}"/>
              </c:ext>
            </c:extLst>
          </c:dPt>
          <c:dPt>
            <c:idx val="1"/>
            <c:invertIfNegative val="1"/>
            <c:bubble3D val="0"/>
            <c:spPr>
              <a:solidFill>
                <a:srgbClr val="C6514E"/>
              </a:solidFill>
            </c:spPr>
            <c:extLst>
              <c:ext xmlns:c16="http://schemas.microsoft.com/office/drawing/2014/chart" uri="{C3380CC4-5D6E-409C-BE32-E72D297353CC}">
                <c16:uniqueId val="{00000003-57F7-477B-82E1-C684020CFCF2}"/>
              </c:ext>
            </c:extLst>
          </c:dPt>
          <c:dPt>
            <c:idx val="2"/>
            <c:invertIfNegative val="1"/>
            <c:bubble3D val="0"/>
            <c:spPr>
              <a:solidFill>
                <a:srgbClr val="96B95D"/>
              </a:solidFill>
            </c:spPr>
            <c:extLst>
              <c:ext xmlns:c16="http://schemas.microsoft.com/office/drawing/2014/chart" uri="{C3380CC4-5D6E-409C-BE32-E72D297353CC}">
                <c16:uniqueId val="{00000005-57F7-477B-82E1-C684020CFCF2}"/>
              </c:ext>
            </c:extLst>
          </c:dPt>
          <c:dPt>
            <c:idx val="3"/>
            <c:invertIfNegative val="1"/>
            <c:bubble3D val="0"/>
            <c:spPr>
              <a:solidFill>
                <a:srgbClr val="81649F"/>
              </a:solidFill>
            </c:spPr>
            <c:extLst>
              <c:ext xmlns:c16="http://schemas.microsoft.com/office/drawing/2014/chart" uri="{C3380CC4-5D6E-409C-BE32-E72D297353CC}">
                <c16:uniqueId val="{00000007-57F7-477B-82E1-C684020CFCF2}"/>
              </c:ext>
            </c:extLst>
          </c:dPt>
          <c:dPt>
            <c:idx val="4"/>
            <c:invertIfNegative val="1"/>
            <c:bubble3D val="0"/>
            <c:spPr>
              <a:solidFill>
                <a:srgbClr val="38ABC4"/>
              </a:solidFill>
            </c:spPr>
            <c:extLst>
              <c:ext xmlns:c16="http://schemas.microsoft.com/office/drawing/2014/chart" uri="{C3380CC4-5D6E-409C-BE32-E72D297353CC}">
                <c16:uniqueId val="{00000009-57F7-477B-82E1-C684020CFCF2}"/>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Sheet1!$B$2:$B$6</c:f>
              <c:numCache>
                <c:formatCode>General</c:formatCode>
                <c:ptCount val="5"/>
                <c:pt idx="0">
                  <c:v>8.3299999999999999E-2</c:v>
                </c:pt>
                <c:pt idx="1">
                  <c:v>8.3299999999999999E-2</c:v>
                </c:pt>
                <c:pt idx="2">
                  <c:v>0.16669999999999999</c:v>
                </c:pt>
                <c:pt idx="3">
                  <c:v>0.25</c:v>
                </c:pt>
                <c:pt idx="4">
                  <c:v>0.41670000000000001</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Very poor</c:v>
                      </c:pt>
                      <c:pt idx="1">
                        <c:v>Poor</c:v>
                      </c:pt>
                      <c:pt idx="2">
                        <c:v>Average</c:v>
                      </c:pt>
                      <c:pt idx="3">
                        <c:v>Good</c:v>
                      </c:pt>
                      <c:pt idx="4">
                        <c:v>Excellent</c:v>
                      </c:pt>
                    </c:strCache>
                  </c:strRef>
                </c15:cat>
              </c15:filteredCategoryTitle>
            </c:ext>
            <c:ext xmlns:c16="http://schemas.microsoft.com/office/drawing/2014/chart" uri="{C3380CC4-5D6E-409C-BE32-E72D297353CC}">
              <c16:uniqueId val="{0000000A-57F7-477B-82E1-C684020CFCF2}"/>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BC9A-46EE-A912-BF53AA6828EE}"/>
              </c:ext>
            </c:extLst>
          </c:dPt>
          <c:dPt>
            <c:idx val="1"/>
            <c:invertIfNegative val="1"/>
            <c:bubble3D val="0"/>
            <c:spPr>
              <a:solidFill>
                <a:srgbClr val="C6514E"/>
              </a:solidFill>
            </c:spPr>
            <c:extLst>
              <c:ext xmlns:c16="http://schemas.microsoft.com/office/drawing/2014/chart" uri="{C3380CC4-5D6E-409C-BE32-E72D297353CC}">
                <c16:uniqueId val="{00000003-BC9A-46EE-A912-BF53AA6828EE}"/>
              </c:ext>
            </c:extLst>
          </c:dPt>
          <c:dPt>
            <c:idx val="2"/>
            <c:invertIfNegative val="1"/>
            <c:bubble3D val="0"/>
            <c:spPr>
              <a:solidFill>
                <a:srgbClr val="96B95D"/>
              </a:solidFill>
            </c:spPr>
            <c:extLst>
              <c:ext xmlns:c16="http://schemas.microsoft.com/office/drawing/2014/chart" uri="{C3380CC4-5D6E-409C-BE32-E72D297353CC}">
                <c16:uniqueId val="{00000005-BC9A-46EE-A912-BF53AA6828EE}"/>
              </c:ext>
            </c:extLst>
          </c:dPt>
          <c:dPt>
            <c:idx val="3"/>
            <c:invertIfNegative val="1"/>
            <c:bubble3D val="0"/>
            <c:spPr>
              <a:solidFill>
                <a:srgbClr val="81649F"/>
              </a:solidFill>
            </c:spPr>
            <c:extLst>
              <c:ext xmlns:c16="http://schemas.microsoft.com/office/drawing/2014/chart" uri="{C3380CC4-5D6E-409C-BE32-E72D297353CC}">
                <c16:uniqueId val="{00000007-BC9A-46EE-A912-BF53AA6828EE}"/>
              </c:ext>
            </c:extLst>
          </c:dPt>
          <c:dPt>
            <c:idx val="4"/>
            <c:invertIfNegative val="1"/>
            <c:bubble3D val="0"/>
            <c:spPr>
              <a:solidFill>
                <a:srgbClr val="38ABC4"/>
              </a:solidFill>
            </c:spPr>
            <c:extLst>
              <c:ext xmlns:c16="http://schemas.microsoft.com/office/drawing/2014/chart" uri="{C3380CC4-5D6E-409C-BE32-E72D297353CC}">
                <c16:uniqueId val="{00000009-BC9A-46EE-A912-BF53AA6828EE}"/>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Sheet1!$B$2:$B$6</c:f>
              <c:numCache>
                <c:formatCode>General</c:formatCode>
                <c:ptCount val="5"/>
                <c:pt idx="0">
                  <c:v>8.3299999999999999E-2</c:v>
                </c:pt>
                <c:pt idx="1">
                  <c:v>0</c:v>
                </c:pt>
                <c:pt idx="2">
                  <c:v>0</c:v>
                </c:pt>
                <c:pt idx="3">
                  <c:v>0.66669999999999996</c:v>
                </c:pt>
                <c:pt idx="4">
                  <c:v>0.25</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Very poor</c:v>
                      </c:pt>
                      <c:pt idx="1">
                        <c:v>Poor</c:v>
                      </c:pt>
                      <c:pt idx="2">
                        <c:v>Average</c:v>
                      </c:pt>
                      <c:pt idx="3">
                        <c:v>Good</c:v>
                      </c:pt>
                      <c:pt idx="4">
                        <c:v>Excellent</c:v>
                      </c:pt>
                    </c:strCache>
                  </c:strRef>
                </c15:cat>
              </c15:filteredCategoryTitle>
            </c:ext>
            <c:ext xmlns:c16="http://schemas.microsoft.com/office/drawing/2014/chart" uri="{C3380CC4-5D6E-409C-BE32-E72D297353CC}">
              <c16:uniqueId val="{0000000A-BC9A-46EE-A912-BF53AA6828EE}"/>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F90B-4C82-98F4-C0CF338DBD6A}"/>
              </c:ext>
            </c:extLst>
          </c:dPt>
          <c:dPt>
            <c:idx val="1"/>
            <c:invertIfNegative val="1"/>
            <c:bubble3D val="0"/>
            <c:spPr>
              <a:solidFill>
                <a:srgbClr val="C6514E"/>
              </a:solidFill>
            </c:spPr>
            <c:extLst>
              <c:ext xmlns:c16="http://schemas.microsoft.com/office/drawing/2014/chart" uri="{C3380CC4-5D6E-409C-BE32-E72D297353CC}">
                <c16:uniqueId val="{00000003-F90B-4C82-98F4-C0CF338DBD6A}"/>
              </c:ext>
            </c:extLst>
          </c:dPt>
          <c:dPt>
            <c:idx val="2"/>
            <c:invertIfNegative val="1"/>
            <c:bubble3D val="0"/>
            <c:spPr>
              <a:solidFill>
                <a:srgbClr val="96B95D"/>
              </a:solidFill>
            </c:spPr>
            <c:extLst>
              <c:ext xmlns:c16="http://schemas.microsoft.com/office/drawing/2014/chart" uri="{C3380CC4-5D6E-409C-BE32-E72D297353CC}">
                <c16:uniqueId val="{00000005-F90B-4C82-98F4-C0CF338DBD6A}"/>
              </c:ext>
            </c:extLst>
          </c:dPt>
          <c:dPt>
            <c:idx val="3"/>
            <c:invertIfNegative val="1"/>
            <c:bubble3D val="0"/>
            <c:spPr>
              <a:solidFill>
                <a:srgbClr val="81649F"/>
              </a:solidFill>
            </c:spPr>
            <c:extLst>
              <c:ext xmlns:c16="http://schemas.microsoft.com/office/drawing/2014/chart" uri="{C3380CC4-5D6E-409C-BE32-E72D297353CC}">
                <c16:uniqueId val="{00000007-F90B-4C82-98F4-C0CF338DBD6A}"/>
              </c:ext>
            </c:extLst>
          </c:dPt>
          <c:dPt>
            <c:idx val="4"/>
            <c:invertIfNegative val="1"/>
            <c:bubble3D val="0"/>
            <c:spPr>
              <a:solidFill>
                <a:srgbClr val="38ABC4"/>
              </a:solidFill>
            </c:spPr>
            <c:extLst>
              <c:ext xmlns:c16="http://schemas.microsoft.com/office/drawing/2014/chart" uri="{C3380CC4-5D6E-409C-BE32-E72D297353CC}">
                <c16:uniqueId val="{00000009-F90B-4C82-98F4-C0CF338DBD6A}"/>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Sheet1!$B$2:$B$6</c:f>
              <c:numCache>
                <c:formatCode>General</c:formatCode>
                <c:ptCount val="5"/>
                <c:pt idx="0">
                  <c:v>0.1111</c:v>
                </c:pt>
                <c:pt idx="1">
                  <c:v>0</c:v>
                </c:pt>
                <c:pt idx="2">
                  <c:v>0.1111</c:v>
                </c:pt>
                <c:pt idx="3">
                  <c:v>0.44440000000000002</c:v>
                </c:pt>
                <c:pt idx="4">
                  <c:v>0.33329999999999999</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Very poor</c:v>
                      </c:pt>
                      <c:pt idx="1">
                        <c:v>Poor</c:v>
                      </c:pt>
                      <c:pt idx="2">
                        <c:v>Average</c:v>
                      </c:pt>
                      <c:pt idx="3">
                        <c:v>Good</c:v>
                      </c:pt>
                      <c:pt idx="4">
                        <c:v>Excellent</c:v>
                      </c:pt>
                    </c:strCache>
                  </c:strRef>
                </c15:cat>
              </c15:filteredCategoryTitle>
            </c:ext>
            <c:ext xmlns:c16="http://schemas.microsoft.com/office/drawing/2014/chart" uri="{C3380CC4-5D6E-409C-BE32-E72D297353CC}">
              <c16:uniqueId val="{0000000A-F90B-4C82-98F4-C0CF338DBD6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22954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36874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168803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22954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622050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551750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D69B91-2147-AE44-9A29-A3A04B6CEA1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984161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D69B91-2147-AE44-9A29-A3A04B6CEA19}"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488968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D69B91-2147-AE44-9A29-A3A04B6CEA19}"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467437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69B91-2147-AE44-9A29-A3A04B6CEA19}"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64104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D69B91-2147-AE44-9A29-A3A04B6CEA1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09663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D69B91-2147-AE44-9A29-A3A04B6CEA1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05481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37D69B91-2147-AE44-9A29-A3A04B6CEA19}" type="datetimeFigureOut">
              <a:rPr lang="en-US" smtClean="0"/>
              <a:t>4/7/2025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37CAF5E3-590F-234E-9775-BAC5EAE49265}" type="slidenum">
              <a:rPr lang="en-US" smtClean="0"/>
              <a:t>‹#›</a:t>
            </a:fld>
            <a:endParaRPr lang="en-US"/>
          </a:p>
        </p:txBody>
      </p:sp>
      <p:sp>
        <p:nvSpPr>
          <p:cNvPr id="8" name="TextBox 7">
            <a:extLst>
              <a:ext uri="{FF2B5EF4-FFF2-40B4-BE49-F238E27FC236}">
                <a16:creationId xmlns:a16="http://schemas.microsoft.com/office/drawing/2014/main" id="{E87AAE29-9A21-9CA1-C86E-E38D5075E1D4}"/>
              </a:ext>
            </a:extLst>
          </p:cNvPr>
          <p:cNvSpPr txBox="1"/>
          <p:nvPr>
            <p:extLst>
              <p:ext uri="{1162E1C5-73C7-4A58-AE30-91384D911F3F}">
                <p184:classification xmlns:p184="http://schemas.microsoft.com/office/powerpoint/2018/4/main" val="hdr"/>
              </p:ext>
            </p:extLst>
          </p:nvPr>
        </p:nvSpPr>
        <p:spPr>
          <a:xfrm>
            <a:off x="63500" y="635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922005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9.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942000835"/>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464975" y="2667000"/>
            <a:ext cx="7937500" cy="9525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500" b="1" i="0" u="none" strike="noStrike" kern="1200" cap="none" spc="0" normalizeH="0" baseline="0" noProof="0" dirty="0">
                <a:ln>
                  <a:noFill/>
                </a:ln>
                <a:solidFill>
                  <a:srgbClr val="000000"/>
                </a:solidFill>
                <a:effectLst/>
                <a:uLnTx/>
                <a:uFillTx/>
                <a:latin typeface="+mn-lt"/>
                <a:ea typeface="+mn-ea"/>
                <a:cs typeface="+mn-cs"/>
              </a:rPr>
              <a:t>Parent and Baby Bonding Survey Results</a:t>
            </a:r>
            <a:endParaRPr kumimoji="0" lang="en-US" sz="3500" b="1" i="0" u="none" strike="noStrike" kern="1200" cap="none" spc="0" normalizeH="0" baseline="0" noProof="0" dirty="0">
              <a:ln>
                <a:noFill/>
              </a:ln>
              <a:solidFill>
                <a:srgbClr val="000000"/>
              </a:solidFill>
              <a:effectLst/>
              <a:uLnTx/>
              <a:uFillTx/>
              <a:latin typeface="+mn-lt"/>
              <a:ea typeface="Calibri"/>
              <a:cs typeface="Calibri"/>
            </a:endParaRPr>
          </a:p>
        </p:txBody>
      </p:sp>
      <p:sp>
        <p:nvSpPr>
          <p:cNvPr id="6" name="New shape">
            <a:extLst>
              <a:ext uri="{C183D7F6-B498-43B3-948B-1728B52AA6E4}">
                <adec:decorative xmlns:adec="http://schemas.microsoft.com/office/drawing/2017/decorative" val="1"/>
              </a:ext>
            </a:extLst>
          </p:cNvPr>
          <p:cNvSpPr/>
          <p:nvPr/>
        </p:nvSpPr>
        <p:spPr>
          <a:xfrm>
            <a:off x="381000" y="1905000"/>
            <a:ext cx="7937500" cy="952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1"/>
          <a:lstStyle/>
          <a:p>
            <a:pPr algn="ctr"/>
            <a:endParaRPr lang="en-US" sz="2400" dirty="0">
              <a:solidFill>
                <a:srgbClr val="808080"/>
              </a:solidFill>
              <a:ea typeface="Calibri"/>
              <a:cs typeface="Calibri"/>
            </a:endParaRPr>
          </a:p>
        </p:txBody>
      </p:sp>
    </p:spTree>
    <p:extLst>
      <p:ext uri="{BB962C8B-B14F-4D97-AF65-F5344CB8AC3E}">
        <p14:creationId xmlns:p14="http://schemas.microsoft.com/office/powerpoint/2010/main" val="26992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98101641"/>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NHS - Bonding with your Baby - As part of Start for Life, NHS shares information online about parent and baby bonding, from building a close relationship with your baby, understanding your baby to understanding toddler's emotions. You can read more about it here. How would you rate the quality and aim of the information on the webpage for helping parents and carers with bonding with their babies and toddlers?</a:t>
            </a:r>
            <a:endParaRPr kumimoji="0" lang="en-US" sz="1600" b="0" i="0" u="none" strike="noStrike" kern="1200" cap="none" spc="0" normalizeH="0" baseline="0" noProof="0" dirty="0">
              <a:ln>
                <a:noFill/>
              </a:ln>
              <a:solidFill>
                <a:srgbClr val="000000"/>
              </a:solidFill>
              <a:effectLst/>
              <a:uLnTx/>
              <a:uFillTx/>
              <a:latin typeface="+mn-lt"/>
              <a:ea typeface="Calibri"/>
              <a:cs typeface="Calibri"/>
            </a:endParaRP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889456485"/>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3.889  | Confidence Interval @ 95% : [3.060 - 4.718]  |  Standard Deviation : 1.269  |  Standard Error : 0.423</a:t>
            </a:r>
          </a:p>
        </p:txBody>
      </p:sp>
    </p:spTree>
    <p:extLst>
      <p:ext uri="{BB962C8B-B14F-4D97-AF65-F5344CB8AC3E}">
        <p14:creationId xmlns:p14="http://schemas.microsoft.com/office/powerpoint/2010/main" val="26992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169419953"/>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Overall Survey Statistics</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562195593"/>
              </p:ext>
            </p:extLst>
          </p:nvPr>
        </p:nvGraphicFramePr>
        <p:xfrm>
          <a:off x="317500" y="1905000"/>
          <a:ext cx="7937500" cy="4064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992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86921277"/>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How recently did you give birth?</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729614618"/>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3.348  | Confidence Interval @ 95% : [2.373 - 4.323]  |  Standard Deviation : 2.386  |  Standard Error : 0.497</a:t>
            </a:r>
          </a:p>
        </p:txBody>
      </p:sp>
    </p:spTree>
    <p:extLst>
      <p:ext uri="{BB962C8B-B14F-4D97-AF65-F5344CB8AC3E}">
        <p14:creationId xmlns:p14="http://schemas.microsoft.com/office/powerpoint/2010/main" val="26992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03657365"/>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Parent and babies bond together in different ways, socially, emotionally and </a:t>
            </a:r>
            <a:r>
              <a:rPr kumimoji="0" lang="en-US" sz="2400" b="0" i="0" u="none" strike="noStrike" kern="1200" cap="none" spc="0" normalizeH="0" baseline="0" noProof="0" dirty="0" err="1">
                <a:ln>
                  <a:noFill/>
                </a:ln>
                <a:solidFill>
                  <a:srgbClr val="000000"/>
                </a:solidFill>
                <a:effectLst/>
                <a:uLnTx/>
                <a:uFillTx/>
                <a:latin typeface="+mn-lt"/>
                <a:ea typeface="+mn-ea"/>
                <a:cs typeface="+mn-cs"/>
              </a:rPr>
              <a:t>physically.Are</a:t>
            </a:r>
            <a:r>
              <a:rPr kumimoji="0" lang="en-US" sz="2400" b="0" i="0" u="none" strike="noStrike" kern="1200" cap="none" spc="0" normalizeH="0" baseline="0" noProof="0" dirty="0">
                <a:ln>
                  <a:noFill/>
                </a:ln>
                <a:solidFill>
                  <a:srgbClr val="000000"/>
                </a:solidFill>
                <a:effectLst/>
                <a:uLnTx/>
                <a:uFillTx/>
                <a:latin typeface="+mn-lt"/>
                <a:ea typeface="+mn-ea"/>
                <a:cs typeface="+mn-cs"/>
              </a:rPr>
              <a:t> you interested in finding out more about how these bonds are created?</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99218446"/>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1.182  | Confidence Interval @ 95% : [0.943 - 1.421]  |  Standard Deviation : 0.405  |  Standard Error : 0.122</a:t>
            </a:r>
          </a:p>
        </p:txBody>
      </p:sp>
    </p:spTree>
    <p:extLst>
      <p:ext uri="{BB962C8B-B14F-4D97-AF65-F5344CB8AC3E}">
        <p14:creationId xmlns:p14="http://schemas.microsoft.com/office/powerpoint/2010/main" val="26992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680662493"/>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Which offer of support would most interest you from the service?</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988903837"/>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2.806  | Confidence Interval @ 95% : [2.339 - 3.274]  |  Standard Deviation : 1.327  |  Standard Error : 0.238</a:t>
            </a:r>
          </a:p>
        </p:txBody>
      </p:sp>
    </p:spTree>
    <p:extLst>
      <p:ext uri="{BB962C8B-B14F-4D97-AF65-F5344CB8AC3E}">
        <p14:creationId xmlns:p14="http://schemas.microsoft.com/office/powerpoint/2010/main" val="26992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41053955"/>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How do you get information and advice about parent and baby bonding?</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4154226092"/>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7.037  | Confidence Interval @ 95% : [5.842 - 8.232]  |  Standard Deviation : 3.168  |  Standard Error : 0.610</a:t>
            </a:r>
          </a:p>
        </p:txBody>
      </p:sp>
    </p:spTree>
    <p:extLst>
      <p:ext uri="{BB962C8B-B14F-4D97-AF65-F5344CB8AC3E}">
        <p14:creationId xmlns:p14="http://schemas.microsoft.com/office/powerpoint/2010/main" val="26992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86798291"/>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Department of Health &amp; Social Care - Better Start for Life    Here are some images from a campaign called Better Start for Life 'If They Could Tell You...' where it aims to promote the importance and benefits of strong parent-infant relationships from pregnancy to the age of two. You can read more about it here. How would you rate the aim and advertising of these images from the campaign in supporting and enabling parents and carers with bonding with their baby?</a:t>
            </a:r>
            <a:endParaRPr kumimoji="0" lang="en-US" sz="1400" b="0" i="0" u="none" strike="noStrike" kern="1200" cap="none" spc="0" normalizeH="0" baseline="0" noProof="0" dirty="0">
              <a:ln>
                <a:noFill/>
              </a:ln>
              <a:solidFill>
                <a:srgbClr val="000000"/>
              </a:solidFill>
              <a:effectLst/>
              <a:uLnTx/>
              <a:uFillTx/>
              <a:latin typeface="+mn-lt"/>
              <a:ea typeface="Calibri"/>
              <a:cs typeface="Calibri"/>
            </a:endParaRP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337046835"/>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4.000  | Confidence Interval @ 95% : [3.471 - 4.529]  |  Standard Deviation : 0.894  |  Standard Error : 0.270</a:t>
            </a:r>
          </a:p>
        </p:txBody>
      </p:sp>
    </p:spTree>
    <p:extLst>
      <p:ext uri="{BB962C8B-B14F-4D97-AF65-F5344CB8AC3E}">
        <p14:creationId xmlns:p14="http://schemas.microsoft.com/office/powerpoint/2010/main" val="26992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25771089"/>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Nottingham City Council and Small Steps Big Changes - Healthy Little Minds - Here are some images from a parent leaflet as part of Nottingham City Council and Small Steps Big Change's partnership project called Healthy Little Minds to support parents and carers with bonding with their babies. You can read more about it here. How would you rate the aim and advertising of this project in supporting and enabling parents and carers with bonding with their baby?</a:t>
            </a:r>
            <a:endParaRPr kumimoji="0" lang="en-US" sz="1400" b="0" i="0" u="none" strike="noStrike" kern="1200" cap="none" spc="0" normalizeH="0" baseline="0" noProof="0" dirty="0">
              <a:ln>
                <a:noFill/>
              </a:ln>
              <a:solidFill>
                <a:srgbClr val="000000"/>
              </a:solidFill>
              <a:effectLst/>
              <a:uLnTx/>
              <a:uFillTx/>
              <a:latin typeface="+mn-lt"/>
              <a:ea typeface="Calibri"/>
              <a:cs typeface="Calibri"/>
            </a:endParaRP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685735376"/>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3.833  | Confidence Interval @ 95% : [3.077 - 4.590]  |  Standard Deviation : 1.337  |  Standard Error : 0.386</a:t>
            </a:r>
          </a:p>
        </p:txBody>
      </p:sp>
    </p:spTree>
    <p:extLst>
      <p:ext uri="{BB962C8B-B14F-4D97-AF65-F5344CB8AC3E}">
        <p14:creationId xmlns:p14="http://schemas.microsoft.com/office/powerpoint/2010/main" val="26992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47024102"/>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Parent-Infant Foundation - Watch this short video clip. The video is from the Parent-Infant Foundation which aims to ensure parents and carers are supported to create nurturing relationships with their babies. You can read more about it here. How would you rate the overall aim of the foundation through the video, in supporting and enabling parents and carers with bonding with their baby? </a:t>
            </a:r>
            <a:endParaRPr kumimoji="0" lang="en-US" sz="1600" b="0" i="0" u="none" strike="noStrike" kern="1200" cap="none" spc="0" normalizeH="0" baseline="0" noProof="0" dirty="0">
              <a:ln>
                <a:noFill/>
              </a:ln>
              <a:solidFill>
                <a:srgbClr val="000000"/>
              </a:solidFill>
              <a:effectLst/>
              <a:uLnTx/>
              <a:uFillTx/>
              <a:latin typeface="+mn-lt"/>
              <a:ea typeface="Calibri"/>
              <a:cs typeface="Calibri"/>
            </a:endParaRP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946185579"/>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4.000  | Confidence Interval @ 95% : [3.409 - 4.591]  |  Standard Deviation : 1.044  |  Standard Error : 0.302</a:t>
            </a:r>
          </a:p>
        </p:txBody>
      </p:sp>
    </p:spTree>
    <p:extLst>
      <p:ext uri="{BB962C8B-B14F-4D97-AF65-F5344CB8AC3E}">
        <p14:creationId xmlns:p14="http://schemas.microsoft.com/office/powerpoint/2010/main" val="269925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RELEASE_DATE" val="2013.01.24"/>
  <p:tag name="AS_TITLE" val="Aspose.Slides for Java"/>
  <p:tag name="AS_VERSION" val="6.9.1.0"/>
</p:tagLst>
</file>

<file path=ppt/theme/theme1.xml><?xml version="1.0" encoding="utf-8"?>
<a:theme xmlns:a="http://schemas.openxmlformats.org/drawingml/2006/main" name="surveyanalytics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Syrc" typeface="Estrangelo Edessa"/>
        <a:font script="Orya" typeface="Kalinga"/>
        <a:font script="Jpan" typeface="ＭＳ Ｐゴシック"/>
        <a:font script="Guru" typeface="Raavi"/>
        <a:font script="Geor" typeface="Sylfaen"/>
        <a:font script="Beng" typeface="Vrinda"/>
        <a:font script="Yiii" typeface="Microsoft Yi Baiti"/>
        <a:font script="Thaa" typeface="MV Boli"/>
        <a:font script="Khmr" typeface="MoolBoran"/>
        <a:font script="Taml" typeface="Latha"/>
        <a:font script="Cans" typeface="Euphemia"/>
        <a:font script="Telu" typeface="Gautami"/>
        <a:font script="Laoo" typeface="DokChampa"/>
        <a:font script="Uigh" typeface="Microsoft Uighur"/>
        <a:font script="Deva" typeface="Mangal"/>
        <a:font script="Knda" typeface="Tunga"/>
        <a:font script="Cher" typeface="Plantagenet Cherokee"/>
        <a:font script="Arab" typeface="Times New Roman"/>
        <a:font script="Mlym" typeface="Kartika"/>
        <a:font script="Thai" typeface="Angsana New"/>
        <a:font script="Ethi" typeface="Nyala"/>
        <a:font script="Hebr" typeface="Times New Roman"/>
        <a:font script="Sinh" typeface="Iskoola Pota"/>
        <a:font script="Gujr" typeface="Shruti"/>
        <a:font script="Mong" typeface="Mongolian Baiti"/>
        <a:font script="Hang" typeface="맑은 고딕"/>
        <a:font script="Tibt" typeface="Microsoft Himalaya"/>
        <a:font script="Viet" typeface="Times New Roman"/>
        <a:font script="Hans" typeface="宋体"/>
        <a:font script="Hant" typeface="新細明體"/>
      </a:majorFont>
      <a:minorFont>
        <a:latin typeface="Calibri"/>
        <a:ea typeface=""/>
        <a:cs typeface=""/>
        <a:font script="Syrc" typeface="Estrangelo Edessa"/>
        <a:font script="Orya" typeface="Kalinga"/>
        <a:font script="Jpan" typeface="ＭＳ Ｐゴシック"/>
        <a:font script="Guru" typeface="Raavi"/>
        <a:font script="Geor" typeface="Sylfaen"/>
        <a:font script="Beng" typeface="Vrinda"/>
        <a:font script="Yiii" typeface="Microsoft Yi Baiti"/>
        <a:font script="Thaa" typeface="MV Boli"/>
        <a:font script="Khmr" typeface="DaunPenh"/>
        <a:font script="Taml" typeface="Latha"/>
        <a:font script="Cans" typeface="Euphemia"/>
        <a:font script="Telu" typeface="Gautami"/>
        <a:font script="Laoo" typeface="DokChampa"/>
        <a:font script="Uigh" typeface="Microsoft Uighur"/>
        <a:font script="Deva" typeface="Mangal"/>
        <a:font script="Knda" typeface="Tunga"/>
        <a:font script="Cher" typeface="Plantagenet Cherokee"/>
        <a:font script="Arab" typeface="Arial"/>
        <a:font script="Mlym" typeface="Kartika"/>
        <a:font script="Thai" typeface="Cordia New"/>
        <a:font script="Ethi" typeface="Nyala"/>
        <a:font script="Hebr" typeface="Arial"/>
        <a:font script="Sinh" typeface="Iskoola Pota"/>
        <a:font script="Gujr" typeface="Shruti"/>
        <a:font script="Mong" typeface="Mongolian Baiti"/>
        <a:font script="Hang" typeface="맑은 고딕"/>
        <a:font script="Tibt" typeface="Microsoft Himalaya"/>
        <a:font script="Viet" typeface="Arial"/>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583</Words>
  <Application>Microsoft Office PowerPoint</Application>
  <PresentationFormat>On-screen Show (4:3)</PresentationFormat>
  <Paragraphs>19</Paragraphs>
  <Slides>10</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0</vt:i4>
      </vt:variant>
      <vt:variant>
        <vt:lpstr>Slide Titles</vt:lpstr>
      </vt:variant>
      <vt:variant>
        <vt:i4>10</vt:i4>
      </vt:variant>
    </vt:vector>
  </HeadingPairs>
  <TitlesOfParts>
    <vt:vector size="13" baseType="lpstr">
      <vt:lpstr>Arial</vt:lpstr>
      <vt:lpstr>Calibri</vt:lpstr>
      <vt:lpstr>surveyanalytics (1)</vt:lpstr>
      <vt:lpstr>Parent and Baby Bonding Survey Results</vt:lpstr>
      <vt:lpstr>Overall Survey Statistics</vt:lpstr>
      <vt:lpstr>How recently did you give birth?</vt:lpstr>
      <vt:lpstr>Parent and babies bond together in different ways, socially, emotionally and physically.Are you interested in finding out more about how these bonds are created?</vt:lpstr>
      <vt:lpstr>Which offer of support would most interest you from the service?</vt:lpstr>
      <vt:lpstr>How do you get information and advice about parent and baby bonding?</vt:lpstr>
      <vt:lpstr>Department of Health &amp; Social Care - Better Start for Life    Here are some images from a campaign called Better Start for Life 'If They Could Tell You...' where it aims to promote the importance and benefits of strong parent-infant relationships from pregnancy to the age of two. You can read more about it here. How would you rate the aim and advertising of these images from the campaign in supporting and enabling parents and carers with bonding with their baby?</vt:lpstr>
      <vt:lpstr>Nottingham City Council and Small Steps Big Changes - Healthy Little Minds - Here are some images from a parent leaflet as part of Nottingham City Council and Small Steps Big Change's partnership project called Healthy Little Minds to support parents and carers with bonding with their babies. You can read more about it here. How would you rate the aim and advertising of this project in supporting and enabling parents and carers with bonding with their baby?</vt:lpstr>
      <vt:lpstr>Parent-Infant Foundation - Watch this short video clip. The video is from the Parent-Infant Foundation which aims to ensure parents and carers are supported to create nurturing relationships with their babies. You can read more about it here. How would you rate the overall aim of the foundation through the video, in supporting and enabling parents and carers with bonding with their baby? </vt:lpstr>
      <vt:lpstr>NHS - Bonding with your Baby - As part of Start for Life, NHS shares information online about parent and baby bonding, from building a close relationship with your baby, understanding your baby to understanding toddler's emotions. You can read more about it here. How would you rate the quality and aim of the information on the webpage for helping parents and carers with bonding with their babies and toddlers?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2025-04-07T12:18:47Z</dcterms:created>
  <dcterms:modified xsi:type="dcterms:W3CDTF">2025-04-07T12:19:29Z</dcterms:modified>
</cp:coreProperties>
</file>