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444"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nchorCtr="1"/>
          <a:lstStyle/>
          <a:p>
            <a:pPr>
              <a:defRPr/>
            </a:pPr>
            <a:r>
              <a:rPr lang="en-GB"/>
              <a:t>Completion / Dropout</a:t>
            </a:r>
          </a:p>
        </c:rich>
      </c:tx>
      <c:overlay val="0"/>
    </c:title>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4980BA"/>
              </a:solidFill>
            </c:spPr>
            <c:extLst>
              <c:ext xmlns:c16="http://schemas.microsoft.com/office/drawing/2014/chart" uri="{C3380CC4-5D6E-409C-BE32-E72D297353CC}">
                <c16:uniqueId val="{00000001-953F-48E8-A1BE-DCD81A90D439}"/>
              </c:ext>
            </c:extLst>
          </c:dPt>
          <c:dPt>
            <c:idx val="1"/>
            <c:bubble3D val="0"/>
            <c:spPr>
              <a:solidFill>
                <a:srgbClr val="C6514E"/>
              </a:solidFill>
            </c:spPr>
            <c:extLst>
              <c:ext xmlns:c16="http://schemas.microsoft.com/office/drawing/2014/chart" uri="{C3380CC4-5D6E-409C-BE32-E72D297353CC}">
                <c16:uniqueId val="{00000003-953F-48E8-A1BE-DCD81A90D439}"/>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val>
            <c:numRef>
              <c:f>Sheet1!$B$2:$B$3</c:f>
              <c:numCache>
                <c:formatCode>General</c:formatCode>
                <c:ptCount val="2"/>
                <c:pt idx="0">
                  <c:v>27</c:v>
                </c:pt>
                <c:pt idx="1">
                  <c:v>28</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Completed</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Completed</c:v>
                      </c:pt>
                      <c:pt idx="1">
                        <c:v>Drop Out</c:v>
                      </c:pt>
                    </c:strCache>
                  </c:strRef>
                </c15:cat>
              </c15:filteredCategoryTitle>
            </c:ext>
            <c:ext xmlns:c16="http://schemas.microsoft.com/office/drawing/2014/chart" uri="{C3380CC4-5D6E-409C-BE32-E72D297353CC}">
              <c16:uniqueId val="{00000004-953F-48E8-A1BE-DCD81A90D439}"/>
            </c:ext>
          </c:extLst>
        </c:ser>
        <c:dLbls>
          <c:showLegendKey val="0"/>
          <c:showVal val="0"/>
          <c:showCatName val="0"/>
          <c:showSerName val="0"/>
          <c:showPercent val="0"/>
          <c:showBubbleSize val="0"/>
          <c:showLeaderLines val="0"/>
        </c:dLbls>
      </c:pie3DChart>
    </c:plotArea>
    <c:legend>
      <c:legendPos val="r"/>
      <c:overlay val="0"/>
    </c:legend>
    <c:plotVisOnly val="1"/>
    <c:dispBlanksAs val="zero"/>
    <c:showDLblsOverMax val="1"/>
  </c:chart>
  <c:txPr>
    <a:bodyPr/>
    <a:lstStyle/>
    <a:p>
      <a:pPr>
        <a:defRPr sz="1800"/>
      </a:pPr>
      <a:endParaRPr lang="ru-RU"/>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8FD6-4503-8E4E-A08505DDE2E6}"/>
              </c:ext>
            </c:extLst>
          </c:dPt>
          <c:dPt>
            <c:idx val="1"/>
            <c:invertIfNegative val="1"/>
            <c:bubble3D val="0"/>
            <c:spPr>
              <a:solidFill>
                <a:srgbClr val="C6514E"/>
              </a:solidFill>
            </c:spPr>
            <c:extLst>
              <c:ext xmlns:c16="http://schemas.microsoft.com/office/drawing/2014/chart" uri="{C3380CC4-5D6E-409C-BE32-E72D297353CC}">
                <c16:uniqueId val="{00000003-8FD6-4503-8E4E-A08505DDE2E6}"/>
              </c:ext>
            </c:extLst>
          </c:dPt>
          <c:dPt>
            <c:idx val="2"/>
            <c:invertIfNegative val="1"/>
            <c:bubble3D val="0"/>
            <c:spPr>
              <a:solidFill>
                <a:srgbClr val="96B95D"/>
              </a:solidFill>
            </c:spPr>
            <c:extLst>
              <c:ext xmlns:c16="http://schemas.microsoft.com/office/drawing/2014/chart" uri="{C3380CC4-5D6E-409C-BE32-E72D297353CC}">
                <c16:uniqueId val="{00000005-8FD6-4503-8E4E-A08505DDE2E6}"/>
              </c:ext>
            </c:extLst>
          </c:dPt>
          <c:dPt>
            <c:idx val="3"/>
            <c:invertIfNegative val="1"/>
            <c:bubble3D val="0"/>
            <c:spPr>
              <a:solidFill>
                <a:srgbClr val="81649F"/>
              </a:solidFill>
            </c:spPr>
            <c:extLst>
              <c:ext xmlns:c16="http://schemas.microsoft.com/office/drawing/2014/chart" uri="{C3380CC4-5D6E-409C-BE32-E72D297353CC}">
                <c16:uniqueId val="{00000007-8FD6-4503-8E4E-A08505DDE2E6}"/>
              </c:ext>
            </c:extLst>
          </c:dPt>
          <c:dPt>
            <c:idx val="4"/>
            <c:invertIfNegative val="1"/>
            <c:bubble3D val="0"/>
            <c:spPr>
              <a:solidFill>
                <a:srgbClr val="38ABC4"/>
              </a:solidFill>
            </c:spPr>
            <c:extLst>
              <c:ext xmlns:c16="http://schemas.microsoft.com/office/drawing/2014/chart" uri="{C3380CC4-5D6E-409C-BE32-E72D297353CC}">
                <c16:uniqueId val="{00000009-8FD6-4503-8E4E-A08505DDE2E6}"/>
              </c:ext>
            </c:extLst>
          </c:dPt>
          <c:dPt>
            <c:idx val="5"/>
            <c:invertIfNegative val="1"/>
            <c:bubble3D val="0"/>
            <c:spPr>
              <a:solidFill>
                <a:srgbClr val="4980BA"/>
              </a:solidFill>
            </c:spPr>
            <c:extLst>
              <c:ext xmlns:c16="http://schemas.microsoft.com/office/drawing/2014/chart" uri="{C3380CC4-5D6E-409C-BE32-E72D297353CC}">
                <c16:uniqueId val="{0000000B-8FD6-4503-8E4E-A08505DDE2E6}"/>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Sheet1!$B$2:$B$7</c:f>
              <c:numCache>
                <c:formatCode>General</c:formatCode>
                <c:ptCount val="6"/>
                <c:pt idx="0">
                  <c:v>0</c:v>
                </c:pt>
                <c:pt idx="1">
                  <c:v>5.8799999999999998E-2</c:v>
                </c:pt>
                <c:pt idx="2">
                  <c:v>0.17649999999999999</c:v>
                </c:pt>
                <c:pt idx="3">
                  <c:v>0.47060000000000002</c:v>
                </c:pt>
                <c:pt idx="4">
                  <c:v>0.23530000000000001</c:v>
                </c:pt>
                <c:pt idx="5">
                  <c:v>5.8799999999999998E-2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Sheet1!$A$2:$A$7</c15:sqref>
                        </c15:formulaRef>
                      </c:ext>
                    </c:extLst>
                    <c:strCache>
                      <c:ptCount val="6"/>
                      <c:pt idx="0">
                        <c:v>Very poor</c:v>
                      </c:pt>
                      <c:pt idx="1">
                        <c:v>Poor</c:v>
                      </c:pt>
                      <c:pt idx="2">
                        <c:v>Average</c:v>
                      </c:pt>
                      <c:pt idx="3">
                        <c:v>Good</c:v>
                      </c:pt>
                      <c:pt idx="4">
                        <c:v>Excellent</c:v>
                      </c:pt>
                      <c:pt idx="5">
                        <c:v>I didn't watch it</c:v>
                      </c:pt>
                    </c:strCache>
                  </c:strRef>
                </c15:cat>
              </c15:filteredCategoryTitle>
            </c:ext>
            <c:ext xmlns:c16="http://schemas.microsoft.com/office/drawing/2014/chart" uri="{C3380CC4-5D6E-409C-BE32-E72D297353CC}">
              <c16:uniqueId val="{0000000C-8FD6-4503-8E4E-A08505DDE2E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B63E-4B92-85A9-77E144EA2CFC}"/>
              </c:ext>
            </c:extLst>
          </c:dPt>
          <c:dPt>
            <c:idx val="1"/>
            <c:invertIfNegative val="1"/>
            <c:bubble3D val="0"/>
            <c:spPr>
              <a:solidFill>
                <a:srgbClr val="C6514E"/>
              </a:solidFill>
            </c:spPr>
            <c:extLst>
              <c:ext xmlns:c16="http://schemas.microsoft.com/office/drawing/2014/chart" uri="{C3380CC4-5D6E-409C-BE32-E72D297353CC}">
                <c16:uniqueId val="{00000003-B63E-4B92-85A9-77E144EA2CFC}"/>
              </c:ext>
            </c:extLst>
          </c:dPt>
          <c:dPt>
            <c:idx val="2"/>
            <c:invertIfNegative val="1"/>
            <c:bubble3D val="0"/>
            <c:spPr>
              <a:solidFill>
                <a:srgbClr val="96B95D"/>
              </a:solidFill>
            </c:spPr>
            <c:extLst>
              <c:ext xmlns:c16="http://schemas.microsoft.com/office/drawing/2014/chart" uri="{C3380CC4-5D6E-409C-BE32-E72D297353CC}">
                <c16:uniqueId val="{00000005-B63E-4B92-85A9-77E144EA2CFC}"/>
              </c:ext>
            </c:extLst>
          </c:dPt>
          <c:dPt>
            <c:idx val="3"/>
            <c:invertIfNegative val="1"/>
            <c:bubble3D val="0"/>
            <c:spPr>
              <a:solidFill>
                <a:srgbClr val="81649F"/>
              </a:solidFill>
            </c:spPr>
            <c:extLst>
              <c:ext xmlns:c16="http://schemas.microsoft.com/office/drawing/2014/chart" uri="{C3380CC4-5D6E-409C-BE32-E72D297353CC}">
                <c16:uniqueId val="{00000007-B63E-4B92-85A9-77E144EA2CFC}"/>
              </c:ext>
            </c:extLst>
          </c:dPt>
          <c:dPt>
            <c:idx val="4"/>
            <c:invertIfNegative val="1"/>
            <c:bubble3D val="0"/>
            <c:spPr>
              <a:solidFill>
                <a:srgbClr val="38ABC4"/>
              </a:solidFill>
            </c:spPr>
            <c:extLst>
              <c:ext xmlns:c16="http://schemas.microsoft.com/office/drawing/2014/chart" uri="{C3380CC4-5D6E-409C-BE32-E72D297353CC}">
                <c16:uniqueId val="{00000009-B63E-4B92-85A9-77E144EA2CFC}"/>
              </c:ext>
            </c:extLst>
          </c:dPt>
          <c:dPt>
            <c:idx val="5"/>
            <c:invertIfNegative val="1"/>
            <c:bubble3D val="0"/>
            <c:spPr>
              <a:solidFill>
                <a:srgbClr val="4980BA"/>
              </a:solidFill>
            </c:spPr>
            <c:extLst>
              <c:ext xmlns:c16="http://schemas.microsoft.com/office/drawing/2014/chart" uri="{C3380CC4-5D6E-409C-BE32-E72D297353CC}">
                <c16:uniqueId val="{0000000B-B63E-4B92-85A9-77E144EA2CFC}"/>
              </c:ext>
            </c:extLst>
          </c:dPt>
          <c:dPt>
            <c:idx val="6"/>
            <c:invertIfNegative val="1"/>
            <c:bubble3D val="0"/>
            <c:spPr>
              <a:solidFill>
                <a:srgbClr val="C6514E"/>
              </a:solidFill>
            </c:spPr>
            <c:extLst>
              <c:ext xmlns:c16="http://schemas.microsoft.com/office/drawing/2014/chart" uri="{C3380CC4-5D6E-409C-BE32-E72D297353CC}">
                <c16:uniqueId val="{0000000D-B63E-4B92-85A9-77E144EA2CFC}"/>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Sheet1!$B$2:$B$8</c:f>
              <c:numCache>
                <c:formatCode>General</c:formatCode>
                <c:ptCount val="7"/>
                <c:pt idx="0">
                  <c:v>0.1731</c:v>
                </c:pt>
                <c:pt idx="1">
                  <c:v>0.34620000000000001</c:v>
                </c:pt>
                <c:pt idx="2">
                  <c:v>7.6899999999999996E-2</c:v>
                </c:pt>
                <c:pt idx="3">
                  <c:v>0.1346</c:v>
                </c:pt>
                <c:pt idx="4">
                  <c:v>3.85E-2</c:v>
                </c:pt>
                <c:pt idx="5">
                  <c:v>0.1154</c:v>
                </c:pt>
                <c:pt idx="6">
                  <c:v>0.1154</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In the last year</c:v>
                      </c:pt>
                      <c:pt idx="1">
                        <c:v>In the last 2 years</c:v>
                      </c:pt>
                      <c:pt idx="2">
                        <c:v>In the last 3 years</c:v>
                      </c:pt>
                      <c:pt idx="3">
                        <c:v>In the last 4 years</c:v>
                      </c:pt>
                      <c:pt idx="4">
                        <c:v>In the last 5 years</c:v>
                      </c:pt>
                      <c:pt idx="5">
                        <c:v>More than 5 years ago</c:v>
                      </c:pt>
                      <c:pt idx="6">
                        <c:v>I'm a family member</c:v>
                      </c:pt>
                    </c:strCache>
                  </c:strRef>
                </c15:cat>
              </c15:filteredCategoryTitle>
            </c:ext>
            <c:ext xmlns:c16="http://schemas.microsoft.com/office/drawing/2014/chart" uri="{C3380CC4-5D6E-409C-BE32-E72D297353CC}">
              <c16:uniqueId val="{0000000E-B63E-4B92-85A9-77E144EA2CF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45BC-469D-91E7-A1E9359D34F4}"/>
              </c:ext>
            </c:extLst>
          </c:dPt>
          <c:dPt>
            <c:idx val="1"/>
            <c:invertIfNegative val="1"/>
            <c:bubble3D val="0"/>
            <c:spPr>
              <a:solidFill>
                <a:srgbClr val="C6514E"/>
              </a:solidFill>
            </c:spPr>
            <c:extLst>
              <c:ext xmlns:c16="http://schemas.microsoft.com/office/drawing/2014/chart" uri="{C3380CC4-5D6E-409C-BE32-E72D297353CC}">
                <c16:uniqueId val="{00000003-45BC-469D-91E7-A1E9359D34F4}"/>
              </c:ext>
            </c:extLst>
          </c:dPt>
          <c:dPt>
            <c:idx val="2"/>
            <c:invertIfNegative val="1"/>
            <c:bubble3D val="0"/>
            <c:spPr>
              <a:solidFill>
                <a:srgbClr val="96B95D"/>
              </a:solidFill>
            </c:spPr>
            <c:extLst>
              <c:ext xmlns:c16="http://schemas.microsoft.com/office/drawing/2014/chart" uri="{C3380CC4-5D6E-409C-BE32-E72D297353CC}">
                <c16:uniqueId val="{00000005-45BC-469D-91E7-A1E9359D34F4}"/>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Sheet1!$B$2:$B$4</c:f>
              <c:numCache>
                <c:formatCode>General</c:formatCode>
                <c:ptCount val="3"/>
                <c:pt idx="0">
                  <c:v>0.875</c:v>
                </c:pt>
                <c:pt idx="1">
                  <c:v>0.1</c:v>
                </c:pt>
                <c:pt idx="2">
                  <c:v>2.5000000000000001E-2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Yes</c:v>
                      </c:pt>
                      <c:pt idx="1">
                        <c:v>No</c:v>
                      </c:pt>
                      <c:pt idx="2">
                        <c:v>I prefer not to say</c:v>
                      </c:pt>
                    </c:strCache>
                  </c:strRef>
                </c15:cat>
              </c15:filteredCategoryTitle>
            </c:ext>
            <c:ext xmlns:c16="http://schemas.microsoft.com/office/drawing/2014/chart" uri="{C3380CC4-5D6E-409C-BE32-E72D297353CC}">
              <c16:uniqueId val="{00000006-45BC-469D-91E7-A1E9359D34F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39BF-404E-A111-A896F1B43EFE}"/>
              </c:ext>
            </c:extLst>
          </c:dPt>
          <c:dPt>
            <c:idx val="1"/>
            <c:invertIfNegative val="1"/>
            <c:bubble3D val="0"/>
            <c:spPr>
              <a:solidFill>
                <a:srgbClr val="C6514E"/>
              </a:solidFill>
            </c:spPr>
            <c:extLst>
              <c:ext xmlns:c16="http://schemas.microsoft.com/office/drawing/2014/chart" uri="{C3380CC4-5D6E-409C-BE32-E72D297353CC}">
                <c16:uniqueId val="{00000003-39BF-404E-A111-A896F1B43EFE}"/>
              </c:ext>
            </c:extLst>
          </c:dPt>
          <c:dPt>
            <c:idx val="2"/>
            <c:invertIfNegative val="1"/>
            <c:bubble3D val="0"/>
            <c:spPr>
              <a:solidFill>
                <a:srgbClr val="96B95D"/>
              </a:solidFill>
            </c:spPr>
            <c:extLst>
              <c:ext xmlns:c16="http://schemas.microsoft.com/office/drawing/2014/chart" uri="{C3380CC4-5D6E-409C-BE32-E72D297353CC}">
                <c16:uniqueId val="{00000005-39BF-404E-A111-A896F1B43EFE}"/>
              </c:ext>
            </c:extLst>
          </c:dPt>
          <c:dPt>
            <c:idx val="3"/>
            <c:invertIfNegative val="1"/>
            <c:bubble3D val="0"/>
            <c:spPr>
              <a:solidFill>
                <a:srgbClr val="81649F"/>
              </a:solidFill>
            </c:spPr>
            <c:extLst>
              <c:ext xmlns:c16="http://schemas.microsoft.com/office/drawing/2014/chart" uri="{C3380CC4-5D6E-409C-BE32-E72D297353CC}">
                <c16:uniqueId val="{00000007-39BF-404E-A111-A896F1B43EFE}"/>
              </c:ext>
            </c:extLst>
          </c:dPt>
          <c:dPt>
            <c:idx val="4"/>
            <c:invertIfNegative val="1"/>
            <c:bubble3D val="0"/>
            <c:spPr>
              <a:solidFill>
                <a:srgbClr val="38ABC4"/>
              </a:solidFill>
            </c:spPr>
            <c:extLst>
              <c:ext xmlns:c16="http://schemas.microsoft.com/office/drawing/2014/chart" uri="{C3380CC4-5D6E-409C-BE32-E72D297353CC}">
                <c16:uniqueId val="{00000009-39BF-404E-A111-A896F1B43EFE}"/>
              </c:ext>
            </c:extLst>
          </c:dPt>
          <c:dPt>
            <c:idx val="5"/>
            <c:invertIfNegative val="1"/>
            <c:bubble3D val="0"/>
            <c:spPr>
              <a:solidFill>
                <a:srgbClr val="4980BA"/>
              </a:solidFill>
            </c:spPr>
            <c:extLst>
              <c:ext xmlns:c16="http://schemas.microsoft.com/office/drawing/2014/chart" uri="{C3380CC4-5D6E-409C-BE32-E72D297353CC}">
                <c16:uniqueId val="{0000000B-39BF-404E-A111-A896F1B43EFE}"/>
              </c:ext>
            </c:extLst>
          </c:dPt>
          <c:dPt>
            <c:idx val="6"/>
            <c:invertIfNegative val="1"/>
            <c:bubble3D val="0"/>
            <c:spPr>
              <a:solidFill>
                <a:srgbClr val="C6514E"/>
              </a:solidFill>
            </c:spPr>
            <c:extLst>
              <c:ext xmlns:c16="http://schemas.microsoft.com/office/drawing/2014/chart" uri="{C3380CC4-5D6E-409C-BE32-E72D297353CC}">
                <c16:uniqueId val="{0000000D-39BF-404E-A111-A896F1B43EFE}"/>
              </c:ext>
            </c:extLst>
          </c:dPt>
          <c:dPt>
            <c:idx val="7"/>
            <c:invertIfNegative val="1"/>
            <c:bubble3D val="0"/>
            <c:spPr>
              <a:solidFill>
                <a:srgbClr val="96B95D"/>
              </a:solidFill>
            </c:spPr>
            <c:extLst>
              <c:ext xmlns:c16="http://schemas.microsoft.com/office/drawing/2014/chart" uri="{C3380CC4-5D6E-409C-BE32-E72D297353CC}">
                <c16:uniqueId val="{0000000F-39BF-404E-A111-A896F1B43EFE}"/>
              </c:ext>
            </c:extLst>
          </c:dPt>
          <c:dPt>
            <c:idx val="8"/>
            <c:invertIfNegative val="1"/>
            <c:bubble3D val="0"/>
            <c:spPr>
              <a:solidFill>
                <a:srgbClr val="81649F"/>
              </a:solidFill>
            </c:spPr>
            <c:extLst>
              <c:ext xmlns:c16="http://schemas.microsoft.com/office/drawing/2014/chart" uri="{C3380CC4-5D6E-409C-BE32-E72D297353CC}">
                <c16:uniqueId val="{00000011-39BF-404E-A111-A896F1B43EFE}"/>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Sheet1!$B$2:$B$10</c:f>
              <c:numCache>
                <c:formatCode>General</c:formatCode>
                <c:ptCount val="9"/>
                <c:pt idx="0">
                  <c:v>0.125</c:v>
                </c:pt>
                <c:pt idx="1">
                  <c:v>0.1</c:v>
                </c:pt>
                <c:pt idx="2">
                  <c:v>0.25</c:v>
                </c:pt>
                <c:pt idx="3">
                  <c:v>7.4999999999999997E-2</c:v>
                </c:pt>
                <c:pt idx="4">
                  <c:v>0.05</c:v>
                </c:pt>
                <c:pt idx="5">
                  <c:v>0.125</c:v>
                </c:pt>
                <c:pt idx="6">
                  <c:v>0.1</c:v>
                </c:pt>
                <c:pt idx="7">
                  <c:v>7.4999999999999997E-2</c:v>
                </c:pt>
                <c:pt idx="8">
                  <c:v>0.1</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Sheet1!$A$2:$A$10</c15:sqref>
                        </c15:formulaRef>
                      </c:ext>
                    </c:extLst>
                    <c:strCache>
                      <c:ptCount val="9"/>
                      <c:pt idx="0">
                        <c:v>A helpline</c:v>
                      </c:pt>
                      <c:pt idx="1">
                        <c:v>Online forum</c:v>
                      </c:pt>
                      <c:pt idx="2">
                        <c:v>Friends and family</c:v>
                      </c:pt>
                      <c:pt idx="3">
                        <c:v>Face to face support group</c:v>
                      </c:pt>
                      <c:pt idx="4">
                        <c:v>Private counselling</c:v>
                      </c:pt>
                      <c:pt idx="5">
                        <c:v>Health visitor</c:v>
                      </c:pt>
                      <c:pt idx="6">
                        <c:v>GP/Doctor</c:v>
                      </c:pt>
                      <c:pt idx="7">
                        <c:v>None of the above</c:v>
                      </c:pt>
                      <c:pt idx="8">
                        <c:v>Other</c:v>
                      </c:pt>
                    </c:strCache>
                  </c:strRef>
                </c15:cat>
              </c15:filteredCategoryTitle>
            </c:ext>
            <c:ext xmlns:c16="http://schemas.microsoft.com/office/drawing/2014/chart" uri="{C3380CC4-5D6E-409C-BE32-E72D297353CC}">
              <c16:uniqueId val="{00000012-39BF-404E-A111-A896F1B43EF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7A83-47AF-9E5F-927E95280674}"/>
              </c:ext>
            </c:extLst>
          </c:dPt>
          <c:dPt>
            <c:idx val="1"/>
            <c:invertIfNegative val="1"/>
            <c:bubble3D val="0"/>
            <c:spPr>
              <a:solidFill>
                <a:srgbClr val="C6514E"/>
              </a:solidFill>
            </c:spPr>
            <c:extLst>
              <c:ext xmlns:c16="http://schemas.microsoft.com/office/drawing/2014/chart" uri="{C3380CC4-5D6E-409C-BE32-E72D297353CC}">
                <c16:uniqueId val="{00000003-7A83-47AF-9E5F-927E95280674}"/>
              </c:ext>
            </c:extLst>
          </c:dPt>
          <c:dPt>
            <c:idx val="2"/>
            <c:invertIfNegative val="1"/>
            <c:bubble3D val="0"/>
            <c:spPr>
              <a:solidFill>
                <a:srgbClr val="96B95D"/>
              </a:solidFill>
            </c:spPr>
            <c:extLst>
              <c:ext xmlns:c16="http://schemas.microsoft.com/office/drawing/2014/chart" uri="{C3380CC4-5D6E-409C-BE32-E72D297353CC}">
                <c16:uniqueId val="{00000005-7A83-47AF-9E5F-927E95280674}"/>
              </c:ext>
            </c:extLst>
          </c:dPt>
          <c:dPt>
            <c:idx val="3"/>
            <c:invertIfNegative val="1"/>
            <c:bubble3D val="0"/>
            <c:spPr>
              <a:solidFill>
                <a:srgbClr val="81649F"/>
              </a:solidFill>
            </c:spPr>
            <c:extLst>
              <c:ext xmlns:c16="http://schemas.microsoft.com/office/drawing/2014/chart" uri="{C3380CC4-5D6E-409C-BE32-E72D297353CC}">
                <c16:uniqueId val="{00000007-7A83-47AF-9E5F-927E95280674}"/>
              </c:ext>
            </c:extLst>
          </c:dPt>
          <c:dPt>
            <c:idx val="4"/>
            <c:invertIfNegative val="1"/>
            <c:bubble3D val="0"/>
            <c:spPr>
              <a:solidFill>
                <a:srgbClr val="38ABC4"/>
              </a:solidFill>
            </c:spPr>
            <c:extLst>
              <c:ext xmlns:c16="http://schemas.microsoft.com/office/drawing/2014/chart" uri="{C3380CC4-5D6E-409C-BE32-E72D297353CC}">
                <c16:uniqueId val="{00000009-7A83-47AF-9E5F-927E95280674}"/>
              </c:ext>
            </c:extLst>
          </c:dPt>
          <c:dPt>
            <c:idx val="5"/>
            <c:invertIfNegative val="1"/>
            <c:bubble3D val="0"/>
            <c:spPr>
              <a:solidFill>
                <a:srgbClr val="4980BA"/>
              </a:solidFill>
            </c:spPr>
            <c:extLst>
              <c:ext xmlns:c16="http://schemas.microsoft.com/office/drawing/2014/chart" uri="{C3380CC4-5D6E-409C-BE32-E72D297353CC}">
                <c16:uniqueId val="{0000000B-7A83-47AF-9E5F-927E95280674}"/>
              </c:ext>
            </c:extLst>
          </c:dPt>
          <c:dPt>
            <c:idx val="6"/>
            <c:invertIfNegative val="1"/>
            <c:bubble3D val="0"/>
            <c:spPr>
              <a:solidFill>
                <a:srgbClr val="C6514E"/>
              </a:solidFill>
            </c:spPr>
            <c:extLst>
              <c:ext xmlns:c16="http://schemas.microsoft.com/office/drawing/2014/chart" uri="{C3380CC4-5D6E-409C-BE32-E72D297353CC}">
                <c16:uniqueId val="{0000000D-7A83-47AF-9E5F-927E95280674}"/>
              </c:ext>
            </c:extLst>
          </c:dPt>
          <c:dPt>
            <c:idx val="7"/>
            <c:invertIfNegative val="1"/>
            <c:bubble3D val="0"/>
            <c:spPr>
              <a:solidFill>
                <a:srgbClr val="96B95D"/>
              </a:solidFill>
            </c:spPr>
            <c:extLst>
              <c:ext xmlns:c16="http://schemas.microsoft.com/office/drawing/2014/chart" uri="{C3380CC4-5D6E-409C-BE32-E72D297353CC}">
                <c16:uniqueId val="{0000000F-7A83-47AF-9E5F-927E95280674}"/>
              </c:ext>
            </c:extLst>
          </c:dPt>
          <c:dPt>
            <c:idx val="8"/>
            <c:invertIfNegative val="1"/>
            <c:bubble3D val="0"/>
            <c:spPr>
              <a:solidFill>
                <a:srgbClr val="81649F"/>
              </a:solidFill>
            </c:spPr>
            <c:extLst>
              <c:ext xmlns:c16="http://schemas.microsoft.com/office/drawing/2014/chart" uri="{C3380CC4-5D6E-409C-BE32-E72D297353CC}">
                <c16:uniqueId val="{00000011-7A83-47AF-9E5F-927E95280674}"/>
              </c:ext>
            </c:extLst>
          </c:dPt>
          <c:dPt>
            <c:idx val="9"/>
            <c:invertIfNegative val="1"/>
            <c:bubble3D val="0"/>
            <c:spPr>
              <a:solidFill>
                <a:srgbClr val="38ABC4"/>
              </a:solidFill>
            </c:spPr>
            <c:extLst>
              <c:ext xmlns:c16="http://schemas.microsoft.com/office/drawing/2014/chart" uri="{C3380CC4-5D6E-409C-BE32-E72D297353CC}">
                <c16:uniqueId val="{00000013-7A83-47AF-9E5F-927E95280674}"/>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Sheet1!$B$2:$B$11</c:f>
              <c:numCache>
                <c:formatCode>General</c:formatCode>
                <c:ptCount val="10"/>
                <c:pt idx="0">
                  <c:v>2.7799999999999998E-2</c:v>
                </c:pt>
                <c:pt idx="1">
                  <c:v>0.16669999999999999</c:v>
                </c:pt>
                <c:pt idx="2">
                  <c:v>0.1111</c:v>
                </c:pt>
                <c:pt idx="3">
                  <c:v>0.16669999999999999</c:v>
                </c:pt>
                <c:pt idx="4">
                  <c:v>0.1389</c:v>
                </c:pt>
                <c:pt idx="5">
                  <c:v>0.1111</c:v>
                </c:pt>
                <c:pt idx="6">
                  <c:v>0.1111</c:v>
                </c:pt>
                <c:pt idx="7">
                  <c:v>2.7799999999999998E-2</c:v>
                </c:pt>
                <c:pt idx="8">
                  <c:v>5.5599999999999997E-2</c:v>
                </c:pt>
                <c:pt idx="9">
                  <c:v>8.3299999999999999E-2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Sheet1!$A$2:$A$11</c15:sqref>
                        </c15:formulaRef>
                      </c:ext>
                    </c:extLst>
                    <c:strCache>
                      <c:ptCount val="10"/>
                      <c:pt idx="0">
                        <c:v>I didn't need to reach out for support</c:v>
                      </c:pt>
                      <c:pt idx="1">
                        <c:v>I had no issue reaching out for support</c:v>
                      </c:pt>
                      <c:pt idx="2">
                        <c:v>There is a stigma attached to mental illness</c:v>
                      </c:pt>
                      <c:pt idx="3">
                        <c:v>I was unsure what was wrong</c:v>
                      </c:pt>
                      <c:pt idx="4">
                        <c:v>I was concerned about this being noted on my medical records</c:v>
                      </c:pt>
                      <c:pt idx="5">
                        <c:v>I did not think they could or would help</c:v>
                      </c:pt>
                      <c:pt idx="6">
                        <c:v>I did not want to take up the clinicians time</c:v>
                      </c:pt>
                      <c:pt idx="7">
                        <c:v>I was not asked</c:v>
                      </c:pt>
                      <c:pt idx="8">
                        <c:v>The clinicians were not approachable</c:v>
                      </c:pt>
                      <c:pt idx="9">
                        <c:v>Other</c:v>
                      </c:pt>
                    </c:strCache>
                  </c:strRef>
                </c15:cat>
              </c15:filteredCategoryTitle>
            </c:ext>
            <c:ext xmlns:c16="http://schemas.microsoft.com/office/drawing/2014/chart" uri="{C3380CC4-5D6E-409C-BE32-E72D297353CC}">
              <c16:uniqueId val="{00000014-7A83-47AF-9E5F-927E9528067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A439-4F85-8A92-EEB5F655F228}"/>
              </c:ext>
            </c:extLst>
          </c:dPt>
          <c:dPt>
            <c:idx val="1"/>
            <c:invertIfNegative val="1"/>
            <c:bubble3D val="0"/>
            <c:spPr>
              <a:solidFill>
                <a:srgbClr val="C6514E"/>
              </a:solidFill>
            </c:spPr>
            <c:extLst>
              <c:ext xmlns:c16="http://schemas.microsoft.com/office/drawing/2014/chart" uri="{C3380CC4-5D6E-409C-BE32-E72D297353CC}">
                <c16:uniqueId val="{00000003-A439-4F85-8A92-EEB5F655F228}"/>
              </c:ext>
            </c:extLst>
          </c:dPt>
          <c:dPt>
            <c:idx val="2"/>
            <c:invertIfNegative val="1"/>
            <c:bubble3D val="0"/>
            <c:spPr>
              <a:solidFill>
                <a:srgbClr val="96B95D"/>
              </a:solidFill>
            </c:spPr>
            <c:extLst>
              <c:ext xmlns:c16="http://schemas.microsoft.com/office/drawing/2014/chart" uri="{C3380CC4-5D6E-409C-BE32-E72D297353CC}">
                <c16:uniqueId val="{00000005-A439-4F85-8A92-EEB5F655F228}"/>
              </c:ext>
            </c:extLst>
          </c:dPt>
          <c:dPt>
            <c:idx val="3"/>
            <c:invertIfNegative val="1"/>
            <c:bubble3D val="0"/>
            <c:spPr>
              <a:solidFill>
                <a:srgbClr val="81649F"/>
              </a:solidFill>
            </c:spPr>
            <c:extLst>
              <c:ext xmlns:c16="http://schemas.microsoft.com/office/drawing/2014/chart" uri="{C3380CC4-5D6E-409C-BE32-E72D297353CC}">
                <c16:uniqueId val="{00000007-A439-4F85-8A92-EEB5F655F228}"/>
              </c:ext>
            </c:extLst>
          </c:dPt>
          <c:dPt>
            <c:idx val="4"/>
            <c:invertIfNegative val="1"/>
            <c:bubble3D val="0"/>
            <c:spPr>
              <a:solidFill>
                <a:srgbClr val="38ABC4"/>
              </a:solidFill>
            </c:spPr>
            <c:extLst>
              <c:ext xmlns:c16="http://schemas.microsoft.com/office/drawing/2014/chart" uri="{C3380CC4-5D6E-409C-BE32-E72D297353CC}">
                <c16:uniqueId val="{00000009-A439-4F85-8A92-EEB5F655F228}"/>
              </c:ext>
            </c:extLst>
          </c:dPt>
          <c:dPt>
            <c:idx val="5"/>
            <c:invertIfNegative val="1"/>
            <c:bubble3D val="0"/>
            <c:spPr>
              <a:solidFill>
                <a:srgbClr val="4980BA"/>
              </a:solidFill>
            </c:spPr>
            <c:extLst>
              <c:ext xmlns:c16="http://schemas.microsoft.com/office/drawing/2014/chart" uri="{C3380CC4-5D6E-409C-BE32-E72D297353CC}">
                <c16:uniqueId val="{0000000B-A439-4F85-8A92-EEB5F655F228}"/>
              </c:ext>
            </c:extLst>
          </c:dPt>
          <c:dPt>
            <c:idx val="6"/>
            <c:invertIfNegative val="1"/>
            <c:bubble3D val="0"/>
            <c:spPr>
              <a:solidFill>
                <a:srgbClr val="C6514E"/>
              </a:solidFill>
            </c:spPr>
            <c:extLst>
              <c:ext xmlns:c16="http://schemas.microsoft.com/office/drawing/2014/chart" uri="{C3380CC4-5D6E-409C-BE32-E72D297353CC}">
                <c16:uniqueId val="{0000000D-A439-4F85-8A92-EEB5F655F228}"/>
              </c:ext>
            </c:extLst>
          </c:dPt>
          <c:dPt>
            <c:idx val="7"/>
            <c:invertIfNegative val="1"/>
            <c:bubble3D val="0"/>
            <c:spPr>
              <a:solidFill>
                <a:srgbClr val="96B95D"/>
              </a:solidFill>
            </c:spPr>
            <c:extLst>
              <c:ext xmlns:c16="http://schemas.microsoft.com/office/drawing/2014/chart" uri="{C3380CC4-5D6E-409C-BE32-E72D297353CC}">
                <c16:uniqueId val="{0000000F-A439-4F85-8A92-EEB5F655F228}"/>
              </c:ext>
            </c:extLst>
          </c:dPt>
          <c:dPt>
            <c:idx val="8"/>
            <c:invertIfNegative val="1"/>
            <c:bubble3D val="0"/>
            <c:spPr>
              <a:solidFill>
                <a:srgbClr val="81649F"/>
              </a:solidFill>
            </c:spPr>
            <c:extLst>
              <c:ext xmlns:c16="http://schemas.microsoft.com/office/drawing/2014/chart" uri="{C3380CC4-5D6E-409C-BE32-E72D297353CC}">
                <c16:uniqueId val="{00000011-A439-4F85-8A92-EEB5F655F228}"/>
              </c:ext>
            </c:extLst>
          </c:dPt>
          <c:dPt>
            <c:idx val="9"/>
            <c:invertIfNegative val="1"/>
            <c:bubble3D val="0"/>
            <c:spPr>
              <a:solidFill>
                <a:srgbClr val="38ABC4"/>
              </a:solidFill>
            </c:spPr>
            <c:extLst>
              <c:ext xmlns:c16="http://schemas.microsoft.com/office/drawing/2014/chart" uri="{C3380CC4-5D6E-409C-BE32-E72D297353CC}">
                <c16:uniqueId val="{00000013-A439-4F85-8A92-EEB5F655F228}"/>
              </c:ext>
            </c:extLst>
          </c:dPt>
          <c:dPt>
            <c:idx val="10"/>
            <c:invertIfNegative val="1"/>
            <c:bubble3D val="0"/>
            <c:spPr>
              <a:solidFill>
                <a:srgbClr val="4980BA"/>
              </a:solidFill>
            </c:spPr>
            <c:extLst>
              <c:ext xmlns:c16="http://schemas.microsoft.com/office/drawing/2014/chart" uri="{C3380CC4-5D6E-409C-BE32-E72D297353CC}">
                <c16:uniqueId val="{00000015-A439-4F85-8A92-EEB5F655F228}"/>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Sheet1!$B$2:$B$12</c:f>
              <c:numCache>
                <c:formatCode>General</c:formatCode>
                <c:ptCount val="11"/>
                <c:pt idx="0">
                  <c:v>2.1299999999999999E-2</c:v>
                </c:pt>
                <c:pt idx="1">
                  <c:v>2.1299999999999999E-2</c:v>
                </c:pt>
                <c:pt idx="2">
                  <c:v>0.10639999999999999</c:v>
                </c:pt>
                <c:pt idx="3">
                  <c:v>0.10639999999999999</c:v>
                </c:pt>
                <c:pt idx="4">
                  <c:v>2.1299999999999999E-2</c:v>
                </c:pt>
                <c:pt idx="5">
                  <c:v>4.2599999999999999E-2</c:v>
                </c:pt>
                <c:pt idx="6">
                  <c:v>6.3799999999999996E-2</c:v>
                </c:pt>
                <c:pt idx="7">
                  <c:v>0.17019999999999999</c:v>
                </c:pt>
                <c:pt idx="8">
                  <c:v>0.27660000000000001</c:v>
                </c:pt>
                <c:pt idx="9">
                  <c:v>0.17019999999999999</c:v>
                </c:pt>
                <c:pt idx="10">
                  <c:v>0</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Sheet1!$A$2:$A$12</c15:sqref>
                        </c15:formulaRef>
                      </c:ext>
                    </c:extLst>
                    <c:strCache>
                      <c:ptCount val="11"/>
                      <c:pt idx="0">
                        <c:v>Email newsletters</c:v>
                      </c:pt>
                      <c:pt idx="1">
                        <c:v>Instagram</c:v>
                      </c:pt>
                      <c:pt idx="2">
                        <c:v>Facebook</c:v>
                      </c:pt>
                      <c:pt idx="3">
                        <c:v>Google</c:v>
                      </c:pt>
                      <c:pt idx="4">
                        <c:v>X</c:v>
                      </c:pt>
                      <c:pt idx="5">
                        <c:v>Leaflets</c:v>
                      </c:pt>
                      <c:pt idx="6">
                        <c:v>Online forums</c:v>
                      </c:pt>
                      <c:pt idx="7">
                        <c:v>Family and friends</c:v>
                      </c:pt>
                      <c:pt idx="8">
                        <c:v>Professionals and practitioners</c:v>
                      </c:pt>
                      <c:pt idx="9">
                        <c:v>I don't get information or advice</c:v>
                      </c:pt>
                      <c:pt idx="10">
                        <c:v>Other</c:v>
                      </c:pt>
                    </c:strCache>
                  </c:strRef>
                </c15:cat>
              </c15:filteredCategoryTitle>
            </c:ext>
            <c:ext xmlns:c16="http://schemas.microsoft.com/office/drawing/2014/chart" uri="{C3380CC4-5D6E-409C-BE32-E72D297353CC}">
              <c16:uniqueId val="{00000016-A439-4F85-8A92-EEB5F655F22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0246-4F33-B797-FECC14E0D1BB}"/>
              </c:ext>
            </c:extLst>
          </c:dPt>
          <c:dPt>
            <c:idx val="1"/>
            <c:invertIfNegative val="1"/>
            <c:bubble3D val="0"/>
            <c:spPr>
              <a:solidFill>
                <a:srgbClr val="C6514E"/>
              </a:solidFill>
            </c:spPr>
            <c:extLst>
              <c:ext xmlns:c16="http://schemas.microsoft.com/office/drawing/2014/chart" uri="{C3380CC4-5D6E-409C-BE32-E72D297353CC}">
                <c16:uniqueId val="{00000003-0246-4F33-B797-FECC14E0D1BB}"/>
              </c:ext>
            </c:extLst>
          </c:dPt>
          <c:dPt>
            <c:idx val="2"/>
            <c:invertIfNegative val="1"/>
            <c:bubble3D val="0"/>
            <c:spPr>
              <a:solidFill>
                <a:srgbClr val="96B95D"/>
              </a:solidFill>
            </c:spPr>
            <c:extLst>
              <c:ext xmlns:c16="http://schemas.microsoft.com/office/drawing/2014/chart" uri="{C3380CC4-5D6E-409C-BE32-E72D297353CC}">
                <c16:uniqueId val="{00000005-0246-4F33-B797-FECC14E0D1BB}"/>
              </c:ext>
            </c:extLst>
          </c:dPt>
          <c:dPt>
            <c:idx val="3"/>
            <c:invertIfNegative val="1"/>
            <c:bubble3D val="0"/>
            <c:spPr>
              <a:solidFill>
                <a:srgbClr val="81649F"/>
              </a:solidFill>
            </c:spPr>
            <c:extLst>
              <c:ext xmlns:c16="http://schemas.microsoft.com/office/drawing/2014/chart" uri="{C3380CC4-5D6E-409C-BE32-E72D297353CC}">
                <c16:uniqueId val="{00000007-0246-4F33-B797-FECC14E0D1BB}"/>
              </c:ext>
            </c:extLst>
          </c:dPt>
          <c:dPt>
            <c:idx val="4"/>
            <c:invertIfNegative val="1"/>
            <c:bubble3D val="0"/>
            <c:spPr>
              <a:solidFill>
                <a:srgbClr val="38ABC4"/>
              </a:solidFill>
            </c:spPr>
            <c:extLst>
              <c:ext xmlns:c16="http://schemas.microsoft.com/office/drawing/2014/chart" uri="{C3380CC4-5D6E-409C-BE32-E72D297353CC}">
                <c16:uniqueId val="{00000009-0246-4F33-B797-FECC14E0D1BB}"/>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Sheet1!$B$2:$B$6</c:f>
              <c:numCache>
                <c:formatCode>General</c:formatCode>
                <c:ptCount val="5"/>
                <c:pt idx="0">
                  <c:v>4.5499999999999999E-2</c:v>
                </c:pt>
                <c:pt idx="1">
                  <c:v>4.5499999999999999E-2</c:v>
                </c:pt>
                <c:pt idx="2">
                  <c:v>0.2727</c:v>
                </c:pt>
                <c:pt idx="3">
                  <c:v>0.31819999999999998</c:v>
                </c:pt>
                <c:pt idx="4">
                  <c:v>0.31819999999999998</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Sheet1!$A$2:$A$6</c15:sqref>
                        </c15:formulaRef>
                      </c:ext>
                    </c:extLst>
                    <c:strCache>
                      <c:ptCount val="5"/>
                      <c:pt idx="0">
                        <c:v>Very poor</c:v>
                      </c:pt>
                      <c:pt idx="1">
                        <c:v>Poor</c:v>
                      </c:pt>
                      <c:pt idx="2">
                        <c:v>Average</c:v>
                      </c:pt>
                      <c:pt idx="3">
                        <c:v>Good</c:v>
                      </c:pt>
                      <c:pt idx="4">
                        <c:v>Excellent</c:v>
                      </c:pt>
                    </c:strCache>
                  </c:strRef>
                </c15:cat>
              </c15:filteredCategoryTitle>
            </c:ext>
            <c:ext xmlns:c16="http://schemas.microsoft.com/office/drawing/2014/chart" uri="{C3380CC4-5D6E-409C-BE32-E72D297353CC}">
              <c16:uniqueId val="{0000000A-0246-4F33-B797-FECC14E0D1B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B352-4AFA-9BD1-28A0FDFA0D1C}"/>
              </c:ext>
            </c:extLst>
          </c:dPt>
          <c:dPt>
            <c:idx val="1"/>
            <c:invertIfNegative val="1"/>
            <c:bubble3D val="0"/>
            <c:spPr>
              <a:solidFill>
                <a:srgbClr val="C6514E"/>
              </a:solidFill>
            </c:spPr>
            <c:extLst>
              <c:ext xmlns:c16="http://schemas.microsoft.com/office/drawing/2014/chart" uri="{C3380CC4-5D6E-409C-BE32-E72D297353CC}">
                <c16:uniqueId val="{00000003-B352-4AFA-9BD1-28A0FDFA0D1C}"/>
              </c:ext>
            </c:extLst>
          </c:dPt>
          <c:dPt>
            <c:idx val="2"/>
            <c:invertIfNegative val="1"/>
            <c:bubble3D val="0"/>
            <c:spPr>
              <a:solidFill>
                <a:srgbClr val="96B95D"/>
              </a:solidFill>
            </c:spPr>
            <c:extLst>
              <c:ext xmlns:c16="http://schemas.microsoft.com/office/drawing/2014/chart" uri="{C3380CC4-5D6E-409C-BE32-E72D297353CC}">
                <c16:uniqueId val="{00000005-B352-4AFA-9BD1-28A0FDFA0D1C}"/>
              </c:ext>
            </c:extLst>
          </c:dPt>
          <c:dPt>
            <c:idx val="3"/>
            <c:invertIfNegative val="1"/>
            <c:bubble3D val="0"/>
            <c:spPr>
              <a:solidFill>
                <a:srgbClr val="81649F"/>
              </a:solidFill>
            </c:spPr>
            <c:extLst>
              <c:ext xmlns:c16="http://schemas.microsoft.com/office/drawing/2014/chart" uri="{C3380CC4-5D6E-409C-BE32-E72D297353CC}">
                <c16:uniqueId val="{00000007-B352-4AFA-9BD1-28A0FDFA0D1C}"/>
              </c:ext>
            </c:extLst>
          </c:dPt>
          <c:dPt>
            <c:idx val="4"/>
            <c:invertIfNegative val="1"/>
            <c:bubble3D val="0"/>
            <c:spPr>
              <a:solidFill>
                <a:srgbClr val="38ABC4"/>
              </a:solidFill>
            </c:spPr>
            <c:extLst>
              <c:ext xmlns:c16="http://schemas.microsoft.com/office/drawing/2014/chart" uri="{C3380CC4-5D6E-409C-BE32-E72D297353CC}">
                <c16:uniqueId val="{00000009-B352-4AFA-9BD1-28A0FDFA0D1C}"/>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Sheet1!$B$2:$B$6</c:f>
              <c:numCache>
                <c:formatCode>General</c:formatCode>
                <c:ptCount val="5"/>
                <c:pt idx="0">
                  <c:v>0</c:v>
                </c:pt>
                <c:pt idx="1">
                  <c:v>0.29170000000000001</c:v>
                </c:pt>
                <c:pt idx="2">
                  <c:v>0.20830000000000001</c:v>
                </c:pt>
                <c:pt idx="3">
                  <c:v>0.20830000000000001</c:v>
                </c:pt>
                <c:pt idx="4">
                  <c:v>0.29170000000000001</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Sheet1!$A$2:$A$6</c15:sqref>
                        </c15:formulaRef>
                      </c:ext>
                    </c:extLst>
                    <c:strCache>
                      <c:ptCount val="5"/>
                      <c:pt idx="0">
                        <c:v>Very poor</c:v>
                      </c:pt>
                      <c:pt idx="1">
                        <c:v>Poor</c:v>
                      </c:pt>
                      <c:pt idx="2">
                        <c:v>Average</c:v>
                      </c:pt>
                      <c:pt idx="3">
                        <c:v>Good</c:v>
                      </c:pt>
                      <c:pt idx="4">
                        <c:v>Excellent</c:v>
                      </c:pt>
                    </c:strCache>
                  </c:strRef>
                </c15:cat>
              </c15:filteredCategoryTitle>
            </c:ext>
            <c:ext xmlns:c16="http://schemas.microsoft.com/office/drawing/2014/chart" uri="{C3380CC4-5D6E-409C-BE32-E72D297353CC}">
              <c16:uniqueId val="{0000000A-B352-4AFA-9BD1-28A0FDFA0D1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barChart>
        <c:barDir val="col"/>
        <c:grouping val="clustered"/>
        <c:varyColors val="1"/>
        <c:ser>
          <c:idx val="0"/>
          <c:order val="0"/>
          <c:invertIfNegative val="1"/>
          <c:dPt>
            <c:idx val="0"/>
            <c:invertIfNegative val="1"/>
            <c:bubble3D val="0"/>
            <c:spPr>
              <a:solidFill>
                <a:srgbClr val="4980BA"/>
              </a:solidFill>
            </c:spPr>
            <c:extLst>
              <c:ext xmlns:c16="http://schemas.microsoft.com/office/drawing/2014/chart" uri="{C3380CC4-5D6E-409C-BE32-E72D297353CC}">
                <c16:uniqueId val="{00000001-48A2-4BB2-A9DE-F42B3AD069C4}"/>
              </c:ext>
            </c:extLst>
          </c:dPt>
          <c:dPt>
            <c:idx val="1"/>
            <c:invertIfNegative val="1"/>
            <c:bubble3D val="0"/>
            <c:spPr>
              <a:solidFill>
                <a:srgbClr val="C6514E"/>
              </a:solidFill>
            </c:spPr>
            <c:extLst>
              <c:ext xmlns:c16="http://schemas.microsoft.com/office/drawing/2014/chart" uri="{C3380CC4-5D6E-409C-BE32-E72D297353CC}">
                <c16:uniqueId val="{00000003-48A2-4BB2-A9DE-F42B3AD069C4}"/>
              </c:ext>
            </c:extLst>
          </c:dPt>
          <c:dPt>
            <c:idx val="2"/>
            <c:invertIfNegative val="1"/>
            <c:bubble3D val="0"/>
            <c:spPr>
              <a:solidFill>
                <a:srgbClr val="96B95D"/>
              </a:solidFill>
            </c:spPr>
            <c:extLst>
              <c:ext xmlns:c16="http://schemas.microsoft.com/office/drawing/2014/chart" uri="{C3380CC4-5D6E-409C-BE32-E72D297353CC}">
                <c16:uniqueId val="{00000005-48A2-4BB2-A9DE-F42B3AD069C4}"/>
              </c:ext>
            </c:extLst>
          </c:dPt>
          <c:dPt>
            <c:idx val="3"/>
            <c:invertIfNegative val="1"/>
            <c:bubble3D val="0"/>
            <c:spPr>
              <a:solidFill>
                <a:srgbClr val="81649F"/>
              </a:solidFill>
            </c:spPr>
            <c:extLst>
              <c:ext xmlns:c16="http://schemas.microsoft.com/office/drawing/2014/chart" uri="{C3380CC4-5D6E-409C-BE32-E72D297353CC}">
                <c16:uniqueId val="{00000007-48A2-4BB2-A9DE-F42B3AD069C4}"/>
              </c:ext>
            </c:extLst>
          </c:dPt>
          <c:dPt>
            <c:idx val="4"/>
            <c:invertIfNegative val="1"/>
            <c:bubble3D val="0"/>
            <c:spPr>
              <a:solidFill>
                <a:srgbClr val="38ABC4"/>
              </a:solidFill>
            </c:spPr>
            <c:extLst>
              <c:ext xmlns:c16="http://schemas.microsoft.com/office/drawing/2014/chart" uri="{C3380CC4-5D6E-409C-BE32-E72D297353CC}">
                <c16:uniqueId val="{00000009-48A2-4BB2-A9DE-F42B3AD069C4}"/>
              </c:ext>
            </c:extLst>
          </c:dPt>
          <c:dLbls>
            <c:numFmt formatCode="0.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Sheet1!$B$2:$B$6</c:f>
              <c:numCache>
                <c:formatCode>General</c:formatCode>
                <c:ptCount val="5"/>
                <c:pt idx="0">
                  <c:v>0</c:v>
                </c:pt>
                <c:pt idx="1">
                  <c:v>0.13039999999999999</c:v>
                </c:pt>
                <c:pt idx="2">
                  <c:v>0.30430000000000001</c:v>
                </c:pt>
                <c:pt idx="3">
                  <c:v>0.30430000000000001</c:v>
                </c:pt>
                <c:pt idx="4">
                  <c:v>0.26090000000000002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Sheet1!$A$2:$A$6</c15:sqref>
                        </c15:formulaRef>
                      </c:ext>
                    </c:extLst>
                    <c:strCache>
                      <c:ptCount val="5"/>
                      <c:pt idx="0">
                        <c:v>Very poor</c:v>
                      </c:pt>
                      <c:pt idx="1">
                        <c:v>Poor</c:v>
                      </c:pt>
                      <c:pt idx="2">
                        <c:v>Average</c:v>
                      </c:pt>
                      <c:pt idx="3">
                        <c:v>Good</c:v>
                      </c:pt>
                      <c:pt idx="4">
                        <c:v>Excellent</c:v>
                      </c:pt>
                    </c:strCache>
                  </c:strRef>
                </c15:cat>
              </c15:filteredCategoryTitle>
            </c:ext>
            <c:ext xmlns:c16="http://schemas.microsoft.com/office/drawing/2014/chart" uri="{C3380CC4-5D6E-409C-BE32-E72D297353CC}">
              <c16:uniqueId val="{0000000A-48A2-4BB2-A9DE-F42B3AD069C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0"/>
        <c:majorTickMark val="none"/>
        <c:minorTickMark val="none"/>
        <c:tickLblPos val="nextTo"/>
        <c:spPr>
          <a:ln>
            <a:solidFill>
              <a:srgbClr val="808080"/>
            </a:solidFill>
          </a:ln>
        </c:spPr>
        <c:txPr>
          <a:bodyPr/>
          <a:lstStyle/>
          <a:p>
            <a:pPr>
              <a:defRPr sz="1200"/>
            </a:pPr>
            <a:endParaRPr lang="en-US"/>
          </a:p>
        </c:txPr>
        <c:crossAx val="66437120"/>
        <c:crosses val="autoZero"/>
        <c:auto val="1"/>
        <c:lblAlgn val="ctr"/>
        <c:lblOffset val="100"/>
        <c:noMultiLvlLbl val="1"/>
      </c:catAx>
      <c:valAx>
        <c:axId val="66437120"/>
        <c:scaling>
          <c:orientation val="minMax"/>
        </c:scaling>
        <c:delete val="0"/>
        <c:axPos val="l"/>
        <c:majorGridlines>
          <c:spPr>
            <a:ln>
              <a:solidFill>
                <a:srgbClr val="D8D8D8"/>
              </a:solidFill>
            </a:ln>
          </c:spPr>
        </c:majorGridlines>
        <c:numFmt formatCode="0%" sourceLinked="0"/>
        <c:majorTickMark val="none"/>
        <c:minorTickMark val="none"/>
        <c:tickLblPos val="nextTo"/>
        <c:spPr>
          <a:ln>
            <a:noFill/>
          </a:ln>
        </c:spPr>
        <c:txPr>
          <a:bodyPr/>
          <a:lstStyle/>
          <a:p>
            <a:pPr>
              <a:defRPr sz="1200"/>
            </a:pPr>
            <a:endParaRPr lang="en-US"/>
          </a:p>
        </c:txPr>
        <c:crossAx val="67451136"/>
        <c:crosses val="autoZero"/>
        <c:crossBetween val="between"/>
      </c:valAx>
    </c:plotArea>
    <c:plotVisOnly val="1"/>
    <c:dispBlanksAs val="zero"/>
    <c:showDLblsOverMax val="1"/>
  </c:chart>
  <c:txPr>
    <a:bodyPr/>
    <a:lstStyle/>
    <a:p>
      <a:pPr>
        <a:defRPr sz="1800"/>
      </a:pPr>
      <a:endParaRPr lang="ru-RU"/>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322954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136874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3168803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3229540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262205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D69B91-2147-AE44-9A29-A3A04B6CEA1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55175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D69B91-2147-AE44-9A29-A3A04B6CEA1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198416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D69B91-2147-AE44-9A29-A3A04B6CEA19}"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2488968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D69B91-2147-AE44-9A29-A3A04B6CEA19}" type="datetimeFigureOut">
              <a:rPr lang="en-US" smtClean="0"/>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2467437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69B91-2147-AE44-9A29-A3A04B6CEA19}" type="datetimeFigureOut">
              <a:rPr lang="en-US" smtClean="0"/>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164104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D69B91-2147-AE44-9A29-A3A04B6CEA1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209663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D69B91-2147-AE44-9A29-A3A04B6CEA1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AF5E3-590F-234E-9775-BAC5EAE49265}" type="slidenum">
              <a:rPr lang="en-US" smtClean="0"/>
              <a:t>‹#›</a:t>
            </a:fld>
            <a:endParaRPr lang="en-US"/>
          </a:p>
        </p:txBody>
      </p:sp>
    </p:spTree>
    <p:extLst>
      <p:ext uri="{BB962C8B-B14F-4D97-AF65-F5344CB8AC3E}">
        <p14:creationId xmlns:p14="http://schemas.microsoft.com/office/powerpoint/2010/main" val="305481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stStyle>
          <a:p>
            <a:fld id="{37D69B91-2147-AE44-9A29-A3A04B6CEA19}" type="datetimeFigureOut">
              <a:rPr lang="en-US" smtClean="0"/>
              <a:t>4/7/2025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stStyle>
          <a:p>
            <a:fld id="{37CAF5E3-590F-234E-9775-BAC5EAE49265}" type="slidenum">
              <a:rPr lang="en-US" smtClean="0"/>
              <a:t>‹#›</a:t>
            </a:fld>
            <a:endParaRPr lang="en-US"/>
          </a:p>
        </p:txBody>
      </p:sp>
      <p:sp>
        <p:nvSpPr>
          <p:cNvPr id="8" name="TextBox 7">
            <a:extLst>
              <a:ext uri="{FF2B5EF4-FFF2-40B4-BE49-F238E27FC236}">
                <a16:creationId xmlns:a16="http://schemas.microsoft.com/office/drawing/2014/main" id="{2C8DFFBB-A2A7-8701-A68B-5B731BB3B132}"/>
              </a:ext>
            </a:extLst>
          </p:cNvPr>
          <p:cNvSpPr txBox="1"/>
          <p:nvPr userDrawn="1">
            <p:extLst>
              <p:ext uri="{1162E1C5-73C7-4A58-AE30-91384D911F3F}">
                <p184:classification xmlns:p184="http://schemas.microsoft.com/office/powerpoint/2018/4/main" val="hdr"/>
              </p:ext>
            </p:extLst>
          </p:nvPr>
        </p:nvSpPr>
        <p:spPr>
          <a:xfrm>
            <a:off x="63500" y="63500"/>
            <a:ext cx="4889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19220056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chart" Target="../charts/chart4.xml"/><Relationship Id="rId1" Type="http://schemas.openxmlformats.org/officeDocument/2006/relationships/slideLayout" Target="../slideLayouts/slideLayout12.x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052573518"/>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604935" y="2480388"/>
            <a:ext cx="7937500" cy="9525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500" b="1" i="0" u="none" strike="noStrike" kern="1200" cap="none" spc="0" normalizeH="0" baseline="0" noProof="0" dirty="0">
                <a:ln>
                  <a:noFill/>
                </a:ln>
                <a:solidFill>
                  <a:srgbClr val="000000"/>
                </a:solidFill>
                <a:effectLst/>
                <a:uLnTx/>
                <a:uFillTx/>
                <a:latin typeface="+mn-lt"/>
                <a:ea typeface="+mn-ea"/>
                <a:cs typeface="+mn-cs"/>
              </a:rPr>
              <a:t>Perinatal Mental Health Survey Results</a:t>
            </a:r>
            <a:endParaRPr kumimoji="0" lang="en-US" sz="3500" b="1" i="0" u="none" strike="noStrike" kern="1200" cap="none" spc="0" normalizeH="0" baseline="0" noProof="0" dirty="0">
              <a:ln>
                <a:noFill/>
              </a:ln>
              <a:solidFill>
                <a:srgbClr val="000000"/>
              </a:solidFill>
              <a:effectLst/>
              <a:uLnTx/>
              <a:uFillTx/>
              <a:latin typeface="+mn-lt"/>
              <a:ea typeface="Calibri"/>
              <a:cs typeface="Calibri"/>
            </a:endParaRPr>
          </a:p>
        </p:txBody>
      </p:sp>
      <p:sp>
        <p:nvSpPr>
          <p:cNvPr id="6" name="New shape">
            <a:extLst>
              <a:ext uri="{C183D7F6-B498-43B3-948B-1728B52AA6E4}">
                <adec:decorative xmlns:adec="http://schemas.microsoft.com/office/drawing/2017/decorative" val="1"/>
              </a:ext>
            </a:extLst>
          </p:cNvPr>
          <p:cNvSpPr/>
          <p:nvPr/>
        </p:nvSpPr>
        <p:spPr>
          <a:xfrm>
            <a:off x="381000" y="1905000"/>
            <a:ext cx="7937500" cy="9525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1"/>
          <a:lstStyle/>
          <a:p>
            <a:pPr algn="ctr"/>
            <a:endParaRPr lang="en-US" sz="2400" dirty="0">
              <a:solidFill>
                <a:srgbClr val="808080"/>
              </a:solidFill>
              <a:ea typeface="Calibri"/>
              <a:cs typeface="Calibri"/>
            </a:endParaRPr>
          </a:p>
        </p:txBody>
      </p:sp>
    </p:spTree>
    <p:extLst>
      <p:ext uri="{BB962C8B-B14F-4D97-AF65-F5344CB8AC3E}">
        <p14:creationId xmlns:p14="http://schemas.microsoft.com/office/powerpoint/2010/main" val="26992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53813188"/>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Derbyshire Perinatal Mental Health Service and Connected Perinatal Support - Here are some local perinatal mental health support events by Derbyshire Perinatal Mental Health Service and Connected Perinatal Support. You can read more about it here and here. How would you rate the aim and advertising of these events in supporting parents and carers with mental health during pregnancy and after birth?</a:t>
            </a:r>
            <a:endParaRPr kumimoji="0" lang="en-US" sz="1600" b="0" i="0" u="none" strike="noStrike" kern="1200" cap="none" spc="0" normalizeH="0" baseline="0" noProof="0" dirty="0">
              <a:ln>
                <a:noFill/>
              </a:ln>
              <a:solidFill>
                <a:srgbClr val="000000"/>
              </a:solidFill>
              <a:effectLst/>
              <a:uLnTx/>
              <a:uFillTx/>
              <a:latin typeface="+mn-lt"/>
              <a:ea typeface="Calibri"/>
              <a:cs typeface="Calibri"/>
            </a:endParaRP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650978871"/>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3.696  | Confidence Interval @ 95% : [3.279 - 4.112]  |  Standard Deviation : 1.020  |  Standard Error : 0.213</a:t>
            </a:r>
          </a:p>
        </p:txBody>
      </p:sp>
    </p:spTree>
    <p:extLst>
      <p:ext uri="{BB962C8B-B14F-4D97-AF65-F5344CB8AC3E}">
        <p14:creationId xmlns:p14="http://schemas.microsoft.com/office/powerpoint/2010/main" val="26992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749034152"/>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Peterborough City Council - Maternal Mental Health - Watch this short video clip. Peterborough City Council launched a campaign to highlight the invisible nature of maternal mental health issues. You can read more about it here. After watching the video, how would you rate it's aim to share information and spread awareness about mental health issues during pregnancy and after birth?</a:t>
            </a:r>
            <a:endParaRPr kumimoji="0" lang="en-US" sz="1600" b="0" i="0" u="none" strike="noStrike" kern="1200" cap="none" spc="0" normalizeH="0" baseline="0" noProof="0" dirty="0">
              <a:ln>
                <a:noFill/>
              </a:ln>
              <a:solidFill>
                <a:srgbClr val="000000"/>
              </a:solidFill>
              <a:effectLst/>
              <a:uLnTx/>
              <a:uFillTx/>
              <a:latin typeface="+mn-lt"/>
              <a:ea typeface="Calibri"/>
              <a:cs typeface="Calibri"/>
            </a:endParaRP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829067295"/>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4.059  | Confidence Interval @ 95% : [3.599 - 4.518]  |  Standard Deviation : 0.966  |  Standard Error : 0.234</a:t>
            </a:r>
          </a:p>
        </p:txBody>
      </p:sp>
    </p:spTree>
    <p:extLst>
      <p:ext uri="{BB962C8B-B14F-4D97-AF65-F5344CB8AC3E}">
        <p14:creationId xmlns:p14="http://schemas.microsoft.com/office/powerpoint/2010/main" val="26992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521025602"/>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Overall Survey Statistics</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03992431"/>
              </p:ext>
            </p:extLst>
          </p:nvPr>
        </p:nvGraphicFramePr>
        <p:xfrm>
          <a:off x="317500" y="1905000"/>
          <a:ext cx="7937500" cy="4064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992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7931566"/>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How recently did you give birth?</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694940897"/>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3.327  | Confidence Interval @ 95% : [2.771 - 3.883]  |  Standard Deviation : 2.046  |  Standard Error : 0.284</a:t>
            </a:r>
          </a:p>
        </p:txBody>
      </p:sp>
    </p:spTree>
    <p:extLst>
      <p:ext uri="{BB962C8B-B14F-4D97-AF65-F5344CB8AC3E}">
        <p14:creationId xmlns:p14="http://schemas.microsoft.com/office/powerpoint/2010/main" val="26992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90686859"/>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During or after any of your pregnancies in the last 5 years, have you experienced any mental health issues during pregnancy or after giving birth?</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146194536"/>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1.150  | Confidence Interval @ 95% : [1.018 - 1.282]  |  Standard Deviation : 0.427  |  Standard Error : 0.067</a:t>
            </a:r>
          </a:p>
        </p:txBody>
      </p:sp>
    </p:spTree>
    <p:extLst>
      <p:ext uri="{BB962C8B-B14F-4D97-AF65-F5344CB8AC3E}">
        <p14:creationId xmlns:p14="http://schemas.microsoft.com/office/powerpoint/2010/main" val="26992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ew shape"/>
          <p:cNvSpPr/>
          <p:nvPr/>
        </p:nvSpPr>
        <p:spPr>
          <a:xfrm>
            <a:off x="381000" y="635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000000"/>
                </a:solidFill>
              </a:rPr>
              <a:t> Did you seek support yourself through any of the following?</a:t>
            </a:r>
          </a:p>
        </p:txBody>
      </p:sp>
      <p:graphicFrame>
        <p:nvGraphicFramePr>
          <p:cNvPr id="6" name="ChartObject" descr="Graph showing the methods people used to seek support">
            <a:extLs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2410311651"/>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New shape"/>
          <p:cNvSpPr>
            <a:spLocks noGrp="1"/>
          </p:cNvSpPr>
          <p:nvPr>
            <p:ph type="title" idx="4294967295"/>
          </p:nvPr>
        </p:nvSpPr>
        <p:spPr>
          <a:xfrm>
            <a:off x="381000" y="50800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Mean : 4.575  | Confidence Interval @ 95% : [3.769 - 5.381]  |  Standard Deviation : 2.601  |  Standard Error : 0.411</a:t>
            </a:r>
          </a:p>
        </p:txBody>
      </p:sp>
      <p:graphicFrame>
        <p:nvGraphicFramePr>
          <p:cNvPr id="4" name="Object 3" descr="Question Pro logo">
            <a:extLst>
              <a:ext uri="{C183D7F6-B498-43B3-948B-1728B52AA6E4}">
                <adec:decorative xmlns:adec="http://schemas.microsoft.com/office/drawing/2017/decorative" val="0"/>
              </a:ext>
            </a:extLst>
          </p:cNvPr>
          <p:cNvGraphicFramePr>
            <a:graphicFrameLocks noChangeAspect="1"/>
          </p:cNvGraphicFramePr>
          <p:nvPr>
            <p:extLst>
              <p:ext uri="{D42A27DB-BD31-4B8C-83A1-F6EECF244321}">
                <p14:modId xmlns:p14="http://schemas.microsoft.com/office/powerpoint/2010/main" val="3348368205"/>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3" imgW="0" imgH="0" progId="">
                  <p:embed/>
                </p:oleObj>
              </mc:Choice>
              <mc:Fallback>
                <p:oleObj r:id="rId3" imgW="0" imgH="0" progId="">
                  <p:embed/>
                  <p:pic>
                    <p:nvPicPr>
                      <p:cNvPr id="4" name="Object 3">
                        <a:extLst>
                          <a:ext uri="{C183D7F6-B498-43B3-948B-1728B52AA6E4}">
                            <adec:decorative xmlns:adec="http://schemas.microsoft.com/office/drawing/2017/decorative" val="1"/>
                          </a:ext>
                        </a:extLst>
                      </p:cNvPr>
                      <p:cNvPicPr/>
                      <p:nvPr/>
                    </p:nvPicPr>
                    <p:blipFill>
                      <a:blip r:embed="rId4"/>
                      <a:srcRect/>
                      <a:stretch>
                        <a:fillRect/>
                      </a:stretch>
                    </p:blipFill>
                    <p:spPr>
                      <a:xfrm>
                        <a:off x="285204" y="6202392"/>
                        <a:ext cx="2358452" cy="457200"/>
                      </a:xfrm>
                      <a:prstGeom prst="rect">
                        <a:avLst/>
                      </a:prstGeom>
                    </p:spPr>
                  </p:pic>
                </p:oleObj>
              </mc:Fallback>
            </mc:AlternateContent>
          </a:graphicData>
        </a:graphic>
      </p:graphicFrame>
    </p:spTree>
    <p:extLst>
      <p:ext uri="{BB962C8B-B14F-4D97-AF65-F5344CB8AC3E}">
        <p14:creationId xmlns:p14="http://schemas.microsoft.com/office/powerpoint/2010/main" val="26992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091097358"/>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Is there any reasons why you wouldn't feel comfortable reaching out for support?</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216757548"/>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5.056  | Confidence Interval @ 95% : [4.222 - 5.889]  |  Standard Deviation : 2.552  |  Standard Error : 0.425</a:t>
            </a:r>
          </a:p>
        </p:txBody>
      </p:sp>
    </p:spTree>
    <p:extLst>
      <p:ext uri="{BB962C8B-B14F-4D97-AF65-F5344CB8AC3E}">
        <p14:creationId xmlns:p14="http://schemas.microsoft.com/office/powerpoint/2010/main" val="26992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319662907"/>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How do you currently get information and advice about mental health during pregnancy and after birth?</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12797633"/>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7.170  | Confidence Interval @ 95% : [6.413 - 7.927]  |  Standard Deviation : 2.648  |  Standard Error : 0.386</a:t>
            </a:r>
          </a:p>
        </p:txBody>
      </p:sp>
    </p:spTree>
    <p:extLst>
      <p:ext uri="{BB962C8B-B14F-4D97-AF65-F5344CB8AC3E}">
        <p14:creationId xmlns:p14="http://schemas.microsoft.com/office/powerpoint/2010/main" val="26992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524512725"/>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Barnsley Family Hubs and Start for Life - Watch this short video clip. This is a video highlighting signs and symptoms of perinatal mental health as part of a campaign to help expectant parents to spot signs of perinatal mental health. After watching the video, how would you rate it's aim to share information about mental health issues during pregnancy and after birth?</a:t>
            </a:r>
            <a:endParaRPr kumimoji="0" lang="en-US" sz="1600" b="0" i="0" u="none" strike="noStrike" kern="1200" cap="none" spc="0" normalizeH="0" baseline="0" noProof="0" dirty="0">
              <a:ln>
                <a:noFill/>
              </a:ln>
              <a:solidFill>
                <a:srgbClr val="000000"/>
              </a:solidFill>
              <a:effectLst/>
              <a:uLnTx/>
              <a:uFillTx/>
              <a:latin typeface="+mn-lt"/>
              <a:ea typeface="Calibri"/>
              <a:cs typeface="Calibri"/>
            </a:endParaRP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006483851"/>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3.818  | Confidence Interval @ 95% : [3.360 - 4.277]  |  Standard Deviation : 1.097  |  Standard Error : 0.234</a:t>
            </a:r>
          </a:p>
        </p:txBody>
      </p:sp>
    </p:spTree>
    <p:extLst>
      <p:ext uri="{BB962C8B-B14F-4D97-AF65-F5344CB8AC3E}">
        <p14:creationId xmlns:p14="http://schemas.microsoft.com/office/powerpoint/2010/main" val="26992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126149951"/>
              </p:ext>
            </p:extLst>
          </p:nvPr>
        </p:nvGraphicFramePr>
        <p:xfrm>
          <a:off x="285204" y="6202392"/>
          <a:ext cx="2358452" cy="457200"/>
        </p:xfrm>
        <a:graphic>
          <a:graphicData uri="http://schemas.openxmlformats.org/presentationml/2006/ole">
            <mc:AlternateContent xmlns:mc="http://schemas.openxmlformats.org/markup-compatibility/2006">
              <mc:Choice xmlns:v="urn:schemas-microsoft-com:vml" Requires="v">
                <p:oleObj r:id="rId2" imgW="0" imgH="0" progId="">
                  <p:embed/>
                </p:oleObj>
              </mc:Choice>
              <mc:Fallback>
                <p:oleObj r:id="rId2" imgW="0" imgH="0" progId="">
                  <p:embed/>
                  <p:pic>
                    <p:nvPicPr>
                      <p:cNvPr id="4" name="Object 3">
                        <a:extLst>
                          <a:ext uri="{C183D7F6-B498-43B3-948B-1728B52AA6E4}">
                            <adec:decorative xmlns:adec="http://schemas.microsoft.com/office/drawing/2017/decorative" val="1"/>
                          </a:ext>
                        </a:extLst>
                      </p:cNvPr>
                      <p:cNvPicPr/>
                      <p:nvPr/>
                    </p:nvPicPr>
                    <p:blipFill>
                      <a:blip r:embed="rId3"/>
                      <a:srcRect/>
                      <a:stretch>
                        <a:fillRect/>
                      </a:stretch>
                    </p:blipFill>
                    <p:spPr>
                      <a:xfrm>
                        <a:off x="285204" y="6202392"/>
                        <a:ext cx="2358452" cy="457200"/>
                      </a:xfrm>
                      <a:prstGeom prst="rect">
                        <a:avLst/>
                      </a:prstGeom>
                    </p:spPr>
                  </p:pic>
                </p:oleObj>
              </mc:Fallback>
            </mc:AlternateContent>
          </a:graphicData>
        </a:graphic>
      </p:graphicFrame>
      <p:sp>
        <p:nvSpPr>
          <p:cNvPr id="5" name="New shape"/>
          <p:cNvSpPr>
            <a:spLocks noGrp="1"/>
          </p:cNvSpPr>
          <p:nvPr>
            <p:ph type="title" idx="4294967295"/>
          </p:nvPr>
        </p:nvSpPr>
        <p:spPr>
          <a:xfrm>
            <a:off x="381000" y="63500"/>
            <a:ext cx="7937500" cy="1270000"/>
          </a:xfrm>
          <a:prstGeom prst="round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Blackpool Family Hubs - Here are an image of a baby shower event by Blackpool Family Hubs. You can read more about it here. How would you rate the aim and advertising of this event in supporting expectant parents throughout pregnancy?</a:t>
            </a:r>
          </a:p>
        </p:txBody>
      </p:sp>
      <p:graphicFrame>
        <p:nvGraphicFramePr>
          <p:cNvPr id="6" name="ChartObject">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096140709"/>
              </p:ext>
            </p:extLst>
          </p:nvPr>
        </p:nvGraphicFramePr>
        <p:xfrm>
          <a:off x="317500" y="1524000"/>
          <a:ext cx="7937500"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7" name="New shape"/>
          <p:cNvSpPr/>
          <p:nvPr/>
        </p:nvSpPr>
        <p:spPr>
          <a:xfrm>
            <a:off x="381000" y="5080000"/>
            <a:ext cx="7937500" cy="127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000000"/>
                </a:solidFill>
              </a:rPr>
              <a:t>Mean : 3.500  | Confidence Interval @ 95% : [3.014 - 3.986]  |  Standard Deviation : 1.216  |  Standard Error : 0.248</a:t>
            </a:r>
          </a:p>
        </p:txBody>
      </p:sp>
    </p:spTree>
    <p:extLst>
      <p:ext uri="{BB962C8B-B14F-4D97-AF65-F5344CB8AC3E}">
        <p14:creationId xmlns:p14="http://schemas.microsoft.com/office/powerpoint/2010/main" val="269925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RELEASE_DATE" val="2013.01.24"/>
  <p:tag name="AS_TITLE" val="Aspose.Slides for Java"/>
  <p:tag name="AS_VERSION" val="6.9.1.0"/>
</p:tagLst>
</file>

<file path=ppt/theme/theme1.xml><?xml version="1.0" encoding="utf-8"?>
<a:theme xmlns:a="http://schemas.openxmlformats.org/drawingml/2006/main" name="surveyanalytics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Syrc" typeface="Estrangelo Edessa"/>
        <a:font script="Orya" typeface="Kalinga"/>
        <a:font script="Jpan" typeface="ＭＳ Ｐゴシック"/>
        <a:font script="Guru" typeface="Raavi"/>
        <a:font script="Geor" typeface="Sylfaen"/>
        <a:font script="Beng" typeface="Vrinda"/>
        <a:font script="Yiii" typeface="Microsoft Yi Baiti"/>
        <a:font script="Thaa" typeface="MV Boli"/>
        <a:font script="Khmr" typeface="MoolBoran"/>
        <a:font script="Taml" typeface="Latha"/>
        <a:font script="Cans" typeface="Euphemia"/>
        <a:font script="Telu" typeface="Gautami"/>
        <a:font script="Laoo" typeface="DokChampa"/>
        <a:font script="Uigh" typeface="Microsoft Uighur"/>
        <a:font script="Deva" typeface="Mangal"/>
        <a:font script="Knda" typeface="Tunga"/>
        <a:font script="Cher" typeface="Plantagenet Cherokee"/>
        <a:font script="Arab" typeface="Times New Roman"/>
        <a:font script="Mlym" typeface="Kartika"/>
        <a:font script="Thai" typeface="Angsana New"/>
        <a:font script="Ethi" typeface="Nyala"/>
        <a:font script="Hebr" typeface="Times New Roman"/>
        <a:font script="Sinh" typeface="Iskoola Pota"/>
        <a:font script="Gujr" typeface="Shruti"/>
        <a:font script="Mong" typeface="Mongolian Baiti"/>
        <a:font script="Hang" typeface="맑은 고딕"/>
        <a:font script="Tibt" typeface="Microsoft Himalaya"/>
        <a:font script="Viet" typeface="Times New Roman"/>
        <a:font script="Hans" typeface="宋体"/>
        <a:font script="Hant" typeface="新細明體"/>
      </a:majorFont>
      <a:minorFont>
        <a:latin typeface="Calibri"/>
        <a:ea typeface=""/>
        <a:cs typeface=""/>
        <a:font script="Syrc" typeface="Estrangelo Edessa"/>
        <a:font script="Orya" typeface="Kalinga"/>
        <a:font script="Jpan" typeface="ＭＳ Ｐゴシック"/>
        <a:font script="Guru" typeface="Raavi"/>
        <a:font script="Geor" typeface="Sylfaen"/>
        <a:font script="Beng" typeface="Vrinda"/>
        <a:font script="Yiii" typeface="Microsoft Yi Baiti"/>
        <a:font script="Thaa" typeface="MV Boli"/>
        <a:font script="Khmr" typeface="DaunPenh"/>
        <a:font script="Taml" typeface="Latha"/>
        <a:font script="Cans" typeface="Euphemia"/>
        <a:font script="Telu" typeface="Gautami"/>
        <a:font script="Laoo" typeface="DokChampa"/>
        <a:font script="Uigh" typeface="Microsoft Uighur"/>
        <a:font script="Deva" typeface="Mangal"/>
        <a:font script="Knda" typeface="Tunga"/>
        <a:font script="Cher" typeface="Plantagenet Cherokee"/>
        <a:font script="Arab" typeface="Arial"/>
        <a:font script="Mlym" typeface="Kartika"/>
        <a:font script="Thai" typeface="Cordia New"/>
        <a:font script="Ethi" typeface="Nyala"/>
        <a:font script="Hebr" typeface="Arial"/>
        <a:font script="Sinh" typeface="Iskoola Pota"/>
        <a:font script="Gujr" typeface="Shruti"/>
        <a:font script="Mong" typeface="Mongolian Baiti"/>
        <a:font script="Hang" typeface="맑은 고딕"/>
        <a:font script="Tibt" typeface="Microsoft Himalaya"/>
        <a:font script="Viet" typeface="Arial"/>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555</Words>
  <Application>Microsoft Office PowerPoint</Application>
  <PresentationFormat>On-screen Show (4:3)</PresentationFormat>
  <Paragraphs>21</Paragraphs>
  <Slides>11</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0</vt:i4>
      </vt:variant>
      <vt:variant>
        <vt:lpstr>Slide Titles</vt:lpstr>
      </vt:variant>
      <vt:variant>
        <vt:i4>11</vt:i4>
      </vt:variant>
    </vt:vector>
  </HeadingPairs>
  <TitlesOfParts>
    <vt:vector size="14" baseType="lpstr">
      <vt:lpstr>Arial</vt:lpstr>
      <vt:lpstr>Calibri</vt:lpstr>
      <vt:lpstr>surveyanalytics (1)</vt:lpstr>
      <vt:lpstr>Perinatal Mental Health Survey Results</vt:lpstr>
      <vt:lpstr>Overall Survey Statistics</vt:lpstr>
      <vt:lpstr>How recently did you give birth?</vt:lpstr>
      <vt:lpstr>During or after any of your pregnancies in the last 5 years, have you experienced any mental health issues during pregnancy or after giving birth?</vt:lpstr>
      <vt:lpstr>Mean : 4.575  | Confidence Interval @ 95% : [3.769 - 5.381]  |  Standard Deviation : 2.601  |  Standard Error : 0.411</vt:lpstr>
      <vt:lpstr>Is there any reasons why you wouldn't feel comfortable reaching out for support?</vt:lpstr>
      <vt:lpstr>How do you currently get information and advice about mental health during pregnancy and after birth?</vt:lpstr>
      <vt:lpstr>Barnsley Family Hubs and Start for Life - Watch this short video clip. This is a video highlighting signs and symptoms of perinatal mental health as part of a campaign to help expectant parents to spot signs of perinatal mental health. After watching the video, how would you rate it's aim to share information about mental health issues during pregnancy and after birth?</vt:lpstr>
      <vt:lpstr>Blackpool Family Hubs - Here are an image of a baby shower event by Blackpool Family Hubs. You can read more about it here. How would you rate the aim and advertising of this event in supporting expectant parents throughout pregnancy?</vt:lpstr>
      <vt:lpstr>Derbyshire Perinatal Mental Health Service and Connected Perinatal Support - Here are some local perinatal mental health support events by Derbyshire Perinatal Mental Health Service and Connected Perinatal Support. You can read more about it here and here. How would you rate the aim and advertising of these events in supporting parents and carers with mental health during pregnancy and after birth?</vt:lpstr>
      <vt:lpstr>Peterborough City Council - Maternal Mental Health - Watch this short video clip. Peterborough City Council launched a campaign to highlight the invisible nature of maternal mental health issues. You can read more about it here. After watching the video, how would you rate it's aim to share information and spread awareness about mental health issues during pregnancy and after birth?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2025-04-07T11:50:54Z</dcterms:created>
  <dcterms:modified xsi:type="dcterms:W3CDTF">2025-04-07T11:52:05Z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c2c4f90-508d-489a-8965-0bad9512f598_Enabled">
    <vt:lpwstr>true</vt:lpwstr>
  </property>
  <property fmtid="{D5CDD505-2E9C-101B-9397-08002B2CF9AE}" pid="3" name="MSIP_Label_cc2c4f90-508d-489a-8965-0bad9512f598_SetDate">
    <vt:lpwstr>2025-04-07T11:51:38Z</vt:lpwstr>
  </property>
  <property fmtid="{D5CDD505-2E9C-101B-9397-08002B2CF9AE}" pid="4" name="MSIP_Label_cc2c4f90-508d-489a-8965-0bad9512f598_Method">
    <vt:lpwstr>Privileged</vt:lpwstr>
  </property>
  <property fmtid="{D5CDD505-2E9C-101B-9397-08002B2CF9AE}" pid="5" name="MSIP_Label_cc2c4f90-508d-489a-8965-0bad9512f598_Name">
    <vt:lpwstr>OFFICIAL</vt:lpwstr>
  </property>
  <property fmtid="{D5CDD505-2E9C-101B-9397-08002B2CF9AE}" pid="6" name="MSIP_Label_cc2c4f90-508d-489a-8965-0bad9512f598_SiteId">
    <vt:lpwstr>2000653a-c2c6-4009-ac5a-2455bfbfb61d</vt:lpwstr>
  </property>
  <property fmtid="{D5CDD505-2E9C-101B-9397-08002B2CF9AE}" pid="7" name="MSIP_Label_cc2c4f90-508d-489a-8965-0bad9512f598_ActionId">
    <vt:lpwstr>c9183b31-33dd-4eda-8918-fdc3e8dab4a5</vt:lpwstr>
  </property>
  <property fmtid="{D5CDD505-2E9C-101B-9397-08002B2CF9AE}" pid="8" name="MSIP_Label_cc2c4f90-508d-489a-8965-0bad9512f598_ContentBits">
    <vt:lpwstr>1</vt:lpwstr>
  </property>
  <property fmtid="{D5CDD505-2E9C-101B-9397-08002B2CF9AE}" pid="9" name="MSIP_Label_cc2c4f90-508d-489a-8965-0bad9512f598_Tag">
    <vt:lpwstr>10, 0, 1, 1</vt:lpwstr>
  </property>
  <property fmtid="{D5CDD505-2E9C-101B-9397-08002B2CF9AE}" pid="10" name="ClassificationContentMarkingHeaderLocations">
    <vt:lpwstr>surveyanalytics (1):8</vt:lpwstr>
  </property>
  <property fmtid="{D5CDD505-2E9C-101B-9397-08002B2CF9AE}" pid="11" name="ClassificationContentMarkingHeaderText">
    <vt:lpwstr>OFFICIAL</vt:lpwstr>
  </property>
</Properties>
</file>