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368"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title>
      <c:tx>
        <c:rich>
          <a:bodyPr anchorCtr="1"/>
          <a:lstStyle/>
          <a:p>
            <a:pPr>
              <a:defRPr/>
            </a:pPr>
            <a:r>
              <a:rPr lang="en-GB"/>
              <a:t>Completion / Dropout</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explosion val="25"/>
          <c:dPt>
            <c:idx val="0"/>
            <c:bubble3D val="0"/>
            <c:spPr>
              <a:solidFill>
                <a:srgbClr val="4980BA"/>
              </a:solidFill>
            </c:spPr>
            <c:extLst>
              <c:ext xmlns:c16="http://schemas.microsoft.com/office/drawing/2014/chart" uri="{C3380CC4-5D6E-409C-BE32-E72D297353CC}">
                <c16:uniqueId val="{00000001-ABBC-40AC-BC8A-9E80D2915760}"/>
              </c:ext>
            </c:extLst>
          </c:dPt>
          <c:dPt>
            <c:idx val="1"/>
            <c:bubble3D val="0"/>
            <c:spPr>
              <a:solidFill>
                <a:srgbClr val="C6514E"/>
              </a:solidFill>
            </c:spPr>
            <c:extLst>
              <c:ext xmlns:c16="http://schemas.microsoft.com/office/drawing/2014/chart" uri="{C3380CC4-5D6E-409C-BE32-E72D297353CC}">
                <c16:uniqueId val="{00000003-ABBC-40AC-BC8A-9E80D2915760}"/>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extLst>
          </c:dLbls>
          <c:val>
            <c:numRef>
              <c:f>Sheet1!$B$2:$B$3</c:f>
              <c:numCache>
                <c:formatCode>General</c:formatCode>
                <c:ptCount val="2"/>
                <c:pt idx="0">
                  <c:v>238</c:v>
                </c:pt>
                <c:pt idx="1">
                  <c:v>114</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Completed</c:v>
                      </c:pt>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Completed</c:v>
                      </c:pt>
                      <c:pt idx="1">
                        <c:v>Drop Out</c:v>
                      </c:pt>
                    </c:strCache>
                  </c:strRef>
                </c15:cat>
              </c15:filteredCategoryTitle>
            </c:ext>
            <c:ext xmlns:c16="http://schemas.microsoft.com/office/drawing/2014/chart" uri="{C3380CC4-5D6E-409C-BE32-E72D297353CC}">
              <c16:uniqueId val="{00000004-ABBC-40AC-BC8A-9E80D2915760}"/>
            </c:ext>
          </c:extLst>
        </c:ser>
        <c:dLbls>
          <c:showLegendKey val="0"/>
          <c:showVal val="0"/>
          <c:showCatName val="0"/>
          <c:showSerName val="0"/>
          <c:showPercent val="0"/>
          <c:showBubbleSize val="0"/>
          <c:showLeaderLines val="0"/>
        </c:dLbls>
      </c:pie3DChart>
    </c:plotArea>
    <c:legend>
      <c:legendPos val="r"/>
      <c:overlay val="0"/>
    </c:legend>
    <c:plotVisOnly val="1"/>
    <c:dispBlanksAs val="zero"/>
    <c:showDLblsOverMax val="1"/>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invertIfNegative val="1"/>
          <c:dPt>
            <c:idx val="0"/>
            <c:invertIfNegative val="1"/>
            <c:bubble3D val="0"/>
            <c:spPr>
              <a:solidFill>
                <a:srgbClr val="4980BA"/>
              </a:solidFill>
            </c:spPr>
            <c:extLst>
              <c:ext xmlns:c16="http://schemas.microsoft.com/office/drawing/2014/chart" uri="{C3380CC4-5D6E-409C-BE32-E72D297353CC}">
                <c16:uniqueId val="{00000001-A39B-4007-A194-5B474F67124B}"/>
              </c:ext>
            </c:extLst>
          </c:dPt>
          <c:dPt>
            <c:idx val="1"/>
            <c:invertIfNegative val="1"/>
            <c:bubble3D val="0"/>
            <c:spPr>
              <a:solidFill>
                <a:srgbClr val="C6514E"/>
              </a:solidFill>
            </c:spPr>
            <c:extLst>
              <c:ext xmlns:c16="http://schemas.microsoft.com/office/drawing/2014/chart" uri="{C3380CC4-5D6E-409C-BE32-E72D297353CC}">
                <c16:uniqueId val="{00000003-A39B-4007-A194-5B474F67124B}"/>
              </c:ext>
            </c:extLst>
          </c:dPt>
          <c:dPt>
            <c:idx val="2"/>
            <c:invertIfNegative val="1"/>
            <c:bubble3D val="0"/>
            <c:spPr>
              <a:solidFill>
                <a:srgbClr val="96B95D"/>
              </a:solidFill>
            </c:spPr>
            <c:extLst>
              <c:ext xmlns:c16="http://schemas.microsoft.com/office/drawing/2014/chart" uri="{C3380CC4-5D6E-409C-BE32-E72D297353CC}">
                <c16:uniqueId val="{00000005-A39B-4007-A194-5B474F67124B}"/>
              </c:ext>
            </c:extLst>
          </c:dPt>
          <c:dPt>
            <c:idx val="3"/>
            <c:invertIfNegative val="1"/>
            <c:bubble3D val="0"/>
            <c:spPr>
              <a:solidFill>
                <a:srgbClr val="81649F"/>
              </a:solidFill>
            </c:spPr>
            <c:extLst>
              <c:ext xmlns:c16="http://schemas.microsoft.com/office/drawing/2014/chart" uri="{C3380CC4-5D6E-409C-BE32-E72D297353CC}">
                <c16:uniqueId val="{00000007-A39B-4007-A194-5B474F67124B}"/>
              </c:ext>
            </c:extLst>
          </c:dPt>
          <c:dPt>
            <c:idx val="4"/>
            <c:invertIfNegative val="1"/>
            <c:bubble3D val="0"/>
            <c:spPr>
              <a:solidFill>
                <a:srgbClr val="38ABC4"/>
              </a:solidFill>
            </c:spPr>
            <c:extLst>
              <c:ext xmlns:c16="http://schemas.microsoft.com/office/drawing/2014/chart" uri="{C3380CC4-5D6E-409C-BE32-E72D297353CC}">
                <c16:uniqueId val="{00000009-A39B-4007-A194-5B474F67124B}"/>
              </c:ext>
            </c:extLst>
          </c:dPt>
          <c:dPt>
            <c:idx val="5"/>
            <c:invertIfNegative val="1"/>
            <c:bubble3D val="0"/>
            <c:spPr>
              <a:solidFill>
                <a:srgbClr val="4980BA"/>
              </a:solidFill>
            </c:spPr>
            <c:extLst>
              <c:ext xmlns:c16="http://schemas.microsoft.com/office/drawing/2014/chart" uri="{C3380CC4-5D6E-409C-BE32-E72D297353CC}">
                <c16:uniqueId val="{0000000B-A39B-4007-A194-5B474F67124B}"/>
              </c:ext>
            </c:extLst>
          </c:dPt>
          <c:dPt>
            <c:idx val="6"/>
            <c:invertIfNegative val="1"/>
            <c:bubble3D val="0"/>
            <c:spPr>
              <a:solidFill>
                <a:srgbClr val="C6514E"/>
              </a:solidFill>
            </c:spPr>
            <c:extLst>
              <c:ext xmlns:c16="http://schemas.microsoft.com/office/drawing/2014/chart" uri="{C3380CC4-5D6E-409C-BE32-E72D297353CC}">
                <c16:uniqueId val="{0000000D-A39B-4007-A194-5B474F67124B}"/>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Sheet1!$B$2:$B$8</c:f>
              <c:numCache>
                <c:formatCode>General</c:formatCode>
                <c:ptCount val="7"/>
                <c:pt idx="0">
                  <c:v>2.8999999999999998E-3</c:v>
                </c:pt>
                <c:pt idx="1">
                  <c:v>5.57E-2</c:v>
                </c:pt>
                <c:pt idx="2">
                  <c:v>9.0899999999999995E-2</c:v>
                </c:pt>
                <c:pt idx="3">
                  <c:v>0.24929999999999999</c:v>
                </c:pt>
                <c:pt idx="4">
                  <c:v>0.35189999999999999</c:v>
                </c:pt>
                <c:pt idx="5">
                  <c:v>0.21990000000000001</c:v>
                </c:pt>
                <c:pt idx="6">
                  <c:v>2.93E-2</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strCache>
                  </c:strRef>
                </c15:tx>
              </c15:filteredSeriesTitle>
            </c:ext>
            <c:ext xmlns:c15="http://schemas.microsoft.com/office/drawing/2012/chart" uri="{02D57815-91ED-43cb-92C2-25804820EDAC}">
              <c15:filteredCategoryTitle>
                <c15:cat>
                  <c:strRef>
                    <c:extLst>
                      <c:ext uri="{02D57815-91ED-43cb-92C2-25804820EDAC}">
                        <c15:formulaRef>
                          <c15:sqref>Sheet1!$A$2:$A$8</c15:sqref>
                        </c15:formulaRef>
                      </c:ext>
                    </c:extLst>
                    <c:strCache>
                      <c:ptCount val="7"/>
                      <c:pt idx="0">
                        <c:v>Under 18</c:v>
                      </c:pt>
                      <c:pt idx="1">
                        <c:v>18-24</c:v>
                      </c:pt>
                      <c:pt idx="2">
                        <c:v>25-34</c:v>
                      </c:pt>
                      <c:pt idx="3">
                        <c:v>35-49</c:v>
                      </c:pt>
                      <c:pt idx="4">
                        <c:v>50-64</c:v>
                      </c:pt>
                      <c:pt idx="5">
                        <c:v>65-79</c:v>
                      </c:pt>
                      <c:pt idx="6">
                        <c:v>80+</c:v>
                      </c:pt>
                    </c:strCache>
                  </c:strRef>
                </c15:cat>
              </c15:filteredCategoryTitle>
            </c:ext>
            <c:ext xmlns:c16="http://schemas.microsoft.com/office/drawing/2014/chart" uri="{C3380CC4-5D6E-409C-BE32-E72D297353CC}">
              <c16:uniqueId val="{0000000E-A39B-4007-A194-5B474F67124B}"/>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invertIfNegative val="1"/>
          <c:dPt>
            <c:idx val="0"/>
            <c:invertIfNegative val="1"/>
            <c:bubble3D val="0"/>
            <c:spPr>
              <a:solidFill>
                <a:srgbClr val="4980BA"/>
              </a:solidFill>
            </c:spPr>
            <c:extLst>
              <c:ext xmlns:c16="http://schemas.microsoft.com/office/drawing/2014/chart" uri="{C3380CC4-5D6E-409C-BE32-E72D297353CC}">
                <c16:uniqueId val="{00000001-FEE6-490D-BB5F-06BC6CB6BE66}"/>
              </c:ext>
            </c:extLst>
          </c:dPt>
          <c:dPt>
            <c:idx val="1"/>
            <c:invertIfNegative val="1"/>
            <c:bubble3D val="0"/>
            <c:spPr>
              <a:solidFill>
                <a:srgbClr val="C6514E"/>
              </a:solidFill>
            </c:spPr>
            <c:extLst>
              <c:ext xmlns:c16="http://schemas.microsoft.com/office/drawing/2014/chart" uri="{C3380CC4-5D6E-409C-BE32-E72D297353CC}">
                <c16:uniqueId val="{00000003-FEE6-490D-BB5F-06BC6CB6BE66}"/>
              </c:ext>
            </c:extLst>
          </c:dPt>
          <c:dPt>
            <c:idx val="2"/>
            <c:invertIfNegative val="1"/>
            <c:bubble3D val="0"/>
            <c:spPr>
              <a:solidFill>
                <a:srgbClr val="96B95D"/>
              </a:solidFill>
            </c:spPr>
            <c:extLst>
              <c:ext xmlns:c16="http://schemas.microsoft.com/office/drawing/2014/chart" uri="{C3380CC4-5D6E-409C-BE32-E72D297353CC}">
                <c16:uniqueId val="{00000005-FEE6-490D-BB5F-06BC6CB6BE66}"/>
              </c:ext>
            </c:extLst>
          </c:dPt>
          <c:dPt>
            <c:idx val="3"/>
            <c:invertIfNegative val="1"/>
            <c:bubble3D val="0"/>
            <c:spPr>
              <a:solidFill>
                <a:srgbClr val="81649F"/>
              </a:solidFill>
            </c:spPr>
            <c:extLst>
              <c:ext xmlns:c16="http://schemas.microsoft.com/office/drawing/2014/chart" uri="{C3380CC4-5D6E-409C-BE32-E72D297353CC}">
                <c16:uniqueId val="{00000007-FEE6-490D-BB5F-06BC6CB6BE66}"/>
              </c:ext>
            </c:extLst>
          </c:dPt>
          <c:dPt>
            <c:idx val="4"/>
            <c:invertIfNegative val="1"/>
            <c:bubble3D val="0"/>
            <c:spPr>
              <a:solidFill>
                <a:srgbClr val="38ABC4"/>
              </a:solidFill>
            </c:spPr>
            <c:extLst>
              <c:ext xmlns:c16="http://schemas.microsoft.com/office/drawing/2014/chart" uri="{C3380CC4-5D6E-409C-BE32-E72D297353CC}">
                <c16:uniqueId val="{00000009-FEE6-490D-BB5F-06BC6CB6BE66}"/>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Sheet1!$B$2:$B$6</c:f>
              <c:numCache>
                <c:formatCode>General</c:formatCode>
                <c:ptCount val="5"/>
                <c:pt idx="0">
                  <c:v>0.65329999999999999</c:v>
                </c:pt>
                <c:pt idx="1">
                  <c:v>0.3009</c:v>
                </c:pt>
                <c:pt idx="2">
                  <c:v>5.7000000000000002E-3</c:v>
                </c:pt>
                <c:pt idx="3">
                  <c:v>4.0099999999999997E-2</c:v>
                </c:pt>
                <c:pt idx="4">
                  <c:v>0</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strCache>
                  </c:strRef>
                </c15:tx>
              </c15:filteredSeriesTitle>
            </c:ext>
            <c:ext xmlns:c15="http://schemas.microsoft.com/office/drawing/2012/chart" uri="{02D57815-91ED-43cb-92C2-25804820EDAC}">
              <c15:filteredCategoryTitle>
                <c15:cat>
                  <c:strRef>
                    <c:extLst>
                      <c:ext uri="{02D57815-91ED-43cb-92C2-25804820EDAC}">
                        <c15:formulaRef>
                          <c15:sqref>Sheet1!$A$2:$A$6</c15:sqref>
                        </c15:formulaRef>
                      </c:ext>
                    </c:extLst>
                    <c:strCache>
                      <c:ptCount val="5"/>
                      <c:pt idx="0">
                        <c:v>Woman</c:v>
                      </c:pt>
                      <c:pt idx="1">
                        <c:v>Man</c:v>
                      </c:pt>
                      <c:pt idx="2">
                        <c:v>Non-binary</c:v>
                      </c:pt>
                      <c:pt idx="3">
                        <c:v>I prefer not to say</c:v>
                      </c:pt>
                      <c:pt idx="4">
                        <c:v>In another way</c:v>
                      </c:pt>
                    </c:strCache>
                  </c:strRef>
                </c15:cat>
              </c15:filteredCategoryTitle>
            </c:ext>
            <c:ext xmlns:c16="http://schemas.microsoft.com/office/drawing/2014/chart" uri="{C3380CC4-5D6E-409C-BE32-E72D297353CC}">
              <c16:uniqueId val="{0000000A-FEE6-490D-BB5F-06BC6CB6BE66}"/>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invertIfNegative val="1"/>
          <c:dPt>
            <c:idx val="0"/>
            <c:invertIfNegative val="1"/>
            <c:bubble3D val="0"/>
            <c:spPr>
              <a:solidFill>
                <a:srgbClr val="4980BA"/>
              </a:solidFill>
            </c:spPr>
            <c:extLst>
              <c:ext xmlns:c16="http://schemas.microsoft.com/office/drawing/2014/chart" uri="{C3380CC4-5D6E-409C-BE32-E72D297353CC}">
                <c16:uniqueId val="{00000001-AA1C-4772-9F0F-BC7C9CBE157C}"/>
              </c:ext>
            </c:extLst>
          </c:dPt>
          <c:dPt>
            <c:idx val="1"/>
            <c:invertIfNegative val="1"/>
            <c:bubble3D val="0"/>
            <c:spPr>
              <a:solidFill>
                <a:srgbClr val="C6514E"/>
              </a:solidFill>
            </c:spPr>
            <c:extLst>
              <c:ext xmlns:c16="http://schemas.microsoft.com/office/drawing/2014/chart" uri="{C3380CC4-5D6E-409C-BE32-E72D297353CC}">
                <c16:uniqueId val="{00000003-AA1C-4772-9F0F-BC7C9CBE157C}"/>
              </c:ext>
            </c:extLst>
          </c:dPt>
          <c:dPt>
            <c:idx val="2"/>
            <c:invertIfNegative val="1"/>
            <c:bubble3D val="0"/>
            <c:spPr>
              <a:solidFill>
                <a:srgbClr val="96B95D"/>
              </a:solidFill>
            </c:spPr>
            <c:extLst>
              <c:ext xmlns:c16="http://schemas.microsoft.com/office/drawing/2014/chart" uri="{C3380CC4-5D6E-409C-BE32-E72D297353CC}">
                <c16:uniqueId val="{00000005-AA1C-4772-9F0F-BC7C9CBE157C}"/>
              </c:ext>
            </c:extLst>
          </c:dPt>
          <c:dPt>
            <c:idx val="3"/>
            <c:invertIfNegative val="1"/>
            <c:bubble3D val="0"/>
            <c:spPr>
              <a:solidFill>
                <a:srgbClr val="81649F"/>
              </a:solidFill>
            </c:spPr>
            <c:extLst>
              <c:ext xmlns:c16="http://schemas.microsoft.com/office/drawing/2014/chart" uri="{C3380CC4-5D6E-409C-BE32-E72D297353CC}">
                <c16:uniqueId val="{00000007-AA1C-4772-9F0F-BC7C9CBE157C}"/>
              </c:ext>
            </c:extLst>
          </c:dPt>
          <c:dPt>
            <c:idx val="4"/>
            <c:invertIfNegative val="1"/>
            <c:bubble3D val="0"/>
            <c:spPr>
              <a:solidFill>
                <a:srgbClr val="38ABC4"/>
              </a:solidFill>
            </c:spPr>
            <c:extLst>
              <c:ext xmlns:c16="http://schemas.microsoft.com/office/drawing/2014/chart" uri="{C3380CC4-5D6E-409C-BE32-E72D297353CC}">
                <c16:uniqueId val="{00000009-AA1C-4772-9F0F-BC7C9CBE157C}"/>
              </c:ext>
            </c:extLst>
          </c:dPt>
          <c:dPt>
            <c:idx val="5"/>
            <c:invertIfNegative val="1"/>
            <c:bubble3D val="0"/>
            <c:spPr>
              <a:solidFill>
                <a:srgbClr val="4980BA"/>
              </a:solidFill>
            </c:spPr>
            <c:extLst>
              <c:ext xmlns:c16="http://schemas.microsoft.com/office/drawing/2014/chart" uri="{C3380CC4-5D6E-409C-BE32-E72D297353CC}">
                <c16:uniqueId val="{0000000B-AA1C-4772-9F0F-BC7C9CBE157C}"/>
              </c:ext>
            </c:extLst>
          </c:dPt>
          <c:dPt>
            <c:idx val="6"/>
            <c:invertIfNegative val="1"/>
            <c:bubble3D val="0"/>
            <c:spPr>
              <a:solidFill>
                <a:srgbClr val="C6514E"/>
              </a:solidFill>
            </c:spPr>
            <c:extLst>
              <c:ext xmlns:c16="http://schemas.microsoft.com/office/drawing/2014/chart" uri="{C3380CC4-5D6E-409C-BE32-E72D297353CC}">
                <c16:uniqueId val="{0000000D-AA1C-4772-9F0F-BC7C9CBE157C}"/>
              </c:ext>
            </c:extLst>
          </c:dPt>
          <c:dPt>
            <c:idx val="7"/>
            <c:invertIfNegative val="1"/>
            <c:bubble3D val="0"/>
            <c:spPr>
              <a:solidFill>
                <a:srgbClr val="96B95D"/>
              </a:solidFill>
            </c:spPr>
            <c:extLst>
              <c:ext xmlns:c16="http://schemas.microsoft.com/office/drawing/2014/chart" uri="{C3380CC4-5D6E-409C-BE32-E72D297353CC}">
                <c16:uniqueId val="{0000000F-AA1C-4772-9F0F-BC7C9CBE157C}"/>
              </c:ext>
            </c:extLst>
          </c:dPt>
          <c:dPt>
            <c:idx val="8"/>
            <c:invertIfNegative val="1"/>
            <c:bubble3D val="0"/>
            <c:spPr>
              <a:solidFill>
                <a:srgbClr val="81649F"/>
              </a:solidFill>
            </c:spPr>
            <c:extLst>
              <c:ext xmlns:c16="http://schemas.microsoft.com/office/drawing/2014/chart" uri="{C3380CC4-5D6E-409C-BE32-E72D297353CC}">
                <c16:uniqueId val="{00000011-AA1C-4772-9F0F-BC7C9CBE157C}"/>
              </c:ext>
            </c:extLst>
          </c:dPt>
          <c:dPt>
            <c:idx val="9"/>
            <c:invertIfNegative val="1"/>
            <c:bubble3D val="0"/>
            <c:spPr>
              <a:solidFill>
                <a:srgbClr val="38ABC4"/>
              </a:solidFill>
            </c:spPr>
            <c:extLst>
              <c:ext xmlns:c16="http://schemas.microsoft.com/office/drawing/2014/chart" uri="{C3380CC4-5D6E-409C-BE32-E72D297353CC}">
                <c16:uniqueId val="{00000013-AA1C-4772-9F0F-BC7C9CBE157C}"/>
              </c:ext>
            </c:extLst>
          </c:dPt>
          <c:dPt>
            <c:idx val="10"/>
            <c:invertIfNegative val="1"/>
            <c:bubble3D val="0"/>
            <c:spPr>
              <a:solidFill>
                <a:srgbClr val="4980BA"/>
              </a:solidFill>
            </c:spPr>
            <c:extLst>
              <c:ext xmlns:c16="http://schemas.microsoft.com/office/drawing/2014/chart" uri="{C3380CC4-5D6E-409C-BE32-E72D297353CC}">
                <c16:uniqueId val="{00000015-AA1C-4772-9F0F-BC7C9CBE157C}"/>
              </c:ext>
            </c:extLst>
          </c:dPt>
          <c:dPt>
            <c:idx val="11"/>
            <c:invertIfNegative val="1"/>
            <c:bubble3D val="0"/>
            <c:spPr>
              <a:solidFill>
                <a:srgbClr val="C6514E"/>
              </a:solidFill>
            </c:spPr>
            <c:extLst>
              <c:ext xmlns:c16="http://schemas.microsoft.com/office/drawing/2014/chart" uri="{C3380CC4-5D6E-409C-BE32-E72D297353CC}">
                <c16:uniqueId val="{00000017-AA1C-4772-9F0F-BC7C9CBE157C}"/>
              </c:ext>
            </c:extLst>
          </c:dPt>
          <c:dPt>
            <c:idx val="12"/>
            <c:invertIfNegative val="1"/>
            <c:bubble3D val="0"/>
            <c:spPr>
              <a:solidFill>
                <a:srgbClr val="96B95D"/>
              </a:solidFill>
            </c:spPr>
            <c:extLst>
              <c:ext xmlns:c16="http://schemas.microsoft.com/office/drawing/2014/chart" uri="{C3380CC4-5D6E-409C-BE32-E72D297353CC}">
                <c16:uniqueId val="{00000019-AA1C-4772-9F0F-BC7C9CBE157C}"/>
              </c:ext>
            </c:extLst>
          </c:dPt>
          <c:dPt>
            <c:idx val="13"/>
            <c:invertIfNegative val="1"/>
            <c:bubble3D val="0"/>
            <c:spPr>
              <a:solidFill>
                <a:srgbClr val="81649F"/>
              </a:solidFill>
            </c:spPr>
            <c:extLst>
              <c:ext xmlns:c16="http://schemas.microsoft.com/office/drawing/2014/chart" uri="{C3380CC4-5D6E-409C-BE32-E72D297353CC}">
                <c16:uniqueId val="{0000001B-AA1C-4772-9F0F-BC7C9CBE157C}"/>
              </c:ext>
            </c:extLst>
          </c:dPt>
          <c:dPt>
            <c:idx val="14"/>
            <c:invertIfNegative val="1"/>
            <c:bubble3D val="0"/>
            <c:spPr>
              <a:solidFill>
                <a:srgbClr val="38ABC4"/>
              </a:solidFill>
            </c:spPr>
            <c:extLst>
              <c:ext xmlns:c16="http://schemas.microsoft.com/office/drawing/2014/chart" uri="{C3380CC4-5D6E-409C-BE32-E72D297353CC}">
                <c16:uniqueId val="{0000001D-AA1C-4772-9F0F-BC7C9CBE157C}"/>
              </c:ext>
            </c:extLst>
          </c:dPt>
          <c:dPt>
            <c:idx val="15"/>
            <c:invertIfNegative val="1"/>
            <c:bubble3D val="0"/>
            <c:spPr>
              <a:solidFill>
                <a:srgbClr val="4980BA"/>
              </a:solidFill>
            </c:spPr>
            <c:extLst>
              <c:ext xmlns:c16="http://schemas.microsoft.com/office/drawing/2014/chart" uri="{C3380CC4-5D6E-409C-BE32-E72D297353CC}">
                <c16:uniqueId val="{0000001F-AA1C-4772-9F0F-BC7C9CBE157C}"/>
              </c:ext>
            </c:extLst>
          </c:dPt>
          <c:dPt>
            <c:idx val="16"/>
            <c:invertIfNegative val="1"/>
            <c:bubble3D val="0"/>
            <c:spPr>
              <a:solidFill>
                <a:srgbClr val="C6514E"/>
              </a:solidFill>
            </c:spPr>
            <c:extLst>
              <c:ext xmlns:c16="http://schemas.microsoft.com/office/drawing/2014/chart" uri="{C3380CC4-5D6E-409C-BE32-E72D297353CC}">
                <c16:uniqueId val="{00000021-AA1C-4772-9F0F-BC7C9CBE157C}"/>
              </c:ext>
            </c:extLst>
          </c:dPt>
          <c:dPt>
            <c:idx val="17"/>
            <c:invertIfNegative val="1"/>
            <c:bubble3D val="0"/>
            <c:spPr>
              <a:solidFill>
                <a:srgbClr val="96B95D"/>
              </a:solidFill>
            </c:spPr>
            <c:extLst>
              <c:ext xmlns:c16="http://schemas.microsoft.com/office/drawing/2014/chart" uri="{C3380CC4-5D6E-409C-BE32-E72D297353CC}">
                <c16:uniqueId val="{00000023-AA1C-4772-9F0F-BC7C9CBE157C}"/>
              </c:ext>
            </c:extLst>
          </c:dPt>
          <c:dPt>
            <c:idx val="18"/>
            <c:invertIfNegative val="1"/>
            <c:bubble3D val="0"/>
            <c:spPr>
              <a:solidFill>
                <a:srgbClr val="81649F"/>
              </a:solidFill>
            </c:spPr>
            <c:extLst>
              <c:ext xmlns:c16="http://schemas.microsoft.com/office/drawing/2014/chart" uri="{C3380CC4-5D6E-409C-BE32-E72D297353CC}">
                <c16:uniqueId val="{00000025-AA1C-4772-9F0F-BC7C9CBE157C}"/>
              </c:ext>
            </c:extLst>
          </c:dPt>
          <c:dPt>
            <c:idx val="19"/>
            <c:invertIfNegative val="1"/>
            <c:bubble3D val="0"/>
            <c:spPr>
              <a:solidFill>
                <a:srgbClr val="38ABC4"/>
              </a:solidFill>
            </c:spPr>
            <c:extLst>
              <c:ext xmlns:c16="http://schemas.microsoft.com/office/drawing/2014/chart" uri="{C3380CC4-5D6E-409C-BE32-E72D297353CC}">
                <c16:uniqueId val="{00000027-AA1C-4772-9F0F-BC7C9CBE157C}"/>
              </c:ext>
            </c:extLst>
          </c:dPt>
          <c:dPt>
            <c:idx val="20"/>
            <c:invertIfNegative val="1"/>
            <c:bubble3D val="0"/>
            <c:spPr>
              <a:solidFill>
                <a:srgbClr val="4980BA"/>
              </a:solidFill>
            </c:spPr>
            <c:extLst>
              <c:ext xmlns:c16="http://schemas.microsoft.com/office/drawing/2014/chart" uri="{C3380CC4-5D6E-409C-BE32-E72D297353CC}">
                <c16:uniqueId val="{00000029-AA1C-4772-9F0F-BC7C9CBE157C}"/>
              </c:ext>
            </c:extLst>
          </c:dPt>
          <c:dPt>
            <c:idx val="21"/>
            <c:invertIfNegative val="1"/>
            <c:bubble3D val="0"/>
            <c:spPr>
              <a:solidFill>
                <a:srgbClr val="C6514E"/>
              </a:solidFill>
            </c:spPr>
            <c:extLst>
              <c:ext xmlns:c16="http://schemas.microsoft.com/office/drawing/2014/chart" uri="{C3380CC4-5D6E-409C-BE32-E72D297353CC}">
                <c16:uniqueId val="{0000002B-AA1C-4772-9F0F-BC7C9CBE157C}"/>
              </c:ext>
            </c:extLst>
          </c:dPt>
          <c:dPt>
            <c:idx val="22"/>
            <c:invertIfNegative val="1"/>
            <c:bubble3D val="0"/>
            <c:spPr>
              <a:solidFill>
                <a:srgbClr val="96B95D"/>
              </a:solidFill>
            </c:spPr>
            <c:extLst>
              <c:ext xmlns:c16="http://schemas.microsoft.com/office/drawing/2014/chart" uri="{C3380CC4-5D6E-409C-BE32-E72D297353CC}">
                <c16:uniqueId val="{0000002D-AA1C-4772-9F0F-BC7C9CBE157C}"/>
              </c:ext>
            </c:extLst>
          </c:dPt>
          <c:dPt>
            <c:idx val="23"/>
            <c:invertIfNegative val="1"/>
            <c:bubble3D val="0"/>
            <c:spPr>
              <a:solidFill>
                <a:srgbClr val="81649F"/>
              </a:solidFill>
            </c:spPr>
            <c:extLst>
              <c:ext xmlns:c16="http://schemas.microsoft.com/office/drawing/2014/chart" uri="{C3380CC4-5D6E-409C-BE32-E72D297353CC}">
                <c16:uniqueId val="{0000002F-AA1C-4772-9F0F-BC7C9CBE157C}"/>
              </c:ext>
            </c:extLst>
          </c:dPt>
          <c:dPt>
            <c:idx val="24"/>
            <c:invertIfNegative val="1"/>
            <c:bubble3D val="0"/>
            <c:spPr>
              <a:solidFill>
                <a:srgbClr val="38ABC4"/>
              </a:solidFill>
            </c:spPr>
            <c:extLst>
              <c:ext xmlns:c16="http://schemas.microsoft.com/office/drawing/2014/chart" uri="{C3380CC4-5D6E-409C-BE32-E72D297353CC}">
                <c16:uniqueId val="{00000031-AA1C-4772-9F0F-BC7C9CBE157C}"/>
              </c:ext>
            </c:extLst>
          </c:dPt>
          <c:dPt>
            <c:idx val="25"/>
            <c:invertIfNegative val="1"/>
            <c:bubble3D val="0"/>
            <c:spPr>
              <a:solidFill>
                <a:srgbClr val="4980BA"/>
              </a:solidFill>
            </c:spPr>
            <c:extLst>
              <c:ext xmlns:c16="http://schemas.microsoft.com/office/drawing/2014/chart" uri="{C3380CC4-5D6E-409C-BE32-E72D297353CC}">
                <c16:uniqueId val="{00000033-AA1C-4772-9F0F-BC7C9CBE157C}"/>
              </c:ext>
            </c:extLst>
          </c:dPt>
          <c:dPt>
            <c:idx val="26"/>
            <c:invertIfNegative val="1"/>
            <c:bubble3D val="0"/>
            <c:spPr>
              <a:solidFill>
                <a:srgbClr val="C6514E"/>
              </a:solidFill>
            </c:spPr>
            <c:extLst>
              <c:ext xmlns:c16="http://schemas.microsoft.com/office/drawing/2014/chart" uri="{C3380CC4-5D6E-409C-BE32-E72D297353CC}">
                <c16:uniqueId val="{00000035-AA1C-4772-9F0F-BC7C9CBE157C}"/>
              </c:ext>
            </c:extLst>
          </c:dPt>
          <c:dPt>
            <c:idx val="27"/>
            <c:invertIfNegative val="1"/>
            <c:bubble3D val="0"/>
            <c:spPr>
              <a:solidFill>
                <a:srgbClr val="96B95D"/>
              </a:solidFill>
            </c:spPr>
            <c:extLst>
              <c:ext xmlns:c16="http://schemas.microsoft.com/office/drawing/2014/chart" uri="{C3380CC4-5D6E-409C-BE32-E72D297353CC}">
                <c16:uniqueId val="{00000037-AA1C-4772-9F0F-BC7C9CBE157C}"/>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Sheet1!$B$2:$B$29</c:f>
              <c:numCache>
                <c:formatCode>General</c:formatCode>
                <c:ptCount val="28"/>
                <c:pt idx="0">
                  <c:v>1.01E-2</c:v>
                </c:pt>
                <c:pt idx="1">
                  <c:v>0</c:v>
                </c:pt>
                <c:pt idx="2">
                  <c:v>3.3999999999999998E-3</c:v>
                </c:pt>
                <c:pt idx="3">
                  <c:v>0.1074</c:v>
                </c:pt>
                <c:pt idx="4">
                  <c:v>0</c:v>
                </c:pt>
                <c:pt idx="5">
                  <c:v>2.35E-2</c:v>
                </c:pt>
                <c:pt idx="6">
                  <c:v>1.34E-2</c:v>
                </c:pt>
                <c:pt idx="7">
                  <c:v>0</c:v>
                </c:pt>
                <c:pt idx="8">
                  <c:v>6.7000000000000002E-3</c:v>
                </c:pt>
                <c:pt idx="9">
                  <c:v>2.01E-2</c:v>
                </c:pt>
                <c:pt idx="10">
                  <c:v>5.3699999999999998E-2</c:v>
                </c:pt>
                <c:pt idx="11">
                  <c:v>4.0300000000000002E-2</c:v>
                </c:pt>
                <c:pt idx="12">
                  <c:v>7.7200000000000005E-2</c:v>
                </c:pt>
                <c:pt idx="13">
                  <c:v>0.104</c:v>
                </c:pt>
                <c:pt idx="14">
                  <c:v>6.7000000000000002E-3</c:v>
                </c:pt>
                <c:pt idx="15">
                  <c:v>3.3999999999999998E-3</c:v>
                </c:pt>
                <c:pt idx="16">
                  <c:v>0</c:v>
                </c:pt>
                <c:pt idx="17">
                  <c:v>0.1074</c:v>
                </c:pt>
                <c:pt idx="18">
                  <c:v>4.7E-2</c:v>
                </c:pt>
                <c:pt idx="19">
                  <c:v>5.7000000000000002E-2</c:v>
                </c:pt>
                <c:pt idx="20">
                  <c:v>3.3999999999999998E-3</c:v>
                </c:pt>
                <c:pt idx="21">
                  <c:v>1.01E-2</c:v>
                </c:pt>
                <c:pt idx="22">
                  <c:v>3.3999999999999998E-3</c:v>
                </c:pt>
                <c:pt idx="23">
                  <c:v>2.6800000000000001E-2</c:v>
                </c:pt>
                <c:pt idx="24">
                  <c:v>2.01E-2</c:v>
                </c:pt>
                <c:pt idx="25">
                  <c:v>0.1376</c:v>
                </c:pt>
                <c:pt idx="26">
                  <c:v>2.6800000000000001E-2</c:v>
                </c:pt>
                <c:pt idx="27">
                  <c:v>9.06E-2</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strCache>
                  </c:strRef>
                </c15:tx>
              </c15:filteredSeriesTitle>
            </c:ext>
            <c:ext xmlns:c15="http://schemas.microsoft.com/office/drawing/2012/chart" uri="{02D57815-91ED-43cb-92C2-25804820EDAC}">
              <c15:filteredCategoryTitle>
                <c15:cat>
                  <c:strRef>
                    <c:extLst>
                      <c:ext uri="{02D57815-91ED-43cb-92C2-25804820EDAC}">
                        <c15:formulaRef>
                          <c15:sqref>Sheet1!$A$2:$A$29</c15:sqref>
                        </c15:formulaRef>
                      </c:ext>
                    </c:extLst>
                    <c:strCache>
                      <c:ptCount val="28"/>
                      <c:pt idx="0">
                        <c:v>Barretts Recreation Ground</c:v>
                      </c:pt>
                      <c:pt idx="1">
                        <c:v>Capes Recreation Ground</c:v>
                      </c:pt>
                      <c:pt idx="2">
                        <c:v>Cleethorpes Local Nature Reserve</c:v>
                      </c:pt>
                      <c:pt idx="3">
                        <c:v>Grant Thorald Park</c:v>
                      </c:pt>
                      <c:pt idx="4">
                        <c:v>Nunsthorpe Recreation Ground</c:v>
                      </c:pt>
                      <c:pt idx="5">
                        <c:v>Quantock Park</c:v>
                      </c:pt>
                      <c:pt idx="6">
                        <c:v>Sidney Park</c:v>
                      </c:pt>
                      <c:pt idx="7">
                        <c:v>Sutherland Park</c:v>
                      </c:pt>
                      <c:pt idx="8">
                        <c:v>Wingate Open Space</c:v>
                      </c:pt>
                      <c:pt idx="9">
                        <c:v>Bradley and Dixon Woods</c:v>
                      </c:pt>
                      <c:pt idx="10">
                        <c:v>Cleethorpes Boating Lake</c:v>
                      </c:pt>
                      <c:pt idx="11">
                        <c:v>Duke of York Gardens</c:v>
                      </c:pt>
                      <c:pt idx="12">
                        <c:v>Haverstoe Park</c:v>
                      </c:pt>
                      <c:pt idx="13">
                        <c:v>People's Park</c:v>
                      </c:pt>
                      <c:pt idx="14">
                        <c:v>Roval Drive Open Space</c:v>
                      </c:pt>
                      <c:pt idx="15">
                        <c:v>St. Christopher's Open Space</c:v>
                      </c:pt>
                      <c:pt idx="16">
                        <c:v>Trinity Open Space</c:v>
                      </c:pt>
                      <c:pt idx="17">
                        <c:v>Cleethorpes Beach</c:v>
                      </c:pt>
                      <c:pt idx="18">
                        <c:v>Butt Lane Park</c:v>
                      </c:pt>
                      <c:pt idx="19">
                        <c:v>Cleethorpes Country Park</c:v>
                      </c:pt>
                      <c:pt idx="20">
                        <c:v>Fords Avenue Open Space</c:v>
                      </c:pt>
                      <c:pt idx="21">
                        <c:v>Neville Turner Way Open Space</c:v>
                      </c:pt>
                      <c:pt idx="22">
                        <c:v>Poplar Road Open Space</c:v>
                      </c:pt>
                      <c:pt idx="23">
                        <c:v>Sea Front Gardens</c:v>
                      </c:pt>
                      <c:pt idx="24">
                        <c:v>Sussex Recreation Ground</c:v>
                      </c:pt>
                      <c:pt idx="25">
                        <c:v>Weelsby Woods</c:v>
                      </c:pt>
                      <c:pt idx="26">
                        <c:v>I don't visit parks</c:v>
                      </c:pt>
                      <c:pt idx="27">
                        <c:v>Other</c:v>
                      </c:pt>
                    </c:strCache>
                  </c:strRef>
                </c15:cat>
              </c15:filteredCategoryTitle>
            </c:ext>
            <c:ext xmlns:c16="http://schemas.microsoft.com/office/drawing/2014/chart" uri="{C3380CC4-5D6E-409C-BE32-E72D297353CC}">
              <c16:uniqueId val="{00000038-AA1C-4772-9F0F-BC7C9CBE157C}"/>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invertIfNegative val="1"/>
          <c:dPt>
            <c:idx val="0"/>
            <c:invertIfNegative val="1"/>
            <c:bubble3D val="0"/>
            <c:spPr>
              <a:solidFill>
                <a:srgbClr val="4980BA"/>
              </a:solidFill>
            </c:spPr>
            <c:extLst>
              <c:ext xmlns:c16="http://schemas.microsoft.com/office/drawing/2014/chart" uri="{C3380CC4-5D6E-409C-BE32-E72D297353CC}">
                <c16:uniqueId val="{00000001-794B-4D2C-9ACE-F5B25D89B9D7}"/>
              </c:ext>
            </c:extLst>
          </c:dPt>
          <c:dPt>
            <c:idx val="1"/>
            <c:invertIfNegative val="1"/>
            <c:bubble3D val="0"/>
            <c:spPr>
              <a:solidFill>
                <a:srgbClr val="C6514E"/>
              </a:solidFill>
            </c:spPr>
            <c:extLst>
              <c:ext xmlns:c16="http://schemas.microsoft.com/office/drawing/2014/chart" uri="{C3380CC4-5D6E-409C-BE32-E72D297353CC}">
                <c16:uniqueId val="{00000003-794B-4D2C-9ACE-F5B25D89B9D7}"/>
              </c:ext>
            </c:extLst>
          </c:dPt>
          <c:dPt>
            <c:idx val="2"/>
            <c:invertIfNegative val="1"/>
            <c:bubble3D val="0"/>
            <c:spPr>
              <a:solidFill>
                <a:srgbClr val="96B95D"/>
              </a:solidFill>
            </c:spPr>
            <c:extLst>
              <c:ext xmlns:c16="http://schemas.microsoft.com/office/drawing/2014/chart" uri="{C3380CC4-5D6E-409C-BE32-E72D297353CC}">
                <c16:uniqueId val="{00000005-794B-4D2C-9ACE-F5B25D89B9D7}"/>
              </c:ext>
            </c:extLst>
          </c:dPt>
          <c:dPt>
            <c:idx val="3"/>
            <c:invertIfNegative val="1"/>
            <c:bubble3D val="0"/>
            <c:spPr>
              <a:solidFill>
                <a:srgbClr val="81649F"/>
              </a:solidFill>
            </c:spPr>
            <c:extLst>
              <c:ext xmlns:c16="http://schemas.microsoft.com/office/drawing/2014/chart" uri="{C3380CC4-5D6E-409C-BE32-E72D297353CC}">
                <c16:uniqueId val="{00000007-794B-4D2C-9ACE-F5B25D89B9D7}"/>
              </c:ext>
            </c:extLst>
          </c:dPt>
          <c:dPt>
            <c:idx val="4"/>
            <c:invertIfNegative val="1"/>
            <c:bubble3D val="0"/>
            <c:spPr>
              <a:solidFill>
                <a:srgbClr val="38ABC4"/>
              </a:solidFill>
            </c:spPr>
            <c:extLst>
              <c:ext xmlns:c16="http://schemas.microsoft.com/office/drawing/2014/chart" uri="{C3380CC4-5D6E-409C-BE32-E72D297353CC}">
                <c16:uniqueId val="{00000009-794B-4D2C-9ACE-F5B25D89B9D7}"/>
              </c:ext>
            </c:extLst>
          </c:dPt>
          <c:dPt>
            <c:idx val="5"/>
            <c:invertIfNegative val="1"/>
            <c:bubble3D val="0"/>
            <c:spPr>
              <a:solidFill>
                <a:srgbClr val="4980BA"/>
              </a:solidFill>
            </c:spPr>
            <c:extLst>
              <c:ext xmlns:c16="http://schemas.microsoft.com/office/drawing/2014/chart" uri="{C3380CC4-5D6E-409C-BE32-E72D297353CC}">
                <c16:uniqueId val="{0000000B-794B-4D2C-9ACE-F5B25D89B9D7}"/>
              </c:ext>
            </c:extLst>
          </c:dPt>
          <c:dPt>
            <c:idx val="6"/>
            <c:invertIfNegative val="1"/>
            <c:bubble3D val="0"/>
            <c:spPr>
              <a:solidFill>
                <a:srgbClr val="C6514E"/>
              </a:solidFill>
            </c:spPr>
            <c:extLst>
              <c:ext xmlns:c16="http://schemas.microsoft.com/office/drawing/2014/chart" uri="{C3380CC4-5D6E-409C-BE32-E72D297353CC}">
                <c16:uniqueId val="{0000000D-794B-4D2C-9ACE-F5B25D89B9D7}"/>
              </c:ext>
            </c:extLst>
          </c:dPt>
          <c:dPt>
            <c:idx val="7"/>
            <c:invertIfNegative val="1"/>
            <c:bubble3D val="0"/>
            <c:spPr>
              <a:solidFill>
                <a:srgbClr val="96B95D"/>
              </a:solidFill>
            </c:spPr>
            <c:extLst>
              <c:ext xmlns:c16="http://schemas.microsoft.com/office/drawing/2014/chart" uri="{C3380CC4-5D6E-409C-BE32-E72D297353CC}">
                <c16:uniqueId val="{0000000F-794B-4D2C-9ACE-F5B25D89B9D7}"/>
              </c:ext>
            </c:extLst>
          </c:dPt>
          <c:dPt>
            <c:idx val="8"/>
            <c:invertIfNegative val="1"/>
            <c:bubble3D val="0"/>
            <c:spPr>
              <a:solidFill>
                <a:srgbClr val="81649F"/>
              </a:solidFill>
            </c:spPr>
            <c:extLst>
              <c:ext xmlns:c16="http://schemas.microsoft.com/office/drawing/2014/chart" uri="{C3380CC4-5D6E-409C-BE32-E72D297353CC}">
                <c16:uniqueId val="{00000011-794B-4D2C-9ACE-F5B25D89B9D7}"/>
              </c:ext>
            </c:extLst>
          </c:dPt>
          <c:dPt>
            <c:idx val="9"/>
            <c:invertIfNegative val="1"/>
            <c:bubble3D val="0"/>
            <c:spPr>
              <a:solidFill>
                <a:srgbClr val="38ABC4"/>
              </a:solidFill>
            </c:spPr>
            <c:extLst>
              <c:ext xmlns:c16="http://schemas.microsoft.com/office/drawing/2014/chart" uri="{C3380CC4-5D6E-409C-BE32-E72D297353CC}">
                <c16:uniqueId val="{00000013-794B-4D2C-9ACE-F5B25D89B9D7}"/>
              </c:ext>
            </c:extLst>
          </c:dPt>
          <c:dPt>
            <c:idx val="10"/>
            <c:invertIfNegative val="1"/>
            <c:bubble3D val="0"/>
            <c:spPr>
              <a:solidFill>
                <a:srgbClr val="4980BA"/>
              </a:solidFill>
            </c:spPr>
            <c:extLst>
              <c:ext xmlns:c16="http://schemas.microsoft.com/office/drawing/2014/chart" uri="{C3380CC4-5D6E-409C-BE32-E72D297353CC}">
                <c16:uniqueId val="{00000015-794B-4D2C-9ACE-F5B25D89B9D7}"/>
              </c:ext>
            </c:extLst>
          </c:dPt>
          <c:dPt>
            <c:idx val="11"/>
            <c:invertIfNegative val="1"/>
            <c:bubble3D val="0"/>
            <c:spPr>
              <a:solidFill>
                <a:srgbClr val="C6514E"/>
              </a:solidFill>
            </c:spPr>
            <c:extLst>
              <c:ext xmlns:c16="http://schemas.microsoft.com/office/drawing/2014/chart" uri="{C3380CC4-5D6E-409C-BE32-E72D297353CC}">
                <c16:uniqueId val="{00000017-794B-4D2C-9ACE-F5B25D89B9D7}"/>
              </c:ext>
            </c:extLst>
          </c:dPt>
          <c:dPt>
            <c:idx val="12"/>
            <c:invertIfNegative val="1"/>
            <c:bubble3D val="0"/>
            <c:spPr>
              <a:solidFill>
                <a:srgbClr val="96B95D"/>
              </a:solidFill>
            </c:spPr>
            <c:extLst>
              <c:ext xmlns:c16="http://schemas.microsoft.com/office/drawing/2014/chart" uri="{C3380CC4-5D6E-409C-BE32-E72D297353CC}">
                <c16:uniqueId val="{00000019-794B-4D2C-9ACE-F5B25D89B9D7}"/>
              </c:ext>
            </c:extLst>
          </c:dPt>
          <c:dPt>
            <c:idx val="13"/>
            <c:invertIfNegative val="1"/>
            <c:bubble3D val="0"/>
            <c:spPr>
              <a:solidFill>
                <a:srgbClr val="81649F"/>
              </a:solidFill>
            </c:spPr>
            <c:extLst>
              <c:ext xmlns:c16="http://schemas.microsoft.com/office/drawing/2014/chart" uri="{C3380CC4-5D6E-409C-BE32-E72D297353CC}">
                <c16:uniqueId val="{0000001B-794B-4D2C-9ACE-F5B25D89B9D7}"/>
              </c:ext>
            </c:extLst>
          </c:dPt>
          <c:dPt>
            <c:idx val="14"/>
            <c:invertIfNegative val="1"/>
            <c:bubble3D val="0"/>
            <c:spPr>
              <a:solidFill>
                <a:srgbClr val="38ABC4"/>
              </a:solidFill>
            </c:spPr>
            <c:extLst>
              <c:ext xmlns:c16="http://schemas.microsoft.com/office/drawing/2014/chart" uri="{C3380CC4-5D6E-409C-BE32-E72D297353CC}">
                <c16:uniqueId val="{0000001D-794B-4D2C-9ACE-F5B25D89B9D7}"/>
              </c:ext>
            </c:extLst>
          </c:dPt>
          <c:dPt>
            <c:idx val="15"/>
            <c:invertIfNegative val="1"/>
            <c:bubble3D val="0"/>
            <c:spPr>
              <a:solidFill>
                <a:srgbClr val="4980BA"/>
              </a:solidFill>
            </c:spPr>
            <c:extLst>
              <c:ext xmlns:c16="http://schemas.microsoft.com/office/drawing/2014/chart" uri="{C3380CC4-5D6E-409C-BE32-E72D297353CC}">
                <c16:uniqueId val="{0000001F-794B-4D2C-9ACE-F5B25D89B9D7}"/>
              </c:ext>
            </c:extLst>
          </c:dPt>
          <c:dPt>
            <c:idx val="16"/>
            <c:invertIfNegative val="1"/>
            <c:bubble3D val="0"/>
            <c:spPr>
              <a:solidFill>
                <a:srgbClr val="C6514E"/>
              </a:solidFill>
            </c:spPr>
            <c:extLst>
              <c:ext xmlns:c16="http://schemas.microsoft.com/office/drawing/2014/chart" uri="{C3380CC4-5D6E-409C-BE32-E72D297353CC}">
                <c16:uniqueId val="{00000021-794B-4D2C-9ACE-F5B25D89B9D7}"/>
              </c:ext>
            </c:extLst>
          </c:dPt>
          <c:dPt>
            <c:idx val="17"/>
            <c:invertIfNegative val="1"/>
            <c:bubble3D val="0"/>
            <c:spPr>
              <a:solidFill>
                <a:srgbClr val="96B95D"/>
              </a:solidFill>
            </c:spPr>
            <c:extLst>
              <c:ext xmlns:c16="http://schemas.microsoft.com/office/drawing/2014/chart" uri="{C3380CC4-5D6E-409C-BE32-E72D297353CC}">
                <c16:uniqueId val="{00000023-794B-4D2C-9ACE-F5B25D89B9D7}"/>
              </c:ext>
            </c:extLst>
          </c:dPt>
          <c:dPt>
            <c:idx val="18"/>
            <c:invertIfNegative val="1"/>
            <c:bubble3D val="0"/>
            <c:spPr>
              <a:solidFill>
                <a:srgbClr val="81649F"/>
              </a:solidFill>
            </c:spPr>
            <c:extLst>
              <c:ext xmlns:c16="http://schemas.microsoft.com/office/drawing/2014/chart" uri="{C3380CC4-5D6E-409C-BE32-E72D297353CC}">
                <c16:uniqueId val="{00000025-794B-4D2C-9ACE-F5B25D89B9D7}"/>
              </c:ext>
            </c:extLst>
          </c:dPt>
          <c:dPt>
            <c:idx val="19"/>
            <c:invertIfNegative val="1"/>
            <c:bubble3D val="0"/>
            <c:spPr>
              <a:solidFill>
                <a:srgbClr val="38ABC4"/>
              </a:solidFill>
            </c:spPr>
            <c:extLst>
              <c:ext xmlns:c16="http://schemas.microsoft.com/office/drawing/2014/chart" uri="{C3380CC4-5D6E-409C-BE32-E72D297353CC}">
                <c16:uniqueId val="{00000027-794B-4D2C-9ACE-F5B25D89B9D7}"/>
              </c:ext>
            </c:extLst>
          </c:dPt>
          <c:dPt>
            <c:idx val="20"/>
            <c:invertIfNegative val="1"/>
            <c:bubble3D val="0"/>
            <c:spPr>
              <a:solidFill>
                <a:srgbClr val="4980BA"/>
              </a:solidFill>
            </c:spPr>
            <c:extLst>
              <c:ext xmlns:c16="http://schemas.microsoft.com/office/drawing/2014/chart" uri="{C3380CC4-5D6E-409C-BE32-E72D297353CC}">
                <c16:uniqueId val="{00000029-794B-4D2C-9ACE-F5B25D89B9D7}"/>
              </c:ext>
            </c:extLst>
          </c:dPt>
          <c:dPt>
            <c:idx val="21"/>
            <c:invertIfNegative val="1"/>
            <c:bubble3D val="0"/>
            <c:spPr>
              <a:solidFill>
                <a:srgbClr val="C6514E"/>
              </a:solidFill>
            </c:spPr>
            <c:extLst>
              <c:ext xmlns:c16="http://schemas.microsoft.com/office/drawing/2014/chart" uri="{C3380CC4-5D6E-409C-BE32-E72D297353CC}">
                <c16:uniqueId val="{0000002B-794B-4D2C-9ACE-F5B25D89B9D7}"/>
              </c:ext>
            </c:extLst>
          </c:dPt>
          <c:dPt>
            <c:idx val="22"/>
            <c:invertIfNegative val="1"/>
            <c:bubble3D val="0"/>
            <c:spPr>
              <a:solidFill>
                <a:srgbClr val="96B95D"/>
              </a:solidFill>
            </c:spPr>
            <c:extLst>
              <c:ext xmlns:c16="http://schemas.microsoft.com/office/drawing/2014/chart" uri="{C3380CC4-5D6E-409C-BE32-E72D297353CC}">
                <c16:uniqueId val="{0000002D-794B-4D2C-9ACE-F5B25D89B9D7}"/>
              </c:ext>
            </c:extLst>
          </c:dPt>
          <c:dPt>
            <c:idx val="23"/>
            <c:invertIfNegative val="1"/>
            <c:bubble3D val="0"/>
            <c:spPr>
              <a:solidFill>
                <a:srgbClr val="81649F"/>
              </a:solidFill>
            </c:spPr>
            <c:extLst>
              <c:ext xmlns:c16="http://schemas.microsoft.com/office/drawing/2014/chart" uri="{C3380CC4-5D6E-409C-BE32-E72D297353CC}">
                <c16:uniqueId val="{0000002F-794B-4D2C-9ACE-F5B25D89B9D7}"/>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Sheet1!$B$2:$B$25</c:f>
              <c:numCache>
                <c:formatCode>General</c:formatCode>
                <c:ptCount val="24"/>
                <c:pt idx="0">
                  <c:v>5.0700000000000002E-2</c:v>
                </c:pt>
                <c:pt idx="1">
                  <c:v>0.1613</c:v>
                </c:pt>
                <c:pt idx="2">
                  <c:v>1.2699999999999999E-2</c:v>
                </c:pt>
                <c:pt idx="3">
                  <c:v>3.3399999999999999E-2</c:v>
                </c:pt>
                <c:pt idx="4">
                  <c:v>6.2199999999999998E-2</c:v>
                </c:pt>
                <c:pt idx="5">
                  <c:v>2.3E-3</c:v>
                </c:pt>
                <c:pt idx="6">
                  <c:v>5.7999999999999996E-3</c:v>
                </c:pt>
                <c:pt idx="7">
                  <c:v>0.1002</c:v>
                </c:pt>
                <c:pt idx="8">
                  <c:v>0.1371</c:v>
                </c:pt>
                <c:pt idx="9">
                  <c:v>0.16589999999999999</c:v>
                </c:pt>
                <c:pt idx="10">
                  <c:v>2.07E-2</c:v>
                </c:pt>
                <c:pt idx="11">
                  <c:v>0</c:v>
                </c:pt>
                <c:pt idx="12">
                  <c:v>5.4100000000000002E-2</c:v>
                </c:pt>
                <c:pt idx="13">
                  <c:v>1.2699999999999999E-2</c:v>
                </c:pt>
                <c:pt idx="14">
                  <c:v>0</c:v>
                </c:pt>
                <c:pt idx="15">
                  <c:v>1.4999999999999999E-2</c:v>
                </c:pt>
                <c:pt idx="16">
                  <c:v>0.03</c:v>
                </c:pt>
                <c:pt idx="17">
                  <c:v>6.6799999999999998E-2</c:v>
                </c:pt>
                <c:pt idx="18">
                  <c:v>4.5999999999999999E-3</c:v>
                </c:pt>
                <c:pt idx="19">
                  <c:v>3.5000000000000001E-3</c:v>
                </c:pt>
                <c:pt idx="20">
                  <c:v>2.3E-2</c:v>
                </c:pt>
                <c:pt idx="21">
                  <c:v>1.2699999999999999E-2</c:v>
                </c:pt>
                <c:pt idx="22">
                  <c:v>3.5000000000000001E-3</c:v>
                </c:pt>
                <c:pt idx="23">
                  <c:v>2.1899999999999999E-2</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strCache>
                  </c:strRef>
                </c15:tx>
              </c15:filteredSeriesTitle>
            </c:ext>
            <c:ext xmlns:c15="http://schemas.microsoft.com/office/drawing/2012/chart" uri="{02D57815-91ED-43cb-92C2-25804820EDAC}">
              <c15:filteredCategoryTitle>
                <c15:cat>
                  <c:strRef>
                    <c:extLst>
                      <c:ext uri="{02D57815-91ED-43cb-92C2-25804820EDAC}">
                        <c15:formulaRef>
                          <c15:sqref>Sheet1!$A$2:$A$25</c15:sqref>
                        </c15:formulaRef>
                      </c:ext>
                    </c:extLst>
                    <c:strCache>
                      <c:ptCount val="24"/>
                      <c:pt idx="0">
                        <c:v>Relax </c:v>
                      </c:pt>
                      <c:pt idx="1">
                        <c:v>Get some fresh air</c:v>
                      </c:pt>
                      <c:pt idx="2">
                        <c:v>Ride a bike</c:v>
                      </c:pt>
                      <c:pt idx="3">
                        <c:v>Socialise with friends</c:v>
                      </c:pt>
                      <c:pt idx="4">
                        <c:v>Visit a cafe or restaurant</c:v>
                      </c:pt>
                      <c:pt idx="5">
                        <c:v>Drink alcohol</c:v>
                      </c:pt>
                      <c:pt idx="6">
                        <c:v>Park Run</c:v>
                      </c:pt>
                      <c:pt idx="7">
                        <c:v>Enjoy nature</c:v>
                      </c:pt>
                      <c:pt idx="8">
                        <c:v>For a walk</c:v>
                      </c:pt>
                      <c:pt idx="9">
                        <c:v>Walk the dog</c:v>
                      </c:pt>
                      <c:pt idx="10">
                        <c:v>Take a shortcut</c:v>
                      </c:pt>
                      <c:pt idx="11">
                        <c:v>Barbecue</c:v>
                      </c:pt>
                      <c:pt idx="12">
                        <c:v>To exercise</c:v>
                      </c:pt>
                      <c:pt idx="13">
                        <c:v>Play sports or games</c:v>
                      </c:pt>
                      <c:pt idx="14">
                        <c:v>Allotments</c:v>
                      </c:pt>
                      <c:pt idx="15">
                        <c:v>Feed the birds/ducks</c:v>
                      </c:pt>
                      <c:pt idx="16">
                        <c:v>Family outing</c:v>
                      </c:pt>
                      <c:pt idx="17">
                        <c:v>Visit the children's play area</c:v>
                      </c:pt>
                      <c:pt idx="18">
                        <c:v>Picnic</c:v>
                      </c:pt>
                      <c:pt idx="19">
                        <c:v>Watch sports</c:v>
                      </c:pt>
                      <c:pt idx="20">
                        <c:v>Attend community events</c:v>
                      </c:pt>
                      <c:pt idx="21">
                        <c:v>Meet new people</c:v>
                      </c:pt>
                      <c:pt idx="22">
                        <c:v>Enjoy the historical features</c:v>
                      </c:pt>
                      <c:pt idx="23">
                        <c:v>Other</c:v>
                      </c:pt>
                    </c:strCache>
                  </c:strRef>
                </c15:cat>
              </c15:filteredCategoryTitle>
            </c:ext>
            <c:ext xmlns:c16="http://schemas.microsoft.com/office/drawing/2014/chart" uri="{C3380CC4-5D6E-409C-BE32-E72D297353CC}">
              <c16:uniqueId val="{00000030-794B-4D2C-9ACE-F5B25D89B9D7}"/>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invertIfNegative val="1"/>
          <c:dPt>
            <c:idx val="0"/>
            <c:invertIfNegative val="1"/>
            <c:bubble3D val="0"/>
            <c:spPr>
              <a:solidFill>
                <a:srgbClr val="4980BA"/>
              </a:solidFill>
            </c:spPr>
            <c:extLst>
              <c:ext xmlns:c16="http://schemas.microsoft.com/office/drawing/2014/chart" uri="{C3380CC4-5D6E-409C-BE32-E72D297353CC}">
                <c16:uniqueId val="{00000001-AF97-4FE5-9F5A-1CCE6397718F}"/>
              </c:ext>
            </c:extLst>
          </c:dPt>
          <c:dPt>
            <c:idx val="1"/>
            <c:invertIfNegative val="1"/>
            <c:bubble3D val="0"/>
            <c:spPr>
              <a:solidFill>
                <a:srgbClr val="C6514E"/>
              </a:solidFill>
            </c:spPr>
            <c:extLst>
              <c:ext xmlns:c16="http://schemas.microsoft.com/office/drawing/2014/chart" uri="{C3380CC4-5D6E-409C-BE32-E72D297353CC}">
                <c16:uniqueId val="{00000003-AF97-4FE5-9F5A-1CCE6397718F}"/>
              </c:ext>
            </c:extLst>
          </c:dPt>
          <c:dPt>
            <c:idx val="2"/>
            <c:invertIfNegative val="1"/>
            <c:bubble3D val="0"/>
            <c:spPr>
              <a:solidFill>
                <a:srgbClr val="96B95D"/>
              </a:solidFill>
            </c:spPr>
            <c:extLst>
              <c:ext xmlns:c16="http://schemas.microsoft.com/office/drawing/2014/chart" uri="{C3380CC4-5D6E-409C-BE32-E72D297353CC}">
                <c16:uniqueId val="{00000005-AF97-4FE5-9F5A-1CCE6397718F}"/>
              </c:ext>
            </c:extLst>
          </c:dPt>
          <c:dPt>
            <c:idx val="3"/>
            <c:invertIfNegative val="1"/>
            <c:bubble3D val="0"/>
            <c:spPr>
              <a:solidFill>
                <a:srgbClr val="81649F"/>
              </a:solidFill>
            </c:spPr>
            <c:extLst>
              <c:ext xmlns:c16="http://schemas.microsoft.com/office/drawing/2014/chart" uri="{C3380CC4-5D6E-409C-BE32-E72D297353CC}">
                <c16:uniqueId val="{00000007-AF97-4FE5-9F5A-1CCE6397718F}"/>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Sheet1!$B$2:$B$5</c:f>
              <c:numCache>
                <c:formatCode>General</c:formatCode>
                <c:ptCount val="4"/>
                <c:pt idx="0">
                  <c:v>0.4597</c:v>
                </c:pt>
                <c:pt idx="1">
                  <c:v>0.41610000000000003</c:v>
                </c:pt>
                <c:pt idx="2">
                  <c:v>0.1242</c:v>
                </c:pt>
                <c:pt idx="3">
                  <c:v>0</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4"/>
                      <c:pt idx="0">
                        <c:v>Morning</c:v>
                      </c:pt>
                      <c:pt idx="1">
                        <c:v>Afternoon</c:v>
                      </c:pt>
                      <c:pt idx="2">
                        <c:v>Evening</c:v>
                      </c:pt>
                      <c:pt idx="3">
                        <c:v>Nightime</c:v>
                      </c:pt>
                    </c:strCache>
                  </c:strRef>
                </c15:cat>
              </c15:filteredCategoryTitle>
            </c:ext>
            <c:ext xmlns:c16="http://schemas.microsoft.com/office/drawing/2014/chart" uri="{C3380CC4-5D6E-409C-BE32-E72D297353CC}">
              <c16:uniqueId val="{00000008-AF97-4FE5-9F5A-1CCE6397718F}"/>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invertIfNegative val="1"/>
          <c:dPt>
            <c:idx val="0"/>
            <c:invertIfNegative val="1"/>
            <c:bubble3D val="0"/>
            <c:spPr>
              <a:solidFill>
                <a:srgbClr val="4980BA"/>
              </a:solidFill>
            </c:spPr>
            <c:extLst>
              <c:ext xmlns:c16="http://schemas.microsoft.com/office/drawing/2014/chart" uri="{C3380CC4-5D6E-409C-BE32-E72D297353CC}">
                <c16:uniqueId val="{00000001-407C-4551-A5B8-27FD4C8B7E74}"/>
              </c:ext>
            </c:extLst>
          </c:dPt>
          <c:dPt>
            <c:idx val="1"/>
            <c:invertIfNegative val="1"/>
            <c:bubble3D val="0"/>
            <c:spPr>
              <a:solidFill>
                <a:srgbClr val="C6514E"/>
              </a:solidFill>
            </c:spPr>
            <c:extLst>
              <c:ext xmlns:c16="http://schemas.microsoft.com/office/drawing/2014/chart" uri="{C3380CC4-5D6E-409C-BE32-E72D297353CC}">
                <c16:uniqueId val="{00000003-407C-4551-A5B8-27FD4C8B7E74}"/>
              </c:ext>
            </c:extLst>
          </c:dPt>
          <c:dPt>
            <c:idx val="2"/>
            <c:invertIfNegative val="1"/>
            <c:bubble3D val="0"/>
            <c:spPr>
              <a:solidFill>
                <a:srgbClr val="96B95D"/>
              </a:solidFill>
            </c:spPr>
            <c:extLst>
              <c:ext xmlns:c16="http://schemas.microsoft.com/office/drawing/2014/chart" uri="{C3380CC4-5D6E-409C-BE32-E72D297353CC}">
                <c16:uniqueId val="{00000005-407C-4551-A5B8-27FD4C8B7E74}"/>
              </c:ext>
            </c:extLst>
          </c:dPt>
          <c:dPt>
            <c:idx val="3"/>
            <c:invertIfNegative val="1"/>
            <c:bubble3D val="0"/>
            <c:spPr>
              <a:solidFill>
                <a:srgbClr val="81649F"/>
              </a:solidFill>
            </c:spPr>
            <c:extLst>
              <c:ext xmlns:c16="http://schemas.microsoft.com/office/drawing/2014/chart" uri="{C3380CC4-5D6E-409C-BE32-E72D297353CC}">
                <c16:uniqueId val="{00000007-407C-4551-A5B8-27FD4C8B7E74}"/>
              </c:ext>
            </c:extLst>
          </c:dPt>
          <c:dPt>
            <c:idx val="4"/>
            <c:invertIfNegative val="1"/>
            <c:bubble3D val="0"/>
            <c:spPr>
              <a:solidFill>
                <a:srgbClr val="38ABC4"/>
              </a:solidFill>
            </c:spPr>
            <c:extLst>
              <c:ext xmlns:c16="http://schemas.microsoft.com/office/drawing/2014/chart" uri="{C3380CC4-5D6E-409C-BE32-E72D297353CC}">
                <c16:uniqueId val="{00000009-407C-4551-A5B8-27FD4C8B7E74}"/>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Sheet1!$B$2:$B$6</c:f>
              <c:numCache>
                <c:formatCode>General</c:formatCode>
                <c:ptCount val="5"/>
                <c:pt idx="0">
                  <c:v>0.17330000000000001</c:v>
                </c:pt>
                <c:pt idx="1">
                  <c:v>0.3967</c:v>
                </c:pt>
                <c:pt idx="2">
                  <c:v>0.28000000000000003</c:v>
                </c:pt>
                <c:pt idx="3">
                  <c:v>0.12</c:v>
                </c:pt>
                <c:pt idx="4">
                  <c:v>0.03</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strCache>
                  </c:strRef>
                </c15:tx>
              </c15:filteredSeriesTitle>
            </c:ext>
            <c:ext xmlns:c15="http://schemas.microsoft.com/office/drawing/2012/chart" uri="{02D57815-91ED-43cb-92C2-25804820EDAC}">
              <c15:filteredCategoryTitle>
                <c15:cat>
                  <c:strRef>
                    <c:extLst>
                      <c:ext uri="{02D57815-91ED-43cb-92C2-25804820EDAC}">
                        <c15:formulaRef>
                          <c15:sqref>Sheet1!$A$2:$A$6</c15:sqref>
                        </c15:formulaRef>
                      </c:ext>
                    </c:extLst>
                    <c:strCache>
                      <c:ptCount val="5"/>
                      <c:pt idx="0">
                        <c:v>Very safe</c:v>
                      </c:pt>
                      <c:pt idx="1">
                        <c:v>Safe</c:v>
                      </c:pt>
                      <c:pt idx="2">
                        <c:v>Neither safe not unsafe</c:v>
                      </c:pt>
                      <c:pt idx="3">
                        <c:v>Unsafe</c:v>
                      </c:pt>
                      <c:pt idx="4">
                        <c:v>Very unsafe</c:v>
                      </c:pt>
                    </c:strCache>
                  </c:strRef>
                </c15:cat>
              </c15:filteredCategoryTitle>
            </c:ext>
            <c:ext xmlns:c16="http://schemas.microsoft.com/office/drawing/2014/chart" uri="{C3380CC4-5D6E-409C-BE32-E72D297353CC}">
              <c16:uniqueId val="{0000000A-407C-4551-A5B8-27FD4C8B7E74}"/>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invertIfNegative val="1"/>
          <c:dPt>
            <c:idx val="0"/>
            <c:invertIfNegative val="1"/>
            <c:bubble3D val="0"/>
            <c:spPr>
              <a:solidFill>
                <a:srgbClr val="4980BA"/>
              </a:solidFill>
            </c:spPr>
            <c:extLst>
              <c:ext xmlns:c16="http://schemas.microsoft.com/office/drawing/2014/chart" uri="{C3380CC4-5D6E-409C-BE32-E72D297353CC}">
                <c16:uniqueId val="{00000001-D375-4763-9016-6FD00EB48036}"/>
              </c:ext>
            </c:extLst>
          </c:dPt>
          <c:dPt>
            <c:idx val="1"/>
            <c:invertIfNegative val="1"/>
            <c:bubble3D val="0"/>
            <c:spPr>
              <a:solidFill>
                <a:srgbClr val="C6514E"/>
              </a:solidFill>
            </c:spPr>
            <c:extLst>
              <c:ext xmlns:c16="http://schemas.microsoft.com/office/drawing/2014/chart" uri="{C3380CC4-5D6E-409C-BE32-E72D297353CC}">
                <c16:uniqueId val="{00000003-D375-4763-9016-6FD00EB48036}"/>
              </c:ext>
            </c:extLst>
          </c:dPt>
          <c:dPt>
            <c:idx val="2"/>
            <c:invertIfNegative val="1"/>
            <c:bubble3D val="0"/>
            <c:spPr>
              <a:solidFill>
                <a:srgbClr val="96B95D"/>
              </a:solidFill>
            </c:spPr>
            <c:extLst>
              <c:ext xmlns:c16="http://schemas.microsoft.com/office/drawing/2014/chart" uri="{C3380CC4-5D6E-409C-BE32-E72D297353CC}">
                <c16:uniqueId val="{00000005-D375-4763-9016-6FD00EB48036}"/>
              </c:ext>
            </c:extLst>
          </c:dPt>
          <c:dPt>
            <c:idx val="3"/>
            <c:invertIfNegative val="1"/>
            <c:bubble3D val="0"/>
            <c:spPr>
              <a:solidFill>
                <a:srgbClr val="81649F"/>
              </a:solidFill>
            </c:spPr>
            <c:extLst>
              <c:ext xmlns:c16="http://schemas.microsoft.com/office/drawing/2014/chart" uri="{C3380CC4-5D6E-409C-BE32-E72D297353CC}">
                <c16:uniqueId val="{00000007-D375-4763-9016-6FD00EB48036}"/>
              </c:ext>
            </c:extLst>
          </c:dPt>
          <c:dPt>
            <c:idx val="4"/>
            <c:invertIfNegative val="1"/>
            <c:bubble3D val="0"/>
            <c:spPr>
              <a:solidFill>
                <a:srgbClr val="38ABC4"/>
              </a:solidFill>
            </c:spPr>
            <c:extLst>
              <c:ext xmlns:c16="http://schemas.microsoft.com/office/drawing/2014/chart" uri="{C3380CC4-5D6E-409C-BE32-E72D297353CC}">
                <c16:uniqueId val="{00000009-D375-4763-9016-6FD00EB48036}"/>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Sheet1!$B$2:$B$6</c:f>
              <c:numCache>
                <c:formatCode>General</c:formatCode>
                <c:ptCount val="5"/>
                <c:pt idx="0">
                  <c:v>2.3300000000000001E-2</c:v>
                </c:pt>
                <c:pt idx="1">
                  <c:v>0.09</c:v>
                </c:pt>
                <c:pt idx="2">
                  <c:v>0.28000000000000003</c:v>
                </c:pt>
                <c:pt idx="3">
                  <c:v>0.39</c:v>
                </c:pt>
                <c:pt idx="4">
                  <c:v>0.2167</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strCache>
                  </c:strRef>
                </c15:tx>
              </c15:filteredSeriesTitle>
            </c:ext>
            <c:ext xmlns:c15="http://schemas.microsoft.com/office/drawing/2012/chart" uri="{02D57815-91ED-43cb-92C2-25804820EDAC}">
              <c15:filteredCategoryTitle>
                <c15:cat>
                  <c:strRef>
                    <c:extLst>
                      <c:ext uri="{02D57815-91ED-43cb-92C2-25804820EDAC}">
                        <c15:formulaRef>
                          <c15:sqref>Sheet1!$A$2:$A$6</c15:sqref>
                        </c15:formulaRef>
                      </c:ext>
                    </c:extLst>
                    <c:strCache>
                      <c:ptCount val="5"/>
                      <c:pt idx="0">
                        <c:v>Very safe</c:v>
                      </c:pt>
                      <c:pt idx="1">
                        <c:v>Safe</c:v>
                      </c:pt>
                      <c:pt idx="2">
                        <c:v>Neither safe not unsafe</c:v>
                      </c:pt>
                      <c:pt idx="3">
                        <c:v>Unsafe</c:v>
                      </c:pt>
                      <c:pt idx="4">
                        <c:v>Very unsafe</c:v>
                      </c:pt>
                    </c:strCache>
                  </c:strRef>
                </c15:cat>
              </c15:filteredCategoryTitle>
            </c:ext>
            <c:ext xmlns:c16="http://schemas.microsoft.com/office/drawing/2014/chart" uri="{C3380CC4-5D6E-409C-BE32-E72D297353CC}">
              <c16:uniqueId val="{0000000A-D375-4763-9016-6FD00EB48036}"/>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invertIfNegative val="1"/>
          <c:dPt>
            <c:idx val="0"/>
            <c:invertIfNegative val="1"/>
            <c:bubble3D val="0"/>
            <c:spPr>
              <a:solidFill>
                <a:srgbClr val="4980BA"/>
              </a:solidFill>
            </c:spPr>
            <c:extLst>
              <c:ext xmlns:c16="http://schemas.microsoft.com/office/drawing/2014/chart" uri="{C3380CC4-5D6E-409C-BE32-E72D297353CC}">
                <c16:uniqueId val="{00000001-E532-4759-B4E0-4BACFAF27C65}"/>
              </c:ext>
            </c:extLst>
          </c:dPt>
          <c:dPt>
            <c:idx val="1"/>
            <c:invertIfNegative val="1"/>
            <c:bubble3D val="0"/>
            <c:spPr>
              <a:solidFill>
                <a:srgbClr val="C6514E"/>
              </a:solidFill>
            </c:spPr>
            <c:extLst>
              <c:ext xmlns:c16="http://schemas.microsoft.com/office/drawing/2014/chart" uri="{C3380CC4-5D6E-409C-BE32-E72D297353CC}">
                <c16:uniqueId val="{00000003-E532-4759-B4E0-4BACFAF27C65}"/>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Sheet1!$B$2:$B$3</c:f>
              <c:numCache>
                <c:formatCode>General</c:formatCode>
                <c:ptCount val="2"/>
                <c:pt idx="0">
                  <c:v>0.45079999999999998</c:v>
                </c:pt>
                <c:pt idx="1">
                  <c:v>0.54920000000000002</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strCache>
                  </c:strRef>
                </c15:tx>
              </c15:filteredSeriesTitle>
            </c:ext>
            <c:ext xmlns:c15="http://schemas.microsoft.com/office/drawing/2012/chart" uri="{02D57815-91ED-43cb-92C2-25804820EDAC}">
              <c15:filteredCategoryTitle>
                <c15:cat>
                  <c:strRef>
                    <c:extLst>
                      <c:ext uri="{02D57815-91ED-43cb-92C2-25804820EDAC}">
                        <c15:formulaRef>
                          <c15:sqref>Sheet1!$A$2:$A$3</c15:sqref>
                        </c15:formulaRef>
                      </c:ext>
                    </c:extLst>
                    <c:strCache>
                      <c:ptCount val="2"/>
                      <c:pt idx="0">
                        <c:v>Yes</c:v>
                      </c:pt>
                      <c:pt idx="1">
                        <c:v>No</c:v>
                      </c:pt>
                    </c:strCache>
                  </c:strRef>
                </c15:cat>
              </c15:filteredCategoryTitle>
            </c:ext>
            <c:ext xmlns:c16="http://schemas.microsoft.com/office/drawing/2014/chart" uri="{C3380CC4-5D6E-409C-BE32-E72D297353CC}">
              <c16:uniqueId val="{00000004-E532-4759-B4E0-4BACFAF27C65}"/>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D69B91-2147-AE44-9A29-A3A04B6CEA1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3229540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D69B91-2147-AE44-9A29-A3A04B6CEA1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136874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D69B91-2147-AE44-9A29-A3A04B6CEA1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3168803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D69B91-2147-AE44-9A29-A3A04B6CEA1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3229540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D69B91-2147-AE44-9A29-A3A04B6CEA1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2622050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D69B91-2147-AE44-9A29-A3A04B6CEA1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551750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D69B91-2147-AE44-9A29-A3A04B6CEA19}"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1984161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D69B91-2147-AE44-9A29-A3A04B6CEA19}" type="datetimeFigureOut">
              <a:rPr lang="en-US" smtClean="0"/>
              <a:t>4/7/2025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2488968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D69B91-2147-AE44-9A29-A3A04B6CEA19}" type="datetimeFigureOut">
              <a:rPr lang="en-US" smtClean="0"/>
              <a:t>4/7/2025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2467437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69B91-2147-AE44-9A29-A3A04B6CEA19}" type="datetimeFigureOut">
              <a:rPr lang="en-US" smtClean="0"/>
              <a:t>4/7/2025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164104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D69B91-2147-AE44-9A29-A3A04B6CEA19}"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209663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D69B91-2147-AE44-9A29-A3A04B6CEA19}"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3054810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37D69B91-2147-AE44-9A29-A3A04B6CEA19}" type="datetimeFigureOut">
              <a:rPr lang="en-US" smtClean="0"/>
              <a:t>4/7/2025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37CAF5E3-590F-234E-9775-BAC5EAE49265}" type="slidenum">
              <a:rPr lang="en-US" smtClean="0"/>
              <a:t>‹#›</a:t>
            </a:fld>
            <a:endParaRPr lang="en-US"/>
          </a:p>
        </p:txBody>
      </p:sp>
      <p:sp>
        <p:nvSpPr>
          <p:cNvPr id="8" name="TextBox 7">
            <a:extLst>
              <a:ext uri="{FF2B5EF4-FFF2-40B4-BE49-F238E27FC236}">
                <a16:creationId xmlns:a16="http://schemas.microsoft.com/office/drawing/2014/main" id="{C9938AEB-484E-AD98-B2C3-C09B0CA72634}"/>
              </a:ext>
            </a:extLst>
          </p:cNvPr>
          <p:cNvSpPr txBox="1"/>
          <p:nvPr>
            <p:extLst>
              <p:ext uri="{1162E1C5-73C7-4A58-AE30-91384D911F3F}">
                <p184:classification xmlns:p184="http://schemas.microsoft.com/office/powerpoint/2018/4/main" val="hdr"/>
              </p:ext>
            </p:extLst>
          </p:nvPr>
        </p:nvSpPr>
        <p:spPr>
          <a:xfrm>
            <a:off x="63500" y="635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ea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9220056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9.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666987152"/>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604935" y="2667000"/>
            <a:ext cx="7937500" cy="9525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500" b="1" i="0" u="none" strike="noStrike" kern="1200" cap="none" spc="0" normalizeH="0" baseline="0" noProof="0" dirty="0">
                <a:ln>
                  <a:noFill/>
                </a:ln>
                <a:solidFill>
                  <a:srgbClr val="000000"/>
                </a:solidFill>
                <a:effectLst/>
                <a:uLnTx/>
                <a:uFillTx/>
                <a:latin typeface="+mn-lt"/>
                <a:ea typeface="+mn-ea"/>
                <a:cs typeface="+mn-cs"/>
              </a:rPr>
              <a:t>Safety and Intimidation in Local Greenspaces Survey Results</a:t>
            </a:r>
            <a:endParaRPr kumimoji="0" lang="en-US" sz="3500" b="1" i="0" u="none" strike="noStrike" kern="1200" cap="none" spc="0" normalizeH="0" baseline="0" noProof="0" dirty="0">
              <a:ln>
                <a:noFill/>
              </a:ln>
              <a:solidFill>
                <a:srgbClr val="000000"/>
              </a:solidFill>
              <a:effectLst/>
              <a:uLnTx/>
              <a:uFillTx/>
              <a:latin typeface="+mn-lt"/>
              <a:ea typeface="Calibri"/>
              <a:cs typeface="Calibri"/>
            </a:endParaRPr>
          </a:p>
        </p:txBody>
      </p:sp>
    </p:spTree>
    <p:extLst>
      <p:ext uri="{BB962C8B-B14F-4D97-AF65-F5344CB8AC3E}">
        <p14:creationId xmlns:p14="http://schemas.microsoft.com/office/powerpoint/2010/main" val="26992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600243574"/>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mn-lt"/>
                <a:ea typeface="+mn-ea"/>
                <a:cs typeface="+mn-cs"/>
              </a:rPr>
              <a:t>Do you think perceived safety (your own sense of security and safety) is different from actual safety (the actual crime rate) of the local parks and greenspaces you visit?</a:t>
            </a:r>
          </a:p>
        </p:txBody>
      </p:sp>
      <p:graphicFrame>
        <p:nvGraphicFramePr>
          <p:cNvPr id="6" name="ChartObject">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786894076"/>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1.549  | Confidence Interval @ 95% : [1.479 - 1.620]  |  Standard Deviation : 0.499  |  Standard Error : 0.036</a:t>
            </a:r>
          </a:p>
        </p:txBody>
      </p:sp>
    </p:spTree>
    <p:extLst>
      <p:ext uri="{BB962C8B-B14F-4D97-AF65-F5344CB8AC3E}">
        <p14:creationId xmlns:p14="http://schemas.microsoft.com/office/powerpoint/2010/main" val="26992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082978250"/>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mn-lt"/>
                <a:ea typeface="+mn-ea"/>
                <a:cs typeface="+mn-cs"/>
              </a:rPr>
              <a:t>Overall Survey Statistics</a:t>
            </a:r>
          </a:p>
        </p:txBody>
      </p:sp>
      <p:graphicFrame>
        <p:nvGraphicFramePr>
          <p:cNvPr id="6" name="ChartObject">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377537207"/>
              </p:ext>
            </p:extLst>
          </p:nvPr>
        </p:nvGraphicFramePr>
        <p:xfrm>
          <a:off x="317500" y="1905000"/>
          <a:ext cx="7937500" cy="4064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992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873116897"/>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mn-lt"/>
                <a:ea typeface="+mn-ea"/>
                <a:cs typeface="+mn-cs"/>
              </a:rPr>
              <a:t>What is your age?</a:t>
            </a:r>
          </a:p>
        </p:txBody>
      </p:sp>
      <p:graphicFrame>
        <p:nvGraphicFramePr>
          <p:cNvPr id="6" name="ChartObject">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1612924529"/>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4.669  | Confidence Interval @ 95% : [4.543 - 4.794]  |  Standard Deviation : 1.180  |  Standard Error : 0.064</a:t>
            </a:r>
          </a:p>
        </p:txBody>
      </p:sp>
    </p:spTree>
    <p:extLst>
      <p:ext uri="{BB962C8B-B14F-4D97-AF65-F5344CB8AC3E}">
        <p14:creationId xmlns:p14="http://schemas.microsoft.com/office/powerpoint/2010/main" val="26992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2929319024"/>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mn-lt"/>
                <a:ea typeface="+mn-ea"/>
                <a:cs typeface="+mn-cs"/>
              </a:rPr>
              <a:t>Which of the following options best describes how you think of yourself?</a:t>
            </a:r>
          </a:p>
        </p:txBody>
      </p:sp>
      <p:graphicFrame>
        <p:nvGraphicFramePr>
          <p:cNvPr id="6" name="ChartObject">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2145098803"/>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1.433  | Confidence Interval @ 95% : [1.359 - 1.507]  |  Standard Deviation : 0.706  |  Standard Error : 0.038</a:t>
            </a:r>
          </a:p>
        </p:txBody>
      </p:sp>
    </p:spTree>
    <p:extLst>
      <p:ext uri="{BB962C8B-B14F-4D97-AF65-F5344CB8AC3E}">
        <p14:creationId xmlns:p14="http://schemas.microsoft.com/office/powerpoint/2010/main" val="26992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4007556428"/>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mn-lt"/>
                <a:ea typeface="+mn-ea"/>
                <a:cs typeface="+mn-cs"/>
              </a:rPr>
              <a:t>What park (or greenspace) do you use most often?</a:t>
            </a:r>
          </a:p>
        </p:txBody>
      </p:sp>
      <p:graphicFrame>
        <p:nvGraphicFramePr>
          <p:cNvPr id="6" name="ChartObject">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819947301"/>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16.956  | Confidence Interval @ 95% : [16.070 - 17.843]  |  Standard Deviation : 7.808  |  Standard Error : 0.452</a:t>
            </a:r>
          </a:p>
        </p:txBody>
      </p:sp>
    </p:spTree>
    <p:extLst>
      <p:ext uri="{BB962C8B-B14F-4D97-AF65-F5344CB8AC3E}">
        <p14:creationId xmlns:p14="http://schemas.microsoft.com/office/powerpoint/2010/main" val="26992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547817099"/>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mn-lt"/>
                <a:ea typeface="+mn-ea"/>
                <a:cs typeface="+mn-cs"/>
              </a:rPr>
              <a:t>What do you usually do at this park or greenspace? (pick up to three)</a:t>
            </a:r>
          </a:p>
        </p:txBody>
      </p:sp>
      <p:graphicFrame>
        <p:nvGraphicFramePr>
          <p:cNvPr id="6" name="ChartObject">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1234726594"/>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9.190  | Confidence Interval @ 95% : [8.796 - 9.584]  |  Standard Deviation : 5.918  |  Standard Error : 0.201</a:t>
            </a:r>
          </a:p>
        </p:txBody>
      </p:sp>
    </p:spTree>
    <p:extLst>
      <p:ext uri="{BB962C8B-B14F-4D97-AF65-F5344CB8AC3E}">
        <p14:creationId xmlns:p14="http://schemas.microsoft.com/office/powerpoint/2010/main" val="26992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1457602344"/>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mn-lt"/>
                <a:ea typeface="+mn-ea"/>
                <a:cs typeface="+mn-cs"/>
              </a:rPr>
              <a:t>What time of day do you usually visit this park or greenspace?</a:t>
            </a:r>
          </a:p>
        </p:txBody>
      </p:sp>
      <p:graphicFrame>
        <p:nvGraphicFramePr>
          <p:cNvPr id="6" name="ChartObject">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12959094"/>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1.664  | Confidence Interval @ 95% : [1.586 - 1.743]  |  Standard Deviation : 0.688  |  Standard Error : 0.040</a:t>
            </a:r>
          </a:p>
        </p:txBody>
      </p:sp>
    </p:spTree>
    <p:extLst>
      <p:ext uri="{BB962C8B-B14F-4D97-AF65-F5344CB8AC3E}">
        <p14:creationId xmlns:p14="http://schemas.microsoft.com/office/powerpoint/2010/main" val="26992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386972161"/>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mn-lt"/>
                <a:ea typeface="+mn-ea"/>
                <a:cs typeface="+mn-cs"/>
              </a:rPr>
              <a:t>How safe do you feel when you usually visit this park or greenspace?</a:t>
            </a:r>
          </a:p>
        </p:txBody>
      </p:sp>
      <p:graphicFrame>
        <p:nvGraphicFramePr>
          <p:cNvPr id="6" name="ChartObject">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39362963"/>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2.437  | Confidence Interval @ 95% : [2.323 - 2.551]  |  Standard Deviation : 1.008  |  Standard Error : 0.058</a:t>
            </a:r>
          </a:p>
        </p:txBody>
      </p:sp>
    </p:spTree>
    <p:extLst>
      <p:ext uri="{BB962C8B-B14F-4D97-AF65-F5344CB8AC3E}">
        <p14:creationId xmlns:p14="http://schemas.microsoft.com/office/powerpoint/2010/main" val="26992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extLst>
              <p:ext uri="{D42A27DB-BD31-4B8C-83A1-F6EECF244321}">
                <p14:modId xmlns:p14="http://schemas.microsoft.com/office/powerpoint/2010/main" val="736328121"/>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4" name="Object 3">
                        <a:extLst>
                          <a:ext uri="{C183D7F6-B498-43B3-948B-1728B52AA6E4}">
                            <adec:decorative xmlns:adec="http://schemas.microsoft.com/office/drawing/2017/decorative" val="1"/>
                          </a:ext>
                        </a:extLst>
                      </p:cNvPr>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mn-lt"/>
                <a:ea typeface="+mn-ea"/>
                <a:cs typeface="+mn-cs"/>
              </a:rPr>
              <a:t>Thinking of this park or greenspace again, imagine you are walking through it and in front of you is the image below of people blocking your path. How safe do you feel walking past this group of people?</a:t>
            </a:r>
          </a:p>
        </p:txBody>
      </p:sp>
      <p:graphicFrame>
        <p:nvGraphicFramePr>
          <p:cNvPr id="6" name="ChartObject">
            <a:extLs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47450179"/>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3.687  | Confidence Interval @ 95% : [3.575 - 3.798]  |  Standard Deviation : 0.986  |  Standard Error : 0.057</a:t>
            </a:r>
          </a:p>
        </p:txBody>
      </p:sp>
    </p:spTree>
    <p:extLst>
      <p:ext uri="{BB962C8B-B14F-4D97-AF65-F5344CB8AC3E}">
        <p14:creationId xmlns:p14="http://schemas.microsoft.com/office/powerpoint/2010/main" val="269925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RELEASE_DATE" val="2013.01.24"/>
  <p:tag name="AS_TITLE" val="Aspose.Slides for Java"/>
  <p:tag name="AS_VERSION" val="6.9.1.0"/>
</p:tagLst>
</file>

<file path=ppt/theme/theme1.xml><?xml version="1.0" encoding="utf-8"?>
<a:theme xmlns:a="http://schemas.openxmlformats.org/drawingml/2006/main" name="surveyanalytics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Syrc" typeface="Estrangelo Edessa"/>
        <a:font script="Orya" typeface="Kalinga"/>
        <a:font script="Jpan" typeface="ＭＳ Ｐゴシック"/>
        <a:font script="Guru" typeface="Raavi"/>
        <a:font script="Geor" typeface="Sylfaen"/>
        <a:font script="Beng" typeface="Vrinda"/>
        <a:font script="Yiii" typeface="Microsoft Yi Baiti"/>
        <a:font script="Thaa" typeface="MV Boli"/>
        <a:font script="Khmr" typeface="MoolBoran"/>
        <a:font script="Taml" typeface="Latha"/>
        <a:font script="Cans" typeface="Euphemia"/>
        <a:font script="Telu" typeface="Gautami"/>
        <a:font script="Laoo" typeface="DokChampa"/>
        <a:font script="Uigh" typeface="Microsoft Uighur"/>
        <a:font script="Deva" typeface="Mangal"/>
        <a:font script="Knda" typeface="Tunga"/>
        <a:font script="Cher" typeface="Plantagenet Cherokee"/>
        <a:font script="Arab" typeface="Times New Roman"/>
        <a:font script="Mlym" typeface="Kartika"/>
        <a:font script="Thai" typeface="Angsana New"/>
        <a:font script="Ethi" typeface="Nyala"/>
        <a:font script="Hebr" typeface="Times New Roman"/>
        <a:font script="Sinh" typeface="Iskoola Pota"/>
        <a:font script="Gujr" typeface="Shruti"/>
        <a:font script="Mong" typeface="Mongolian Baiti"/>
        <a:font script="Hang" typeface="맑은 고딕"/>
        <a:font script="Tibt" typeface="Microsoft Himalaya"/>
        <a:font script="Viet" typeface="Times New Roman"/>
        <a:font script="Hans" typeface="宋体"/>
        <a:font script="Hant" typeface="新細明體"/>
      </a:majorFont>
      <a:minorFont>
        <a:latin typeface="Calibri"/>
        <a:ea typeface=""/>
        <a:cs typeface=""/>
        <a:font script="Syrc" typeface="Estrangelo Edessa"/>
        <a:font script="Orya" typeface="Kalinga"/>
        <a:font script="Jpan" typeface="ＭＳ Ｐゴシック"/>
        <a:font script="Guru" typeface="Raavi"/>
        <a:font script="Geor" typeface="Sylfaen"/>
        <a:font script="Beng" typeface="Vrinda"/>
        <a:font script="Yiii" typeface="Microsoft Yi Baiti"/>
        <a:font script="Thaa" typeface="MV Boli"/>
        <a:font script="Khmr" typeface="DaunPenh"/>
        <a:font script="Taml" typeface="Latha"/>
        <a:font script="Cans" typeface="Euphemia"/>
        <a:font script="Telu" typeface="Gautami"/>
        <a:font script="Laoo" typeface="DokChampa"/>
        <a:font script="Uigh" typeface="Microsoft Uighur"/>
        <a:font script="Deva" typeface="Mangal"/>
        <a:font script="Knda" typeface="Tunga"/>
        <a:font script="Cher" typeface="Plantagenet Cherokee"/>
        <a:font script="Arab" typeface="Arial"/>
        <a:font script="Mlym" typeface="Kartika"/>
        <a:font script="Thai" typeface="Cordia New"/>
        <a:font script="Ethi" typeface="Nyala"/>
        <a:font script="Hebr" typeface="Arial"/>
        <a:font script="Sinh" typeface="Iskoola Pota"/>
        <a:font script="Gujr" typeface="Shruti"/>
        <a:font script="Mong" typeface="Mongolian Baiti"/>
        <a:font script="Hang" typeface="맑은 고딕"/>
        <a:font script="Tibt" typeface="Microsoft Himalaya"/>
        <a:font script="Viet" typeface="Arial"/>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363</Words>
  <Application>Microsoft Office PowerPoint</Application>
  <PresentationFormat>On-screen Show (4:3)</PresentationFormat>
  <Paragraphs>19</Paragraphs>
  <Slides>10</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0</vt:i4>
      </vt:variant>
      <vt:variant>
        <vt:lpstr>Slide Titles</vt:lpstr>
      </vt:variant>
      <vt:variant>
        <vt:i4>10</vt:i4>
      </vt:variant>
    </vt:vector>
  </HeadingPairs>
  <TitlesOfParts>
    <vt:vector size="13" baseType="lpstr">
      <vt:lpstr>Arial</vt:lpstr>
      <vt:lpstr>Calibri</vt:lpstr>
      <vt:lpstr>surveyanalytics (1)</vt:lpstr>
      <vt:lpstr>Safety and Intimidation in Local Greenspaces Survey Results</vt:lpstr>
      <vt:lpstr>Overall Survey Statistics</vt:lpstr>
      <vt:lpstr>What is your age?</vt:lpstr>
      <vt:lpstr>Which of the following options best describes how you think of yourself?</vt:lpstr>
      <vt:lpstr>What park (or greenspace) do you use most often?</vt:lpstr>
      <vt:lpstr>What do you usually do at this park or greenspace? (pick up to three)</vt:lpstr>
      <vt:lpstr>What time of day do you usually visit this park or greenspace?</vt:lpstr>
      <vt:lpstr>How safe do you feel when you usually visit this park or greenspace?</vt:lpstr>
      <vt:lpstr>Thinking of this park or greenspace again, imagine you are walking through it and in front of you is the image below of people blocking your path. How safe do you feel walking past this group of people?</vt:lpstr>
      <vt:lpstr>Do you think perceived safety (your own sense of security and safety) is different from actual safety (the actual crime rate) of the local parks and greenspaces you visit?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2025-04-07T11:53:04Z</dcterms:created>
  <dcterms:modified xsi:type="dcterms:W3CDTF">2025-04-07T11:53:17Z</dcterms:modified>
</cp:coreProperties>
</file>