
<file path=[Content_Types].xml><?xml version="1.0" encoding="utf-8"?>
<Types xmlns="http://schemas.openxmlformats.org/package/2006/content-types">
  <Default Extension="bin" ContentType="application/vnd.openxmlformats-officedocument.oleObject"/>
  <Default Extension="jpeg" ContentType="image/jpeg"/>
  <Default Extension="rels" ContentType="application/vnd.openxmlformats-package.relationships+xml"/>
  <Default Extension="wmf" ContentType="image/x-wmf"/>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charts/chart6.xml" ContentType="application/vnd.openxmlformats-officedocument.drawingml.chart+xml"/>
  <Override PartName="/ppt/charts/chart7.xml" ContentType="application/vnd.openxmlformats-officedocument.drawingml.chart+xml"/>
  <Override PartName="/ppt/charts/chart8.xml" ContentType="application/vnd.openxmlformats-officedocument.drawingml.chart+xml"/>
  <Override PartName="/ppt/charts/chart9.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1"/>
  </p:sldMasterIdLst>
  <p:sldIdLst>
    <p:sldId id="257" r:id="rId2"/>
    <p:sldId id="258" r:id="rId3"/>
    <p:sldId id="259" r:id="rId4"/>
    <p:sldId id="260" r:id="rId5"/>
    <p:sldId id="261" r:id="rId6"/>
    <p:sldId id="262" r:id="rId7"/>
    <p:sldId id="263" r:id="rId8"/>
    <p:sldId id="264" r:id="rId9"/>
    <p:sldId id="265" r:id="rId10"/>
    <p:sldId id="266" r:id="rId11"/>
  </p:sldIdLst>
  <p:sldSz cx="9144000" cy="6858000" type="screen4x3"/>
  <p:notesSz cx="6858000" cy="9144000"/>
  <p:custDataLst>
    <p:tags r:id="rId12"/>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368" y="5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gs" Target="tags/tag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Excel_Worksheet3.xlsx"/></Relationships>
</file>

<file path=ppt/charts/_rels/chart5.xml.rels><?xml version="1.0" encoding="UTF-8" standalone="yes"?>
<Relationships xmlns="http://schemas.openxmlformats.org/package/2006/relationships"><Relationship Id="rId1" Type="http://schemas.openxmlformats.org/officeDocument/2006/relationships/package" Target="../embeddings/Microsoft_Excel_Worksheet4.xlsx"/></Relationships>
</file>

<file path=ppt/charts/_rels/chart6.xml.rels><?xml version="1.0" encoding="UTF-8" standalone="yes"?>
<Relationships xmlns="http://schemas.openxmlformats.org/package/2006/relationships"><Relationship Id="rId1" Type="http://schemas.openxmlformats.org/officeDocument/2006/relationships/package" Target="../embeddings/Microsoft_Excel_Worksheet5.xlsx"/></Relationships>
</file>

<file path=ppt/charts/_rels/chart7.xml.rels><?xml version="1.0" encoding="UTF-8" standalone="yes"?>
<Relationships xmlns="http://schemas.openxmlformats.org/package/2006/relationships"><Relationship Id="rId1" Type="http://schemas.openxmlformats.org/officeDocument/2006/relationships/package" Target="../embeddings/Microsoft_Excel_Worksheet6.xlsx"/></Relationships>
</file>

<file path=ppt/charts/_rels/chart8.xml.rels><?xml version="1.0" encoding="UTF-8" standalone="yes"?>
<Relationships xmlns="http://schemas.openxmlformats.org/package/2006/relationships"><Relationship Id="rId1" Type="http://schemas.openxmlformats.org/officeDocument/2006/relationships/package" Target="../embeddings/Microsoft_Excel_Worksheet7.xlsx"/></Relationships>
</file>

<file path=ppt/charts/_rels/chart9.xml.rels><?xml version="1.0" encoding="UTF-8" standalone="yes"?>
<Relationships xmlns="http://schemas.openxmlformats.org/package/2006/relationships"><Relationship Id="rId1" Type="http://schemas.openxmlformats.org/officeDocument/2006/relationships/package" Target="../embeddings/Microsoft_Excel_Worksheet8.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1"/>
  <c:lang val="en-US"/>
  <c:roundedCorners val="1"/>
  <c:style val="2"/>
  <c:chart>
    <c:title>
      <c:tx>
        <c:rich>
          <a:bodyPr anchorCtr="1"/>
          <a:lstStyle/>
          <a:p>
            <a:pPr>
              <a:defRPr/>
            </a:pPr>
            <a:r>
              <a:rPr lang="en-GB"/>
              <a:t>Completion / Dropout</a:t>
            </a:r>
          </a:p>
        </c:rich>
      </c:tx>
      <c:overlay val="0"/>
    </c:title>
    <c:autoTitleDeleted val="0"/>
    <c:view3D>
      <c:rotX val="30"/>
      <c:rotY val="0"/>
      <c:rAngAx val="0"/>
    </c:view3D>
    <c:floor>
      <c:thickness val="0"/>
    </c:floor>
    <c:sideWall>
      <c:thickness val="0"/>
    </c:sideWall>
    <c:backWall>
      <c:thickness val="0"/>
    </c:backWall>
    <c:plotArea>
      <c:layout/>
      <c:pie3DChart>
        <c:varyColors val="1"/>
        <c:ser>
          <c:idx val="0"/>
          <c:order val="0"/>
          <c:explosion val="25"/>
          <c:dPt>
            <c:idx val="0"/>
            <c:bubble3D val="0"/>
            <c:spPr>
              <a:solidFill>
                <a:srgbClr val="4980BA"/>
              </a:solidFill>
            </c:spPr>
            <c:extLst>
              <c:ext xmlns:c16="http://schemas.microsoft.com/office/drawing/2014/chart" uri="{C3380CC4-5D6E-409C-BE32-E72D297353CC}">
                <c16:uniqueId val="{00000001-ABBC-40AC-BC8A-9E80D2915760}"/>
              </c:ext>
            </c:extLst>
          </c:dPt>
          <c:dPt>
            <c:idx val="1"/>
            <c:bubble3D val="0"/>
            <c:spPr>
              <a:solidFill>
                <a:srgbClr val="C6514E"/>
              </a:solidFill>
            </c:spPr>
            <c:extLst>
              <c:ext xmlns:c16="http://schemas.microsoft.com/office/drawing/2014/chart" uri="{C3380CC4-5D6E-409C-BE32-E72D297353CC}">
                <c16:uniqueId val="{00000003-ABBC-40AC-BC8A-9E80D2915760}"/>
              </c:ext>
            </c:extLst>
          </c:dPt>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extLst>
          </c:dLbls>
          <c:val>
            <c:numRef>
              <c:f>Sheet1!$B$2:$B$3</c:f>
              <c:numCache>
                <c:formatCode>General</c:formatCode>
                <c:ptCount val="2"/>
                <c:pt idx="0">
                  <c:v>238</c:v>
                </c:pt>
                <c:pt idx="1">
                  <c:v>114</c:v>
                </c:pt>
              </c:numCache>
            </c:numRef>
          </c:val>
          <c:extLst>
            <c:ext xmlns:c15="http://schemas.microsoft.com/office/drawing/2012/chart" uri="{02D57815-91ED-43cb-92C2-25804820EDAC}">
              <c15:filteredSeriesTitle>
                <c15:tx>
                  <c:strRef>
                    <c:extLst>
                      <c:ext uri="{02D57815-91ED-43cb-92C2-25804820EDAC}">
                        <c15:formulaRef>
                          <c15:sqref>Sheet1!$B$1</c15:sqref>
                        </c15:formulaRef>
                      </c:ext>
                    </c:extLst>
                    <c:strCache>
                      <c:ptCount val="1"/>
                      <c:pt idx="0">
                        <c:v>Completed</c:v>
                      </c:pt>
                    </c:strCache>
                  </c:strRef>
                </c15:tx>
              </c15:filteredSeriesTitle>
            </c:ext>
            <c:ext xmlns:c15="http://schemas.microsoft.com/office/drawing/2012/chart" uri="{02D57815-91ED-43cb-92C2-25804820EDAC}">
              <c15:filteredCategoryTitle>
                <c15:cat>
                  <c:strRef>
                    <c:extLst>
                      <c:ext uri="{02D57815-91ED-43cb-92C2-25804820EDAC}">
                        <c15:formulaRef>
                          <c15:sqref>Sheet1!$A$2:$A$3</c15:sqref>
                        </c15:formulaRef>
                      </c:ext>
                    </c:extLst>
                    <c:strCache>
                      <c:ptCount val="2"/>
                      <c:pt idx="0">
                        <c:v>Completed</c:v>
                      </c:pt>
                      <c:pt idx="1">
                        <c:v>Drop Out</c:v>
                      </c:pt>
                    </c:strCache>
                  </c:strRef>
                </c15:cat>
              </c15:filteredCategoryTitle>
            </c:ext>
            <c:ext xmlns:c16="http://schemas.microsoft.com/office/drawing/2014/chart" uri="{C3380CC4-5D6E-409C-BE32-E72D297353CC}">
              <c16:uniqueId val="{00000004-ABBC-40AC-BC8A-9E80D2915760}"/>
            </c:ext>
          </c:extLst>
        </c:ser>
        <c:dLbls>
          <c:showLegendKey val="0"/>
          <c:showVal val="0"/>
          <c:showCatName val="0"/>
          <c:showSerName val="0"/>
          <c:showPercent val="0"/>
          <c:showBubbleSize val="0"/>
          <c:showLeaderLines val="0"/>
        </c:dLbls>
      </c:pie3DChart>
    </c:plotArea>
    <c:legend>
      <c:legendPos val="r"/>
      <c:overlay val="0"/>
    </c:legend>
    <c:plotVisOnly val="1"/>
    <c:dispBlanksAs val="zero"/>
    <c:showDLblsOverMax val="1"/>
  </c:chart>
  <c:txPr>
    <a:bodyPr/>
    <a:lstStyle/>
    <a:p>
      <a:pPr>
        <a:defRPr sz="1800"/>
      </a:pPr>
      <a:endParaRPr lang="ru-RU"/>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1"/>
  <c:lang val="en-US"/>
  <c:roundedCorners val="1"/>
  <c:style val="2"/>
  <c:chart>
    <c:autoTitleDeleted val="1"/>
    <c:plotArea>
      <c:layout/>
      <c:barChart>
        <c:barDir val="col"/>
        <c:grouping val="clustered"/>
        <c:varyColors val="1"/>
        <c:ser>
          <c:idx val="0"/>
          <c:order val="0"/>
          <c:invertIfNegative val="1"/>
          <c:dPt>
            <c:idx val="0"/>
            <c:invertIfNegative val="1"/>
            <c:bubble3D val="0"/>
            <c:spPr>
              <a:solidFill>
                <a:srgbClr val="4980BA"/>
              </a:solidFill>
            </c:spPr>
            <c:extLst>
              <c:ext xmlns:c16="http://schemas.microsoft.com/office/drawing/2014/chart" uri="{C3380CC4-5D6E-409C-BE32-E72D297353CC}">
                <c16:uniqueId val="{00000001-A39B-4007-A194-5B474F67124B}"/>
              </c:ext>
            </c:extLst>
          </c:dPt>
          <c:dPt>
            <c:idx val="1"/>
            <c:invertIfNegative val="1"/>
            <c:bubble3D val="0"/>
            <c:spPr>
              <a:solidFill>
                <a:srgbClr val="C6514E"/>
              </a:solidFill>
            </c:spPr>
            <c:extLst>
              <c:ext xmlns:c16="http://schemas.microsoft.com/office/drawing/2014/chart" uri="{C3380CC4-5D6E-409C-BE32-E72D297353CC}">
                <c16:uniqueId val="{00000003-A39B-4007-A194-5B474F67124B}"/>
              </c:ext>
            </c:extLst>
          </c:dPt>
          <c:dPt>
            <c:idx val="2"/>
            <c:invertIfNegative val="1"/>
            <c:bubble3D val="0"/>
            <c:spPr>
              <a:solidFill>
                <a:srgbClr val="96B95D"/>
              </a:solidFill>
            </c:spPr>
            <c:extLst>
              <c:ext xmlns:c16="http://schemas.microsoft.com/office/drawing/2014/chart" uri="{C3380CC4-5D6E-409C-BE32-E72D297353CC}">
                <c16:uniqueId val="{00000005-A39B-4007-A194-5B474F67124B}"/>
              </c:ext>
            </c:extLst>
          </c:dPt>
          <c:dPt>
            <c:idx val="3"/>
            <c:invertIfNegative val="1"/>
            <c:bubble3D val="0"/>
            <c:spPr>
              <a:solidFill>
                <a:srgbClr val="81649F"/>
              </a:solidFill>
            </c:spPr>
            <c:extLst>
              <c:ext xmlns:c16="http://schemas.microsoft.com/office/drawing/2014/chart" uri="{C3380CC4-5D6E-409C-BE32-E72D297353CC}">
                <c16:uniqueId val="{00000007-A39B-4007-A194-5B474F67124B}"/>
              </c:ext>
            </c:extLst>
          </c:dPt>
          <c:dPt>
            <c:idx val="4"/>
            <c:invertIfNegative val="1"/>
            <c:bubble3D val="0"/>
            <c:spPr>
              <a:solidFill>
                <a:srgbClr val="38ABC4"/>
              </a:solidFill>
            </c:spPr>
            <c:extLst>
              <c:ext xmlns:c16="http://schemas.microsoft.com/office/drawing/2014/chart" uri="{C3380CC4-5D6E-409C-BE32-E72D297353CC}">
                <c16:uniqueId val="{00000009-A39B-4007-A194-5B474F67124B}"/>
              </c:ext>
            </c:extLst>
          </c:dPt>
          <c:dPt>
            <c:idx val="5"/>
            <c:invertIfNegative val="1"/>
            <c:bubble3D val="0"/>
            <c:spPr>
              <a:solidFill>
                <a:srgbClr val="4980BA"/>
              </a:solidFill>
            </c:spPr>
            <c:extLst>
              <c:ext xmlns:c16="http://schemas.microsoft.com/office/drawing/2014/chart" uri="{C3380CC4-5D6E-409C-BE32-E72D297353CC}">
                <c16:uniqueId val="{0000000B-A39B-4007-A194-5B474F67124B}"/>
              </c:ext>
            </c:extLst>
          </c:dPt>
          <c:dPt>
            <c:idx val="6"/>
            <c:invertIfNegative val="1"/>
            <c:bubble3D val="0"/>
            <c:spPr>
              <a:solidFill>
                <a:srgbClr val="C6514E"/>
              </a:solidFill>
            </c:spPr>
            <c:extLst>
              <c:ext xmlns:c16="http://schemas.microsoft.com/office/drawing/2014/chart" uri="{C3380CC4-5D6E-409C-BE32-E72D297353CC}">
                <c16:uniqueId val="{0000000D-A39B-4007-A194-5B474F67124B}"/>
              </c:ext>
            </c:extLst>
          </c:dPt>
          <c:dLbls>
            <c:numFmt formatCode="0.00%" sourceLinked="0"/>
            <c:spPr>
              <a:noFill/>
              <a:ln>
                <a:noFill/>
              </a:ln>
              <a:effectLst/>
            </c:spPr>
            <c:txPr>
              <a:bodyPr/>
              <a:lstStyle/>
              <a:p>
                <a:pPr>
                  <a:defRPr sz="1000"/>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val>
            <c:numRef>
              <c:f>Sheet1!$B$2:$B$8</c:f>
              <c:numCache>
                <c:formatCode>General</c:formatCode>
                <c:ptCount val="7"/>
                <c:pt idx="0">
                  <c:v>2.8999999999999998E-3</c:v>
                </c:pt>
                <c:pt idx="1">
                  <c:v>5.57E-2</c:v>
                </c:pt>
                <c:pt idx="2">
                  <c:v>9.0899999999999995E-2</c:v>
                </c:pt>
                <c:pt idx="3">
                  <c:v>0.24929999999999999</c:v>
                </c:pt>
                <c:pt idx="4">
                  <c:v>0.35189999999999999</c:v>
                </c:pt>
                <c:pt idx="5">
                  <c:v>0.21990000000000001</c:v>
                </c:pt>
                <c:pt idx="6">
                  <c:v>2.93E-2</c:v>
                </c:pt>
              </c:numCache>
            </c:numRef>
          </c:val>
          <c:extLst>
            <c:ext xmlns:c15="http://schemas.microsoft.com/office/drawing/2012/chart" uri="{02D57815-91ED-43cb-92C2-25804820EDAC}">
              <c15:filteredSeriesTitle>
                <c15:tx>
                  <c:strRef>
                    <c:extLst>
                      <c:ext uri="{02D57815-91ED-43cb-92C2-25804820EDAC}">
                        <c15:formulaRef>
                          <c15:sqref>Sheet1!$B$1</c15:sqref>
                        </c15:formulaRef>
                      </c:ext>
                    </c:extLst>
                    <c:strCache>
                      <c:ptCount val="1"/>
                    </c:strCache>
                  </c:strRef>
                </c15:tx>
              </c15:filteredSeriesTitle>
            </c:ext>
            <c:ext xmlns:c15="http://schemas.microsoft.com/office/drawing/2012/chart" uri="{02D57815-91ED-43cb-92C2-25804820EDAC}">
              <c15:filteredCategoryTitle>
                <c15:cat>
                  <c:strRef>
                    <c:extLst>
                      <c:ext uri="{02D57815-91ED-43cb-92C2-25804820EDAC}">
                        <c15:formulaRef>
                          <c15:sqref>Sheet1!$A$2:$A$8</c15:sqref>
                        </c15:formulaRef>
                      </c:ext>
                    </c:extLst>
                    <c:strCache>
                      <c:ptCount val="7"/>
                      <c:pt idx="0">
                        <c:v>Under 18</c:v>
                      </c:pt>
                      <c:pt idx="1">
                        <c:v>18-24</c:v>
                      </c:pt>
                      <c:pt idx="2">
                        <c:v>25-34</c:v>
                      </c:pt>
                      <c:pt idx="3">
                        <c:v>35-49</c:v>
                      </c:pt>
                      <c:pt idx="4">
                        <c:v>50-64</c:v>
                      </c:pt>
                      <c:pt idx="5">
                        <c:v>65-79</c:v>
                      </c:pt>
                      <c:pt idx="6">
                        <c:v>80+</c:v>
                      </c:pt>
                    </c:strCache>
                  </c:strRef>
                </c15:cat>
              </c15:filteredCategoryTitle>
            </c:ext>
            <c:ext xmlns:c16="http://schemas.microsoft.com/office/drawing/2014/chart" uri="{C3380CC4-5D6E-409C-BE32-E72D297353CC}">
              <c16:uniqueId val="{0000000E-A39B-4007-A194-5B474F67124B}"/>
            </c:ext>
          </c:extLst>
        </c:ser>
        <c:dLbls>
          <c:showLegendKey val="0"/>
          <c:showVal val="0"/>
          <c:showCatName val="0"/>
          <c:showSerName val="0"/>
          <c:showPercent val="0"/>
          <c:showBubbleSize val="0"/>
        </c:dLbls>
        <c:gapWidth val="150"/>
        <c:axId val="67451136"/>
        <c:axId val="66437120"/>
      </c:barChart>
      <c:catAx>
        <c:axId val="67451136"/>
        <c:scaling>
          <c:orientation val="minMax"/>
        </c:scaling>
        <c:delete val="0"/>
        <c:axPos val="b"/>
        <c:numFmt formatCode="General" sourceLinked="0"/>
        <c:majorTickMark val="none"/>
        <c:minorTickMark val="none"/>
        <c:tickLblPos val="nextTo"/>
        <c:spPr>
          <a:ln>
            <a:solidFill>
              <a:srgbClr val="808080"/>
            </a:solidFill>
          </a:ln>
        </c:spPr>
        <c:txPr>
          <a:bodyPr/>
          <a:lstStyle/>
          <a:p>
            <a:pPr>
              <a:defRPr sz="1200"/>
            </a:pPr>
            <a:endParaRPr lang="en-US"/>
          </a:p>
        </c:txPr>
        <c:crossAx val="66437120"/>
        <c:crosses val="autoZero"/>
        <c:auto val="1"/>
        <c:lblAlgn val="ctr"/>
        <c:lblOffset val="100"/>
        <c:noMultiLvlLbl val="1"/>
      </c:catAx>
      <c:valAx>
        <c:axId val="66437120"/>
        <c:scaling>
          <c:orientation val="minMax"/>
        </c:scaling>
        <c:delete val="0"/>
        <c:axPos val="l"/>
        <c:majorGridlines>
          <c:spPr>
            <a:ln>
              <a:solidFill>
                <a:srgbClr val="D8D8D8"/>
              </a:solidFill>
            </a:ln>
          </c:spPr>
        </c:majorGridlines>
        <c:numFmt formatCode="0%" sourceLinked="0"/>
        <c:majorTickMark val="none"/>
        <c:minorTickMark val="none"/>
        <c:tickLblPos val="nextTo"/>
        <c:spPr>
          <a:ln>
            <a:noFill/>
          </a:ln>
        </c:spPr>
        <c:txPr>
          <a:bodyPr/>
          <a:lstStyle/>
          <a:p>
            <a:pPr>
              <a:defRPr sz="1200"/>
            </a:pPr>
            <a:endParaRPr lang="en-US"/>
          </a:p>
        </c:txPr>
        <c:crossAx val="67451136"/>
        <c:crosses val="autoZero"/>
        <c:crossBetween val="between"/>
      </c:valAx>
    </c:plotArea>
    <c:plotVisOnly val="1"/>
    <c:dispBlanksAs val="zero"/>
    <c:showDLblsOverMax val="1"/>
  </c:chart>
  <c:txPr>
    <a:bodyPr/>
    <a:lstStyle/>
    <a:p>
      <a:pPr>
        <a:defRPr sz="1800"/>
      </a:pPr>
      <a:endParaRPr lang="ru-RU"/>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1"/>
  <c:lang val="en-US"/>
  <c:roundedCorners val="1"/>
  <c:style val="2"/>
  <c:chart>
    <c:autoTitleDeleted val="1"/>
    <c:plotArea>
      <c:layout/>
      <c:barChart>
        <c:barDir val="col"/>
        <c:grouping val="clustered"/>
        <c:varyColors val="1"/>
        <c:ser>
          <c:idx val="0"/>
          <c:order val="0"/>
          <c:invertIfNegative val="1"/>
          <c:dPt>
            <c:idx val="0"/>
            <c:invertIfNegative val="1"/>
            <c:bubble3D val="0"/>
            <c:spPr>
              <a:solidFill>
                <a:srgbClr val="4980BA"/>
              </a:solidFill>
            </c:spPr>
            <c:extLst>
              <c:ext xmlns:c16="http://schemas.microsoft.com/office/drawing/2014/chart" uri="{C3380CC4-5D6E-409C-BE32-E72D297353CC}">
                <c16:uniqueId val="{00000001-FEE6-490D-BB5F-06BC6CB6BE66}"/>
              </c:ext>
            </c:extLst>
          </c:dPt>
          <c:dPt>
            <c:idx val="1"/>
            <c:invertIfNegative val="1"/>
            <c:bubble3D val="0"/>
            <c:spPr>
              <a:solidFill>
                <a:srgbClr val="C6514E"/>
              </a:solidFill>
            </c:spPr>
            <c:extLst>
              <c:ext xmlns:c16="http://schemas.microsoft.com/office/drawing/2014/chart" uri="{C3380CC4-5D6E-409C-BE32-E72D297353CC}">
                <c16:uniqueId val="{00000003-FEE6-490D-BB5F-06BC6CB6BE66}"/>
              </c:ext>
            </c:extLst>
          </c:dPt>
          <c:dPt>
            <c:idx val="2"/>
            <c:invertIfNegative val="1"/>
            <c:bubble3D val="0"/>
            <c:spPr>
              <a:solidFill>
                <a:srgbClr val="96B95D"/>
              </a:solidFill>
            </c:spPr>
            <c:extLst>
              <c:ext xmlns:c16="http://schemas.microsoft.com/office/drawing/2014/chart" uri="{C3380CC4-5D6E-409C-BE32-E72D297353CC}">
                <c16:uniqueId val="{00000005-FEE6-490D-BB5F-06BC6CB6BE66}"/>
              </c:ext>
            </c:extLst>
          </c:dPt>
          <c:dPt>
            <c:idx val="3"/>
            <c:invertIfNegative val="1"/>
            <c:bubble3D val="0"/>
            <c:spPr>
              <a:solidFill>
                <a:srgbClr val="81649F"/>
              </a:solidFill>
            </c:spPr>
            <c:extLst>
              <c:ext xmlns:c16="http://schemas.microsoft.com/office/drawing/2014/chart" uri="{C3380CC4-5D6E-409C-BE32-E72D297353CC}">
                <c16:uniqueId val="{00000007-FEE6-490D-BB5F-06BC6CB6BE66}"/>
              </c:ext>
            </c:extLst>
          </c:dPt>
          <c:dPt>
            <c:idx val="4"/>
            <c:invertIfNegative val="1"/>
            <c:bubble3D val="0"/>
            <c:spPr>
              <a:solidFill>
                <a:srgbClr val="38ABC4"/>
              </a:solidFill>
            </c:spPr>
            <c:extLst>
              <c:ext xmlns:c16="http://schemas.microsoft.com/office/drawing/2014/chart" uri="{C3380CC4-5D6E-409C-BE32-E72D297353CC}">
                <c16:uniqueId val="{00000009-FEE6-490D-BB5F-06BC6CB6BE66}"/>
              </c:ext>
            </c:extLst>
          </c:dPt>
          <c:dLbls>
            <c:numFmt formatCode="0.00%" sourceLinked="0"/>
            <c:spPr>
              <a:noFill/>
              <a:ln>
                <a:noFill/>
              </a:ln>
              <a:effectLst/>
            </c:spPr>
            <c:txPr>
              <a:bodyPr/>
              <a:lstStyle/>
              <a:p>
                <a:pPr>
                  <a:defRPr sz="1000"/>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val>
            <c:numRef>
              <c:f>Sheet1!$B$2:$B$6</c:f>
              <c:numCache>
                <c:formatCode>General</c:formatCode>
                <c:ptCount val="5"/>
                <c:pt idx="0">
                  <c:v>0.65329999999999999</c:v>
                </c:pt>
                <c:pt idx="1">
                  <c:v>0.3009</c:v>
                </c:pt>
                <c:pt idx="2">
                  <c:v>5.7000000000000002E-3</c:v>
                </c:pt>
                <c:pt idx="3">
                  <c:v>4.0099999999999997E-2</c:v>
                </c:pt>
                <c:pt idx="4">
                  <c:v>0</c:v>
                </c:pt>
              </c:numCache>
            </c:numRef>
          </c:val>
          <c:extLst>
            <c:ext xmlns:c15="http://schemas.microsoft.com/office/drawing/2012/chart" uri="{02D57815-91ED-43cb-92C2-25804820EDAC}">
              <c15:filteredSeriesTitle>
                <c15:tx>
                  <c:strRef>
                    <c:extLst>
                      <c:ext uri="{02D57815-91ED-43cb-92C2-25804820EDAC}">
                        <c15:formulaRef>
                          <c15:sqref>Sheet1!$B$1</c15:sqref>
                        </c15:formulaRef>
                      </c:ext>
                    </c:extLst>
                    <c:strCache>
                      <c:ptCount val="1"/>
                    </c:strCache>
                  </c:strRef>
                </c15:tx>
              </c15:filteredSeriesTitle>
            </c:ext>
            <c:ext xmlns:c15="http://schemas.microsoft.com/office/drawing/2012/chart" uri="{02D57815-91ED-43cb-92C2-25804820EDAC}">
              <c15:filteredCategoryTitle>
                <c15:cat>
                  <c:strRef>
                    <c:extLst>
                      <c:ext uri="{02D57815-91ED-43cb-92C2-25804820EDAC}">
                        <c15:formulaRef>
                          <c15:sqref>Sheet1!$A$2:$A$6</c15:sqref>
                        </c15:formulaRef>
                      </c:ext>
                    </c:extLst>
                    <c:strCache>
                      <c:ptCount val="5"/>
                      <c:pt idx="0">
                        <c:v>Woman</c:v>
                      </c:pt>
                      <c:pt idx="1">
                        <c:v>Man</c:v>
                      </c:pt>
                      <c:pt idx="2">
                        <c:v>Non-binary</c:v>
                      </c:pt>
                      <c:pt idx="3">
                        <c:v>I prefer not to say</c:v>
                      </c:pt>
                      <c:pt idx="4">
                        <c:v>In another way</c:v>
                      </c:pt>
                    </c:strCache>
                  </c:strRef>
                </c15:cat>
              </c15:filteredCategoryTitle>
            </c:ext>
            <c:ext xmlns:c16="http://schemas.microsoft.com/office/drawing/2014/chart" uri="{C3380CC4-5D6E-409C-BE32-E72D297353CC}">
              <c16:uniqueId val="{0000000A-FEE6-490D-BB5F-06BC6CB6BE66}"/>
            </c:ext>
          </c:extLst>
        </c:ser>
        <c:dLbls>
          <c:showLegendKey val="0"/>
          <c:showVal val="0"/>
          <c:showCatName val="0"/>
          <c:showSerName val="0"/>
          <c:showPercent val="0"/>
          <c:showBubbleSize val="0"/>
        </c:dLbls>
        <c:gapWidth val="150"/>
        <c:axId val="67451136"/>
        <c:axId val="66437120"/>
      </c:barChart>
      <c:catAx>
        <c:axId val="67451136"/>
        <c:scaling>
          <c:orientation val="minMax"/>
        </c:scaling>
        <c:delete val="0"/>
        <c:axPos val="b"/>
        <c:numFmt formatCode="General" sourceLinked="0"/>
        <c:majorTickMark val="none"/>
        <c:minorTickMark val="none"/>
        <c:tickLblPos val="nextTo"/>
        <c:spPr>
          <a:ln>
            <a:solidFill>
              <a:srgbClr val="808080"/>
            </a:solidFill>
          </a:ln>
        </c:spPr>
        <c:txPr>
          <a:bodyPr/>
          <a:lstStyle/>
          <a:p>
            <a:pPr>
              <a:defRPr sz="1200"/>
            </a:pPr>
            <a:endParaRPr lang="en-US"/>
          </a:p>
        </c:txPr>
        <c:crossAx val="66437120"/>
        <c:crosses val="autoZero"/>
        <c:auto val="1"/>
        <c:lblAlgn val="ctr"/>
        <c:lblOffset val="100"/>
        <c:noMultiLvlLbl val="1"/>
      </c:catAx>
      <c:valAx>
        <c:axId val="66437120"/>
        <c:scaling>
          <c:orientation val="minMax"/>
        </c:scaling>
        <c:delete val="0"/>
        <c:axPos val="l"/>
        <c:majorGridlines>
          <c:spPr>
            <a:ln>
              <a:solidFill>
                <a:srgbClr val="D8D8D8"/>
              </a:solidFill>
            </a:ln>
          </c:spPr>
        </c:majorGridlines>
        <c:numFmt formatCode="0%" sourceLinked="0"/>
        <c:majorTickMark val="none"/>
        <c:minorTickMark val="none"/>
        <c:tickLblPos val="nextTo"/>
        <c:spPr>
          <a:ln>
            <a:noFill/>
          </a:ln>
        </c:spPr>
        <c:txPr>
          <a:bodyPr/>
          <a:lstStyle/>
          <a:p>
            <a:pPr>
              <a:defRPr sz="1200"/>
            </a:pPr>
            <a:endParaRPr lang="en-US"/>
          </a:p>
        </c:txPr>
        <c:crossAx val="67451136"/>
        <c:crosses val="autoZero"/>
        <c:crossBetween val="between"/>
      </c:valAx>
    </c:plotArea>
    <c:plotVisOnly val="1"/>
    <c:dispBlanksAs val="zero"/>
    <c:showDLblsOverMax val="1"/>
  </c:chart>
  <c:txPr>
    <a:bodyPr/>
    <a:lstStyle/>
    <a:p>
      <a:pPr>
        <a:defRPr sz="1800"/>
      </a:pPr>
      <a:endParaRPr lang="ru-RU"/>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1"/>
  <c:lang val="en-US"/>
  <c:roundedCorners val="1"/>
  <c:style val="2"/>
  <c:chart>
    <c:autoTitleDeleted val="1"/>
    <c:plotArea>
      <c:layout/>
      <c:barChart>
        <c:barDir val="col"/>
        <c:grouping val="clustered"/>
        <c:varyColors val="1"/>
        <c:ser>
          <c:idx val="0"/>
          <c:order val="0"/>
          <c:invertIfNegative val="1"/>
          <c:dPt>
            <c:idx val="0"/>
            <c:invertIfNegative val="1"/>
            <c:bubble3D val="0"/>
            <c:spPr>
              <a:solidFill>
                <a:srgbClr val="4980BA"/>
              </a:solidFill>
            </c:spPr>
            <c:extLst>
              <c:ext xmlns:c16="http://schemas.microsoft.com/office/drawing/2014/chart" uri="{C3380CC4-5D6E-409C-BE32-E72D297353CC}">
                <c16:uniqueId val="{00000001-AA1C-4772-9F0F-BC7C9CBE157C}"/>
              </c:ext>
            </c:extLst>
          </c:dPt>
          <c:dPt>
            <c:idx val="1"/>
            <c:invertIfNegative val="1"/>
            <c:bubble3D val="0"/>
            <c:spPr>
              <a:solidFill>
                <a:srgbClr val="C6514E"/>
              </a:solidFill>
            </c:spPr>
            <c:extLst>
              <c:ext xmlns:c16="http://schemas.microsoft.com/office/drawing/2014/chart" uri="{C3380CC4-5D6E-409C-BE32-E72D297353CC}">
                <c16:uniqueId val="{00000003-AA1C-4772-9F0F-BC7C9CBE157C}"/>
              </c:ext>
            </c:extLst>
          </c:dPt>
          <c:dPt>
            <c:idx val="2"/>
            <c:invertIfNegative val="1"/>
            <c:bubble3D val="0"/>
            <c:spPr>
              <a:solidFill>
                <a:srgbClr val="96B95D"/>
              </a:solidFill>
            </c:spPr>
            <c:extLst>
              <c:ext xmlns:c16="http://schemas.microsoft.com/office/drawing/2014/chart" uri="{C3380CC4-5D6E-409C-BE32-E72D297353CC}">
                <c16:uniqueId val="{00000005-AA1C-4772-9F0F-BC7C9CBE157C}"/>
              </c:ext>
            </c:extLst>
          </c:dPt>
          <c:dPt>
            <c:idx val="3"/>
            <c:invertIfNegative val="1"/>
            <c:bubble3D val="0"/>
            <c:spPr>
              <a:solidFill>
                <a:srgbClr val="81649F"/>
              </a:solidFill>
            </c:spPr>
            <c:extLst>
              <c:ext xmlns:c16="http://schemas.microsoft.com/office/drawing/2014/chart" uri="{C3380CC4-5D6E-409C-BE32-E72D297353CC}">
                <c16:uniqueId val="{00000007-AA1C-4772-9F0F-BC7C9CBE157C}"/>
              </c:ext>
            </c:extLst>
          </c:dPt>
          <c:dPt>
            <c:idx val="4"/>
            <c:invertIfNegative val="1"/>
            <c:bubble3D val="0"/>
            <c:spPr>
              <a:solidFill>
                <a:srgbClr val="38ABC4"/>
              </a:solidFill>
            </c:spPr>
            <c:extLst>
              <c:ext xmlns:c16="http://schemas.microsoft.com/office/drawing/2014/chart" uri="{C3380CC4-5D6E-409C-BE32-E72D297353CC}">
                <c16:uniqueId val="{00000009-AA1C-4772-9F0F-BC7C9CBE157C}"/>
              </c:ext>
            </c:extLst>
          </c:dPt>
          <c:dPt>
            <c:idx val="5"/>
            <c:invertIfNegative val="1"/>
            <c:bubble3D val="0"/>
            <c:spPr>
              <a:solidFill>
                <a:srgbClr val="4980BA"/>
              </a:solidFill>
            </c:spPr>
            <c:extLst>
              <c:ext xmlns:c16="http://schemas.microsoft.com/office/drawing/2014/chart" uri="{C3380CC4-5D6E-409C-BE32-E72D297353CC}">
                <c16:uniqueId val="{0000000B-AA1C-4772-9F0F-BC7C9CBE157C}"/>
              </c:ext>
            </c:extLst>
          </c:dPt>
          <c:dPt>
            <c:idx val="6"/>
            <c:invertIfNegative val="1"/>
            <c:bubble3D val="0"/>
            <c:spPr>
              <a:solidFill>
                <a:srgbClr val="C6514E"/>
              </a:solidFill>
            </c:spPr>
            <c:extLst>
              <c:ext xmlns:c16="http://schemas.microsoft.com/office/drawing/2014/chart" uri="{C3380CC4-5D6E-409C-BE32-E72D297353CC}">
                <c16:uniqueId val="{0000000D-AA1C-4772-9F0F-BC7C9CBE157C}"/>
              </c:ext>
            </c:extLst>
          </c:dPt>
          <c:dPt>
            <c:idx val="7"/>
            <c:invertIfNegative val="1"/>
            <c:bubble3D val="0"/>
            <c:spPr>
              <a:solidFill>
                <a:srgbClr val="96B95D"/>
              </a:solidFill>
            </c:spPr>
            <c:extLst>
              <c:ext xmlns:c16="http://schemas.microsoft.com/office/drawing/2014/chart" uri="{C3380CC4-5D6E-409C-BE32-E72D297353CC}">
                <c16:uniqueId val="{0000000F-AA1C-4772-9F0F-BC7C9CBE157C}"/>
              </c:ext>
            </c:extLst>
          </c:dPt>
          <c:dPt>
            <c:idx val="8"/>
            <c:invertIfNegative val="1"/>
            <c:bubble3D val="0"/>
            <c:spPr>
              <a:solidFill>
                <a:srgbClr val="81649F"/>
              </a:solidFill>
            </c:spPr>
            <c:extLst>
              <c:ext xmlns:c16="http://schemas.microsoft.com/office/drawing/2014/chart" uri="{C3380CC4-5D6E-409C-BE32-E72D297353CC}">
                <c16:uniqueId val="{00000011-AA1C-4772-9F0F-BC7C9CBE157C}"/>
              </c:ext>
            </c:extLst>
          </c:dPt>
          <c:dPt>
            <c:idx val="9"/>
            <c:invertIfNegative val="1"/>
            <c:bubble3D val="0"/>
            <c:spPr>
              <a:solidFill>
                <a:srgbClr val="38ABC4"/>
              </a:solidFill>
            </c:spPr>
            <c:extLst>
              <c:ext xmlns:c16="http://schemas.microsoft.com/office/drawing/2014/chart" uri="{C3380CC4-5D6E-409C-BE32-E72D297353CC}">
                <c16:uniqueId val="{00000013-AA1C-4772-9F0F-BC7C9CBE157C}"/>
              </c:ext>
            </c:extLst>
          </c:dPt>
          <c:dPt>
            <c:idx val="10"/>
            <c:invertIfNegative val="1"/>
            <c:bubble3D val="0"/>
            <c:spPr>
              <a:solidFill>
                <a:srgbClr val="4980BA"/>
              </a:solidFill>
            </c:spPr>
            <c:extLst>
              <c:ext xmlns:c16="http://schemas.microsoft.com/office/drawing/2014/chart" uri="{C3380CC4-5D6E-409C-BE32-E72D297353CC}">
                <c16:uniqueId val="{00000015-AA1C-4772-9F0F-BC7C9CBE157C}"/>
              </c:ext>
            </c:extLst>
          </c:dPt>
          <c:dPt>
            <c:idx val="11"/>
            <c:invertIfNegative val="1"/>
            <c:bubble3D val="0"/>
            <c:spPr>
              <a:solidFill>
                <a:srgbClr val="C6514E"/>
              </a:solidFill>
            </c:spPr>
            <c:extLst>
              <c:ext xmlns:c16="http://schemas.microsoft.com/office/drawing/2014/chart" uri="{C3380CC4-5D6E-409C-BE32-E72D297353CC}">
                <c16:uniqueId val="{00000017-AA1C-4772-9F0F-BC7C9CBE157C}"/>
              </c:ext>
            </c:extLst>
          </c:dPt>
          <c:dPt>
            <c:idx val="12"/>
            <c:invertIfNegative val="1"/>
            <c:bubble3D val="0"/>
            <c:spPr>
              <a:solidFill>
                <a:srgbClr val="96B95D"/>
              </a:solidFill>
            </c:spPr>
            <c:extLst>
              <c:ext xmlns:c16="http://schemas.microsoft.com/office/drawing/2014/chart" uri="{C3380CC4-5D6E-409C-BE32-E72D297353CC}">
                <c16:uniqueId val="{00000019-AA1C-4772-9F0F-BC7C9CBE157C}"/>
              </c:ext>
            </c:extLst>
          </c:dPt>
          <c:dPt>
            <c:idx val="13"/>
            <c:invertIfNegative val="1"/>
            <c:bubble3D val="0"/>
            <c:spPr>
              <a:solidFill>
                <a:srgbClr val="81649F"/>
              </a:solidFill>
            </c:spPr>
            <c:extLst>
              <c:ext xmlns:c16="http://schemas.microsoft.com/office/drawing/2014/chart" uri="{C3380CC4-5D6E-409C-BE32-E72D297353CC}">
                <c16:uniqueId val="{0000001B-AA1C-4772-9F0F-BC7C9CBE157C}"/>
              </c:ext>
            </c:extLst>
          </c:dPt>
          <c:dPt>
            <c:idx val="14"/>
            <c:invertIfNegative val="1"/>
            <c:bubble3D val="0"/>
            <c:spPr>
              <a:solidFill>
                <a:srgbClr val="38ABC4"/>
              </a:solidFill>
            </c:spPr>
            <c:extLst>
              <c:ext xmlns:c16="http://schemas.microsoft.com/office/drawing/2014/chart" uri="{C3380CC4-5D6E-409C-BE32-E72D297353CC}">
                <c16:uniqueId val="{0000001D-AA1C-4772-9F0F-BC7C9CBE157C}"/>
              </c:ext>
            </c:extLst>
          </c:dPt>
          <c:dPt>
            <c:idx val="15"/>
            <c:invertIfNegative val="1"/>
            <c:bubble3D val="0"/>
            <c:spPr>
              <a:solidFill>
                <a:srgbClr val="4980BA"/>
              </a:solidFill>
            </c:spPr>
            <c:extLst>
              <c:ext xmlns:c16="http://schemas.microsoft.com/office/drawing/2014/chart" uri="{C3380CC4-5D6E-409C-BE32-E72D297353CC}">
                <c16:uniqueId val="{0000001F-AA1C-4772-9F0F-BC7C9CBE157C}"/>
              </c:ext>
            </c:extLst>
          </c:dPt>
          <c:dPt>
            <c:idx val="16"/>
            <c:invertIfNegative val="1"/>
            <c:bubble3D val="0"/>
            <c:spPr>
              <a:solidFill>
                <a:srgbClr val="C6514E"/>
              </a:solidFill>
            </c:spPr>
            <c:extLst>
              <c:ext xmlns:c16="http://schemas.microsoft.com/office/drawing/2014/chart" uri="{C3380CC4-5D6E-409C-BE32-E72D297353CC}">
                <c16:uniqueId val="{00000021-AA1C-4772-9F0F-BC7C9CBE157C}"/>
              </c:ext>
            </c:extLst>
          </c:dPt>
          <c:dPt>
            <c:idx val="17"/>
            <c:invertIfNegative val="1"/>
            <c:bubble3D val="0"/>
            <c:spPr>
              <a:solidFill>
                <a:srgbClr val="96B95D"/>
              </a:solidFill>
            </c:spPr>
            <c:extLst>
              <c:ext xmlns:c16="http://schemas.microsoft.com/office/drawing/2014/chart" uri="{C3380CC4-5D6E-409C-BE32-E72D297353CC}">
                <c16:uniqueId val="{00000023-AA1C-4772-9F0F-BC7C9CBE157C}"/>
              </c:ext>
            </c:extLst>
          </c:dPt>
          <c:dPt>
            <c:idx val="18"/>
            <c:invertIfNegative val="1"/>
            <c:bubble3D val="0"/>
            <c:spPr>
              <a:solidFill>
                <a:srgbClr val="81649F"/>
              </a:solidFill>
            </c:spPr>
            <c:extLst>
              <c:ext xmlns:c16="http://schemas.microsoft.com/office/drawing/2014/chart" uri="{C3380CC4-5D6E-409C-BE32-E72D297353CC}">
                <c16:uniqueId val="{00000025-AA1C-4772-9F0F-BC7C9CBE157C}"/>
              </c:ext>
            </c:extLst>
          </c:dPt>
          <c:dPt>
            <c:idx val="19"/>
            <c:invertIfNegative val="1"/>
            <c:bubble3D val="0"/>
            <c:spPr>
              <a:solidFill>
                <a:srgbClr val="38ABC4"/>
              </a:solidFill>
            </c:spPr>
            <c:extLst>
              <c:ext xmlns:c16="http://schemas.microsoft.com/office/drawing/2014/chart" uri="{C3380CC4-5D6E-409C-BE32-E72D297353CC}">
                <c16:uniqueId val="{00000027-AA1C-4772-9F0F-BC7C9CBE157C}"/>
              </c:ext>
            </c:extLst>
          </c:dPt>
          <c:dPt>
            <c:idx val="20"/>
            <c:invertIfNegative val="1"/>
            <c:bubble3D val="0"/>
            <c:spPr>
              <a:solidFill>
                <a:srgbClr val="4980BA"/>
              </a:solidFill>
            </c:spPr>
            <c:extLst>
              <c:ext xmlns:c16="http://schemas.microsoft.com/office/drawing/2014/chart" uri="{C3380CC4-5D6E-409C-BE32-E72D297353CC}">
                <c16:uniqueId val="{00000029-AA1C-4772-9F0F-BC7C9CBE157C}"/>
              </c:ext>
            </c:extLst>
          </c:dPt>
          <c:dPt>
            <c:idx val="21"/>
            <c:invertIfNegative val="1"/>
            <c:bubble3D val="0"/>
            <c:spPr>
              <a:solidFill>
                <a:srgbClr val="C6514E"/>
              </a:solidFill>
            </c:spPr>
            <c:extLst>
              <c:ext xmlns:c16="http://schemas.microsoft.com/office/drawing/2014/chart" uri="{C3380CC4-5D6E-409C-BE32-E72D297353CC}">
                <c16:uniqueId val="{0000002B-AA1C-4772-9F0F-BC7C9CBE157C}"/>
              </c:ext>
            </c:extLst>
          </c:dPt>
          <c:dPt>
            <c:idx val="22"/>
            <c:invertIfNegative val="1"/>
            <c:bubble3D val="0"/>
            <c:spPr>
              <a:solidFill>
                <a:srgbClr val="96B95D"/>
              </a:solidFill>
            </c:spPr>
            <c:extLst>
              <c:ext xmlns:c16="http://schemas.microsoft.com/office/drawing/2014/chart" uri="{C3380CC4-5D6E-409C-BE32-E72D297353CC}">
                <c16:uniqueId val="{0000002D-AA1C-4772-9F0F-BC7C9CBE157C}"/>
              </c:ext>
            </c:extLst>
          </c:dPt>
          <c:dPt>
            <c:idx val="23"/>
            <c:invertIfNegative val="1"/>
            <c:bubble3D val="0"/>
            <c:spPr>
              <a:solidFill>
                <a:srgbClr val="81649F"/>
              </a:solidFill>
            </c:spPr>
            <c:extLst>
              <c:ext xmlns:c16="http://schemas.microsoft.com/office/drawing/2014/chart" uri="{C3380CC4-5D6E-409C-BE32-E72D297353CC}">
                <c16:uniqueId val="{0000002F-AA1C-4772-9F0F-BC7C9CBE157C}"/>
              </c:ext>
            </c:extLst>
          </c:dPt>
          <c:dPt>
            <c:idx val="24"/>
            <c:invertIfNegative val="1"/>
            <c:bubble3D val="0"/>
            <c:spPr>
              <a:solidFill>
                <a:srgbClr val="38ABC4"/>
              </a:solidFill>
            </c:spPr>
            <c:extLst>
              <c:ext xmlns:c16="http://schemas.microsoft.com/office/drawing/2014/chart" uri="{C3380CC4-5D6E-409C-BE32-E72D297353CC}">
                <c16:uniqueId val="{00000031-AA1C-4772-9F0F-BC7C9CBE157C}"/>
              </c:ext>
            </c:extLst>
          </c:dPt>
          <c:dPt>
            <c:idx val="25"/>
            <c:invertIfNegative val="1"/>
            <c:bubble3D val="0"/>
            <c:spPr>
              <a:solidFill>
                <a:srgbClr val="4980BA"/>
              </a:solidFill>
            </c:spPr>
            <c:extLst>
              <c:ext xmlns:c16="http://schemas.microsoft.com/office/drawing/2014/chart" uri="{C3380CC4-5D6E-409C-BE32-E72D297353CC}">
                <c16:uniqueId val="{00000033-AA1C-4772-9F0F-BC7C9CBE157C}"/>
              </c:ext>
            </c:extLst>
          </c:dPt>
          <c:dPt>
            <c:idx val="26"/>
            <c:invertIfNegative val="1"/>
            <c:bubble3D val="0"/>
            <c:spPr>
              <a:solidFill>
                <a:srgbClr val="C6514E"/>
              </a:solidFill>
            </c:spPr>
            <c:extLst>
              <c:ext xmlns:c16="http://schemas.microsoft.com/office/drawing/2014/chart" uri="{C3380CC4-5D6E-409C-BE32-E72D297353CC}">
                <c16:uniqueId val="{00000035-AA1C-4772-9F0F-BC7C9CBE157C}"/>
              </c:ext>
            </c:extLst>
          </c:dPt>
          <c:dPt>
            <c:idx val="27"/>
            <c:invertIfNegative val="1"/>
            <c:bubble3D val="0"/>
            <c:spPr>
              <a:solidFill>
                <a:srgbClr val="96B95D"/>
              </a:solidFill>
            </c:spPr>
            <c:extLst>
              <c:ext xmlns:c16="http://schemas.microsoft.com/office/drawing/2014/chart" uri="{C3380CC4-5D6E-409C-BE32-E72D297353CC}">
                <c16:uniqueId val="{00000037-AA1C-4772-9F0F-BC7C9CBE157C}"/>
              </c:ext>
            </c:extLst>
          </c:dPt>
          <c:dLbls>
            <c:numFmt formatCode="0.00%" sourceLinked="0"/>
            <c:spPr>
              <a:noFill/>
              <a:ln>
                <a:noFill/>
              </a:ln>
              <a:effectLst/>
            </c:spPr>
            <c:txPr>
              <a:bodyPr/>
              <a:lstStyle/>
              <a:p>
                <a:pPr>
                  <a:defRPr sz="1000"/>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val>
            <c:numRef>
              <c:f>Sheet1!$B$2:$B$29</c:f>
              <c:numCache>
                <c:formatCode>General</c:formatCode>
                <c:ptCount val="28"/>
                <c:pt idx="0">
                  <c:v>1.01E-2</c:v>
                </c:pt>
                <c:pt idx="1">
                  <c:v>0</c:v>
                </c:pt>
                <c:pt idx="2">
                  <c:v>3.3999999999999998E-3</c:v>
                </c:pt>
                <c:pt idx="3">
                  <c:v>0.1074</c:v>
                </c:pt>
                <c:pt idx="4">
                  <c:v>0</c:v>
                </c:pt>
                <c:pt idx="5">
                  <c:v>2.35E-2</c:v>
                </c:pt>
                <c:pt idx="6">
                  <c:v>1.34E-2</c:v>
                </c:pt>
                <c:pt idx="7">
                  <c:v>0</c:v>
                </c:pt>
                <c:pt idx="8">
                  <c:v>6.7000000000000002E-3</c:v>
                </c:pt>
                <c:pt idx="9">
                  <c:v>2.01E-2</c:v>
                </c:pt>
                <c:pt idx="10">
                  <c:v>5.3699999999999998E-2</c:v>
                </c:pt>
                <c:pt idx="11">
                  <c:v>4.0300000000000002E-2</c:v>
                </c:pt>
                <c:pt idx="12">
                  <c:v>7.7200000000000005E-2</c:v>
                </c:pt>
                <c:pt idx="13">
                  <c:v>0.104</c:v>
                </c:pt>
                <c:pt idx="14">
                  <c:v>6.7000000000000002E-3</c:v>
                </c:pt>
                <c:pt idx="15">
                  <c:v>3.3999999999999998E-3</c:v>
                </c:pt>
                <c:pt idx="16">
                  <c:v>0</c:v>
                </c:pt>
                <c:pt idx="17">
                  <c:v>0.1074</c:v>
                </c:pt>
                <c:pt idx="18">
                  <c:v>4.7E-2</c:v>
                </c:pt>
                <c:pt idx="19">
                  <c:v>5.7000000000000002E-2</c:v>
                </c:pt>
                <c:pt idx="20">
                  <c:v>3.3999999999999998E-3</c:v>
                </c:pt>
                <c:pt idx="21">
                  <c:v>1.01E-2</c:v>
                </c:pt>
                <c:pt idx="22">
                  <c:v>3.3999999999999998E-3</c:v>
                </c:pt>
                <c:pt idx="23">
                  <c:v>2.6800000000000001E-2</c:v>
                </c:pt>
                <c:pt idx="24">
                  <c:v>2.01E-2</c:v>
                </c:pt>
                <c:pt idx="25">
                  <c:v>0.1376</c:v>
                </c:pt>
                <c:pt idx="26">
                  <c:v>2.6800000000000001E-2</c:v>
                </c:pt>
                <c:pt idx="27">
                  <c:v>9.06E-2</c:v>
                </c:pt>
              </c:numCache>
            </c:numRef>
          </c:val>
          <c:extLst>
            <c:ext xmlns:c15="http://schemas.microsoft.com/office/drawing/2012/chart" uri="{02D57815-91ED-43cb-92C2-25804820EDAC}">
              <c15:filteredSeriesTitle>
                <c15:tx>
                  <c:strRef>
                    <c:extLst>
                      <c:ext uri="{02D57815-91ED-43cb-92C2-25804820EDAC}">
                        <c15:formulaRef>
                          <c15:sqref>Sheet1!$B$1</c15:sqref>
                        </c15:formulaRef>
                      </c:ext>
                    </c:extLst>
                    <c:strCache>
                      <c:ptCount val="1"/>
                    </c:strCache>
                  </c:strRef>
                </c15:tx>
              </c15:filteredSeriesTitle>
            </c:ext>
            <c:ext xmlns:c15="http://schemas.microsoft.com/office/drawing/2012/chart" uri="{02D57815-91ED-43cb-92C2-25804820EDAC}">
              <c15:filteredCategoryTitle>
                <c15:cat>
                  <c:strRef>
                    <c:extLst>
                      <c:ext uri="{02D57815-91ED-43cb-92C2-25804820EDAC}">
                        <c15:formulaRef>
                          <c15:sqref>Sheet1!$A$2:$A$29</c15:sqref>
                        </c15:formulaRef>
                      </c:ext>
                    </c:extLst>
                    <c:strCache>
                      <c:ptCount val="28"/>
                      <c:pt idx="0">
                        <c:v>Barretts Recreation Ground</c:v>
                      </c:pt>
                      <c:pt idx="1">
                        <c:v>Capes Recreation Ground</c:v>
                      </c:pt>
                      <c:pt idx="2">
                        <c:v>Cleethorpes Local Nature Reserve</c:v>
                      </c:pt>
                      <c:pt idx="3">
                        <c:v>Grant Thorald Park</c:v>
                      </c:pt>
                      <c:pt idx="4">
                        <c:v>Nunsthorpe Recreation Ground</c:v>
                      </c:pt>
                      <c:pt idx="5">
                        <c:v>Quantock Park</c:v>
                      </c:pt>
                      <c:pt idx="6">
                        <c:v>Sidney Park</c:v>
                      </c:pt>
                      <c:pt idx="7">
                        <c:v>Sutherland Park</c:v>
                      </c:pt>
                      <c:pt idx="8">
                        <c:v>Wingate Open Space</c:v>
                      </c:pt>
                      <c:pt idx="9">
                        <c:v>Bradley and Dixon Woods</c:v>
                      </c:pt>
                      <c:pt idx="10">
                        <c:v>Cleethorpes Boating Lake</c:v>
                      </c:pt>
                      <c:pt idx="11">
                        <c:v>Duke of York Gardens</c:v>
                      </c:pt>
                      <c:pt idx="12">
                        <c:v>Haverstoe Park</c:v>
                      </c:pt>
                      <c:pt idx="13">
                        <c:v>People's Park</c:v>
                      </c:pt>
                      <c:pt idx="14">
                        <c:v>Roval Drive Open Space</c:v>
                      </c:pt>
                      <c:pt idx="15">
                        <c:v>St. Christopher's Open Space</c:v>
                      </c:pt>
                      <c:pt idx="16">
                        <c:v>Trinity Open Space</c:v>
                      </c:pt>
                      <c:pt idx="17">
                        <c:v>Cleethorpes Beach</c:v>
                      </c:pt>
                      <c:pt idx="18">
                        <c:v>Butt Lane Park</c:v>
                      </c:pt>
                      <c:pt idx="19">
                        <c:v>Cleethorpes Country Park</c:v>
                      </c:pt>
                      <c:pt idx="20">
                        <c:v>Fords Avenue Open Space</c:v>
                      </c:pt>
                      <c:pt idx="21">
                        <c:v>Neville Turner Way Open Space</c:v>
                      </c:pt>
                      <c:pt idx="22">
                        <c:v>Poplar Road Open Space</c:v>
                      </c:pt>
                      <c:pt idx="23">
                        <c:v>Sea Front Gardens</c:v>
                      </c:pt>
                      <c:pt idx="24">
                        <c:v>Sussex Recreation Ground</c:v>
                      </c:pt>
                      <c:pt idx="25">
                        <c:v>Weelsby Woods</c:v>
                      </c:pt>
                      <c:pt idx="26">
                        <c:v>I don't visit parks</c:v>
                      </c:pt>
                      <c:pt idx="27">
                        <c:v>Other</c:v>
                      </c:pt>
                    </c:strCache>
                  </c:strRef>
                </c15:cat>
              </c15:filteredCategoryTitle>
            </c:ext>
            <c:ext xmlns:c16="http://schemas.microsoft.com/office/drawing/2014/chart" uri="{C3380CC4-5D6E-409C-BE32-E72D297353CC}">
              <c16:uniqueId val="{00000038-AA1C-4772-9F0F-BC7C9CBE157C}"/>
            </c:ext>
          </c:extLst>
        </c:ser>
        <c:dLbls>
          <c:showLegendKey val="0"/>
          <c:showVal val="0"/>
          <c:showCatName val="0"/>
          <c:showSerName val="0"/>
          <c:showPercent val="0"/>
          <c:showBubbleSize val="0"/>
        </c:dLbls>
        <c:gapWidth val="150"/>
        <c:axId val="67451136"/>
        <c:axId val="66437120"/>
      </c:barChart>
      <c:catAx>
        <c:axId val="67451136"/>
        <c:scaling>
          <c:orientation val="minMax"/>
        </c:scaling>
        <c:delete val="0"/>
        <c:axPos val="b"/>
        <c:numFmt formatCode="General" sourceLinked="0"/>
        <c:majorTickMark val="none"/>
        <c:minorTickMark val="none"/>
        <c:tickLblPos val="nextTo"/>
        <c:spPr>
          <a:ln>
            <a:solidFill>
              <a:srgbClr val="808080"/>
            </a:solidFill>
          </a:ln>
        </c:spPr>
        <c:txPr>
          <a:bodyPr/>
          <a:lstStyle/>
          <a:p>
            <a:pPr>
              <a:defRPr sz="1200"/>
            </a:pPr>
            <a:endParaRPr lang="en-US"/>
          </a:p>
        </c:txPr>
        <c:crossAx val="66437120"/>
        <c:crosses val="autoZero"/>
        <c:auto val="1"/>
        <c:lblAlgn val="ctr"/>
        <c:lblOffset val="100"/>
        <c:noMultiLvlLbl val="1"/>
      </c:catAx>
      <c:valAx>
        <c:axId val="66437120"/>
        <c:scaling>
          <c:orientation val="minMax"/>
        </c:scaling>
        <c:delete val="0"/>
        <c:axPos val="l"/>
        <c:majorGridlines>
          <c:spPr>
            <a:ln>
              <a:solidFill>
                <a:srgbClr val="D8D8D8"/>
              </a:solidFill>
            </a:ln>
          </c:spPr>
        </c:majorGridlines>
        <c:numFmt formatCode="0%" sourceLinked="0"/>
        <c:majorTickMark val="none"/>
        <c:minorTickMark val="none"/>
        <c:tickLblPos val="nextTo"/>
        <c:spPr>
          <a:ln>
            <a:noFill/>
          </a:ln>
        </c:spPr>
        <c:txPr>
          <a:bodyPr/>
          <a:lstStyle/>
          <a:p>
            <a:pPr>
              <a:defRPr sz="1200"/>
            </a:pPr>
            <a:endParaRPr lang="en-US"/>
          </a:p>
        </c:txPr>
        <c:crossAx val="67451136"/>
        <c:crosses val="autoZero"/>
        <c:crossBetween val="between"/>
      </c:valAx>
    </c:plotArea>
    <c:plotVisOnly val="1"/>
    <c:dispBlanksAs val="zero"/>
    <c:showDLblsOverMax val="1"/>
  </c:chart>
  <c:txPr>
    <a:bodyPr/>
    <a:lstStyle/>
    <a:p>
      <a:pPr>
        <a:defRPr sz="1800"/>
      </a:pPr>
      <a:endParaRPr lang="ru-RU"/>
    </a:p>
  </c:tx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1"/>
  <c:lang val="en-US"/>
  <c:roundedCorners val="1"/>
  <c:style val="2"/>
  <c:chart>
    <c:autoTitleDeleted val="1"/>
    <c:plotArea>
      <c:layout/>
      <c:barChart>
        <c:barDir val="col"/>
        <c:grouping val="clustered"/>
        <c:varyColors val="1"/>
        <c:ser>
          <c:idx val="0"/>
          <c:order val="0"/>
          <c:invertIfNegative val="1"/>
          <c:dPt>
            <c:idx val="0"/>
            <c:invertIfNegative val="1"/>
            <c:bubble3D val="0"/>
            <c:spPr>
              <a:solidFill>
                <a:srgbClr val="4980BA"/>
              </a:solidFill>
            </c:spPr>
            <c:extLst>
              <c:ext xmlns:c16="http://schemas.microsoft.com/office/drawing/2014/chart" uri="{C3380CC4-5D6E-409C-BE32-E72D297353CC}">
                <c16:uniqueId val="{00000001-794B-4D2C-9ACE-F5B25D89B9D7}"/>
              </c:ext>
            </c:extLst>
          </c:dPt>
          <c:dPt>
            <c:idx val="1"/>
            <c:invertIfNegative val="1"/>
            <c:bubble3D val="0"/>
            <c:spPr>
              <a:solidFill>
                <a:srgbClr val="C6514E"/>
              </a:solidFill>
            </c:spPr>
            <c:extLst>
              <c:ext xmlns:c16="http://schemas.microsoft.com/office/drawing/2014/chart" uri="{C3380CC4-5D6E-409C-BE32-E72D297353CC}">
                <c16:uniqueId val="{00000003-794B-4D2C-9ACE-F5B25D89B9D7}"/>
              </c:ext>
            </c:extLst>
          </c:dPt>
          <c:dPt>
            <c:idx val="2"/>
            <c:invertIfNegative val="1"/>
            <c:bubble3D val="0"/>
            <c:spPr>
              <a:solidFill>
                <a:srgbClr val="96B95D"/>
              </a:solidFill>
            </c:spPr>
            <c:extLst>
              <c:ext xmlns:c16="http://schemas.microsoft.com/office/drawing/2014/chart" uri="{C3380CC4-5D6E-409C-BE32-E72D297353CC}">
                <c16:uniqueId val="{00000005-794B-4D2C-9ACE-F5B25D89B9D7}"/>
              </c:ext>
            </c:extLst>
          </c:dPt>
          <c:dPt>
            <c:idx val="3"/>
            <c:invertIfNegative val="1"/>
            <c:bubble3D val="0"/>
            <c:spPr>
              <a:solidFill>
                <a:srgbClr val="81649F"/>
              </a:solidFill>
            </c:spPr>
            <c:extLst>
              <c:ext xmlns:c16="http://schemas.microsoft.com/office/drawing/2014/chart" uri="{C3380CC4-5D6E-409C-BE32-E72D297353CC}">
                <c16:uniqueId val="{00000007-794B-4D2C-9ACE-F5B25D89B9D7}"/>
              </c:ext>
            </c:extLst>
          </c:dPt>
          <c:dPt>
            <c:idx val="4"/>
            <c:invertIfNegative val="1"/>
            <c:bubble3D val="0"/>
            <c:spPr>
              <a:solidFill>
                <a:srgbClr val="38ABC4"/>
              </a:solidFill>
            </c:spPr>
            <c:extLst>
              <c:ext xmlns:c16="http://schemas.microsoft.com/office/drawing/2014/chart" uri="{C3380CC4-5D6E-409C-BE32-E72D297353CC}">
                <c16:uniqueId val="{00000009-794B-4D2C-9ACE-F5B25D89B9D7}"/>
              </c:ext>
            </c:extLst>
          </c:dPt>
          <c:dPt>
            <c:idx val="5"/>
            <c:invertIfNegative val="1"/>
            <c:bubble3D val="0"/>
            <c:spPr>
              <a:solidFill>
                <a:srgbClr val="4980BA"/>
              </a:solidFill>
            </c:spPr>
            <c:extLst>
              <c:ext xmlns:c16="http://schemas.microsoft.com/office/drawing/2014/chart" uri="{C3380CC4-5D6E-409C-BE32-E72D297353CC}">
                <c16:uniqueId val="{0000000B-794B-4D2C-9ACE-F5B25D89B9D7}"/>
              </c:ext>
            </c:extLst>
          </c:dPt>
          <c:dPt>
            <c:idx val="6"/>
            <c:invertIfNegative val="1"/>
            <c:bubble3D val="0"/>
            <c:spPr>
              <a:solidFill>
                <a:srgbClr val="C6514E"/>
              </a:solidFill>
            </c:spPr>
            <c:extLst>
              <c:ext xmlns:c16="http://schemas.microsoft.com/office/drawing/2014/chart" uri="{C3380CC4-5D6E-409C-BE32-E72D297353CC}">
                <c16:uniqueId val="{0000000D-794B-4D2C-9ACE-F5B25D89B9D7}"/>
              </c:ext>
            </c:extLst>
          </c:dPt>
          <c:dPt>
            <c:idx val="7"/>
            <c:invertIfNegative val="1"/>
            <c:bubble3D val="0"/>
            <c:spPr>
              <a:solidFill>
                <a:srgbClr val="96B95D"/>
              </a:solidFill>
            </c:spPr>
            <c:extLst>
              <c:ext xmlns:c16="http://schemas.microsoft.com/office/drawing/2014/chart" uri="{C3380CC4-5D6E-409C-BE32-E72D297353CC}">
                <c16:uniqueId val="{0000000F-794B-4D2C-9ACE-F5B25D89B9D7}"/>
              </c:ext>
            </c:extLst>
          </c:dPt>
          <c:dPt>
            <c:idx val="8"/>
            <c:invertIfNegative val="1"/>
            <c:bubble3D val="0"/>
            <c:spPr>
              <a:solidFill>
                <a:srgbClr val="81649F"/>
              </a:solidFill>
            </c:spPr>
            <c:extLst>
              <c:ext xmlns:c16="http://schemas.microsoft.com/office/drawing/2014/chart" uri="{C3380CC4-5D6E-409C-BE32-E72D297353CC}">
                <c16:uniqueId val="{00000011-794B-4D2C-9ACE-F5B25D89B9D7}"/>
              </c:ext>
            </c:extLst>
          </c:dPt>
          <c:dPt>
            <c:idx val="9"/>
            <c:invertIfNegative val="1"/>
            <c:bubble3D val="0"/>
            <c:spPr>
              <a:solidFill>
                <a:srgbClr val="38ABC4"/>
              </a:solidFill>
            </c:spPr>
            <c:extLst>
              <c:ext xmlns:c16="http://schemas.microsoft.com/office/drawing/2014/chart" uri="{C3380CC4-5D6E-409C-BE32-E72D297353CC}">
                <c16:uniqueId val="{00000013-794B-4D2C-9ACE-F5B25D89B9D7}"/>
              </c:ext>
            </c:extLst>
          </c:dPt>
          <c:dPt>
            <c:idx val="10"/>
            <c:invertIfNegative val="1"/>
            <c:bubble3D val="0"/>
            <c:spPr>
              <a:solidFill>
                <a:srgbClr val="4980BA"/>
              </a:solidFill>
            </c:spPr>
            <c:extLst>
              <c:ext xmlns:c16="http://schemas.microsoft.com/office/drawing/2014/chart" uri="{C3380CC4-5D6E-409C-BE32-E72D297353CC}">
                <c16:uniqueId val="{00000015-794B-4D2C-9ACE-F5B25D89B9D7}"/>
              </c:ext>
            </c:extLst>
          </c:dPt>
          <c:dPt>
            <c:idx val="11"/>
            <c:invertIfNegative val="1"/>
            <c:bubble3D val="0"/>
            <c:spPr>
              <a:solidFill>
                <a:srgbClr val="C6514E"/>
              </a:solidFill>
            </c:spPr>
            <c:extLst>
              <c:ext xmlns:c16="http://schemas.microsoft.com/office/drawing/2014/chart" uri="{C3380CC4-5D6E-409C-BE32-E72D297353CC}">
                <c16:uniqueId val="{00000017-794B-4D2C-9ACE-F5B25D89B9D7}"/>
              </c:ext>
            </c:extLst>
          </c:dPt>
          <c:dPt>
            <c:idx val="12"/>
            <c:invertIfNegative val="1"/>
            <c:bubble3D val="0"/>
            <c:spPr>
              <a:solidFill>
                <a:srgbClr val="96B95D"/>
              </a:solidFill>
            </c:spPr>
            <c:extLst>
              <c:ext xmlns:c16="http://schemas.microsoft.com/office/drawing/2014/chart" uri="{C3380CC4-5D6E-409C-BE32-E72D297353CC}">
                <c16:uniqueId val="{00000019-794B-4D2C-9ACE-F5B25D89B9D7}"/>
              </c:ext>
            </c:extLst>
          </c:dPt>
          <c:dPt>
            <c:idx val="13"/>
            <c:invertIfNegative val="1"/>
            <c:bubble3D val="0"/>
            <c:spPr>
              <a:solidFill>
                <a:srgbClr val="81649F"/>
              </a:solidFill>
            </c:spPr>
            <c:extLst>
              <c:ext xmlns:c16="http://schemas.microsoft.com/office/drawing/2014/chart" uri="{C3380CC4-5D6E-409C-BE32-E72D297353CC}">
                <c16:uniqueId val="{0000001B-794B-4D2C-9ACE-F5B25D89B9D7}"/>
              </c:ext>
            </c:extLst>
          </c:dPt>
          <c:dPt>
            <c:idx val="14"/>
            <c:invertIfNegative val="1"/>
            <c:bubble3D val="0"/>
            <c:spPr>
              <a:solidFill>
                <a:srgbClr val="38ABC4"/>
              </a:solidFill>
            </c:spPr>
            <c:extLst>
              <c:ext xmlns:c16="http://schemas.microsoft.com/office/drawing/2014/chart" uri="{C3380CC4-5D6E-409C-BE32-E72D297353CC}">
                <c16:uniqueId val="{0000001D-794B-4D2C-9ACE-F5B25D89B9D7}"/>
              </c:ext>
            </c:extLst>
          </c:dPt>
          <c:dPt>
            <c:idx val="15"/>
            <c:invertIfNegative val="1"/>
            <c:bubble3D val="0"/>
            <c:spPr>
              <a:solidFill>
                <a:srgbClr val="4980BA"/>
              </a:solidFill>
            </c:spPr>
            <c:extLst>
              <c:ext xmlns:c16="http://schemas.microsoft.com/office/drawing/2014/chart" uri="{C3380CC4-5D6E-409C-BE32-E72D297353CC}">
                <c16:uniqueId val="{0000001F-794B-4D2C-9ACE-F5B25D89B9D7}"/>
              </c:ext>
            </c:extLst>
          </c:dPt>
          <c:dPt>
            <c:idx val="16"/>
            <c:invertIfNegative val="1"/>
            <c:bubble3D val="0"/>
            <c:spPr>
              <a:solidFill>
                <a:srgbClr val="C6514E"/>
              </a:solidFill>
            </c:spPr>
            <c:extLst>
              <c:ext xmlns:c16="http://schemas.microsoft.com/office/drawing/2014/chart" uri="{C3380CC4-5D6E-409C-BE32-E72D297353CC}">
                <c16:uniqueId val="{00000021-794B-4D2C-9ACE-F5B25D89B9D7}"/>
              </c:ext>
            </c:extLst>
          </c:dPt>
          <c:dPt>
            <c:idx val="17"/>
            <c:invertIfNegative val="1"/>
            <c:bubble3D val="0"/>
            <c:spPr>
              <a:solidFill>
                <a:srgbClr val="96B95D"/>
              </a:solidFill>
            </c:spPr>
            <c:extLst>
              <c:ext xmlns:c16="http://schemas.microsoft.com/office/drawing/2014/chart" uri="{C3380CC4-5D6E-409C-BE32-E72D297353CC}">
                <c16:uniqueId val="{00000023-794B-4D2C-9ACE-F5B25D89B9D7}"/>
              </c:ext>
            </c:extLst>
          </c:dPt>
          <c:dPt>
            <c:idx val="18"/>
            <c:invertIfNegative val="1"/>
            <c:bubble3D val="0"/>
            <c:spPr>
              <a:solidFill>
                <a:srgbClr val="81649F"/>
              </a:solidFill>
            </c:spPr>
            <c:extLst>
              <c:ext xmlns:c16="http://schemas.microsoft.com/office/drawing/2014/chart" uri="{C3380CC4-5D6E-409C-BE32-E72D297353CC}">
                <c16:uniqueId val="{00000025-794B-4D2C-9ACE-F5B25D89B9D7}"/>
              </c:ext>
            </c:extLst>
          </c:dPt>
          <c:dPt>
            <c:idx val="19"/>
            <c:invertIfNegative val="1"/>
            <c:bubble3D val="0"/>
            <c:spPr>
              <a:solidFill>
                <a:srgbClr val="38ABC4"/>
              </a:solidFill>
            </c:spPr>
            <c:extLst>
              <c:ext xmlns:c16="http://schemas.microsoft.com/office/drawing/2014/chart" uri="{C3380CC4-5D6E-409C-BE32-E72D297353CC}">
                <c16:uniqueId val="{00000027-794B-4D2C-9ACE-F5B25D89B9D7}"/>
              </c:ext>
            </c:extLst>
          </c:dPt>
          <c:dPt>
            <c:idx val="20"/>
            <c:invertIfNegative val="1"/>
            <c:bubble3D val="0"/>
            <c:spPr>
              <a:solidFill>
                <a:srgbClr val="4980BA"/>
              </a:solidFill>
            </c:spPr>
            <c:extLst>
              <c:ext xmlns:c16="http://schemas.microsoft.com/office/drawing/2014/chart" uri="{C3380CC4-5D6E-409C-BE32-E72D297353CC}">
                <c16:uniqueId val="{00000029-794B-4D2C-9ACE-F5B25D89B9D7}"/>
              </c:ext>
            </c:extLst>
          </c:dPt>
          <c:dPt>
            <c:idx val="21"/>
            <c:invertIfNegative val="1"/>
            <c:bubble3D val="0"/>
            <c:spPr>
              <a:solidFill>
                <a:srgbClr val="C6514E"/>
              </a:solidFill>
            </c:spPr>
            <c:extLst>
              <c:ext xmlns:c16="http://schemas.microsoft.com/office/drawing/2014/chart" uri="{C3380CC4-5D6E-409C-BE32-E72D297353CC}">
                <c16:uniqueId val="{0000002B-794B-4D2C-9ACE-F5B25D89B9D7}"/>
              </c:ext>
            </c:extLst>
          </c:dPt>
          <c:dPt>
            <c:idx val="22"/>
            <c:invertIfNegative val="1"/>
            <c:bubble3D val="0"/>
            <c:spPr>
              <a:solidFill>
                <a:srgbClr val="96B95D"/>
              </a:solidFill>
            </c:spPr>
            <c:extLst>
              <c:ext xmlns:c16="http://schemas.microsoft.com/office/drawing/2014/chart" uri="{C3380CC4-5D6E-409C-BE32-E72D297353CC}">
                <c16:uniqueId val="{0000002D-794B-4D2C-9ACE-F5B25D89B9D7}"/>
              </c:ext>
            </c:extLst>
          </c:dPt>
          <c:dPt>
            <c:idx val="23"/>
            <c:invertIfNegative val="1"/>
            <c:bubble3D val="0"/>
            <c:spPr>
              <a:solidFill>
                <a:srgbClr val="81649F"/>
              </a:solidFill>
            </c:spPr>
            <c:extLst>
              <c:ext xmlns:c16="http://schemas.microsoft.com/office/drawing/2014/chart" uri="{C3380CC4-5D6E-409C-BE32-E72D297353CC}">
                <c16:uniqueId val="{0000002F-794B-4D2C-9ACE-F5B25D89B9D7}"/>
              </c:ext>
            </c:extLst>
          </c:dPt>
          <c:dLbls>
            <c:numFmt formatCode="0.00%" sourceLinked="0"/>
            <c:spPr>
              <a:noFill/>
              <a:ln>
                <a:noFill/>
              </a:ln>
              <a:effectLst/>
            </c:spPr>
            <c:txPr>
              <a:bodyPr/>
              <a:lstStyle/>
              <a:p>
                <a:pPr>
                  <a:defRPr sz="1000"/>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val>
            <c:numRef>
              <c:f>Sheet1!$B$2:$B$25</c:f>
              <c:numCache>
                <c:formatCode>General</c:formatCode>
                <c:ptCount val="24"/>
                <c:pt idx="0">
                  <c:v>5.0700000000000002E-2</c:v>
                </c:pt>
                <c:pt idx="1">
                  <c:v>0.1613</c:v>
                </c:pt>
                <c:pt idx="2">
                  <c:v>1.2699999999999999E-2</c:v>
                </c:pt>
                <c:pt idx="3">
                  <c:v>3.3399999999999999E-2</c:v>
                </c:pt>
                <c:pt idx="4">
                  <c:v>6.2199999999999998E-2</c:v>
                </c:pt>
                <c:pt idx="5">
                  <c:v>2.3E-3</c:v>
                </c:pt>
                <c:pt idx="6">
                  <c:v>5.7999999999999996E-3</c:v>
                </c:pt>
                <c:pt idx="7">
                  <c:v>0.1002</c:v>
                </c:pt>
                <c:pt idx="8">
                  <c:v>0.1371</c:v>
                </c:pt>
                <c:pt idx="9">
                  <c:v>0.16589999999999999</c:v>
                </c:pt>
                <c:pt idx="10">
                  <c:v>2.07E-2</c:v>
                </c:pt>
                <c:pt idx="11">
                  <c:v>0</c:v>
                </c:pt>
                <c:pt idx="12">
                  <c:v>5.4100000000000002E-2</c:v>
                </c:pt>
                <c:pt idx="13">
                  <c:v>1.2699999999999999E-2</c:v>
                </c:pt>
                <c:pt idx="14">
                  <c:v>0</c:v>
                </c:pt>
                <c:pt idx="15">
                  <c:v>1.4999999999999999E-2</c:v>
                </c:pt>
                <c:pt idx="16">
                  <c:v>0.03</c:v>
                </c:pt>
                <c:pt idx="17">
                  <c:v>6.6799999999999998E-2</c:v>
                </c:pt>
                <c:pt idx="18">
                  <c:v>4.5999999999999999E-3</c:v>
                </c:pt>
                <c:pt idx="19">
                  <c:v>3.5000000000000001E-3</c:v>
                </c:pt>
                <c:pt idx="20">
                  <c:v>2.3E-2</c:v>
                </c:pt>
                <c:pt idx="21">
                  <c:v>1.2699999999999999E-2</c:v>
                </c:pt>
                <c:pt idx="22">
                  <c:v>3.5000000000000001E-3</c:v>
                </c:pt>
                <c:pt idx="23">
                  <c:v>2.1899999999999999E-2</c:v>
                </c:pt>
              </c:numCache>
            </c:numRef>
          </c:val>
          <c:extLst>
            <c:ext xmlns:c15="http://schemas.microsoft.com/office/drawing/2012/chart" uri="{02D57815-91ED-43cb-92C2-25804820EDAC}">
              <c15:filteredSeriesTitle>
                <c15:tx>
                  <c:strRef>
                    <c:extLst>
                      <c:ext uri="{02D57815-91ED-43cb-92C2-25804820EDAC}">
                        <c15:formulaRef>
                          <c15:sqref>Sheet1!$B$1</c15:sqref>
                        </c15:formulaRef>
                      </c:ext>
                    </c:extLst>
                    <c:strCache>
                      <c:ptCount val="1"/>
                    </c:strCache>
                  </c:strRef>
                </c15:tx>
              </c15:filteredSeriesTitle>
            </c:ext>
            <c:ext xmlns:c15="http://schemas.microsoft.com/office/drawing/2012/chart" uri="{02D57815-91ED-43cb-92C2-25804820EDAC}">
              <c15:filteredCategoryTitle>
                <c15:cat>
                  <c:strRef>
                    <c:extLst>
                      <c:ext uri="{02D57815-91ED-43cb-92C2-25804820EDAC}">
                        <c15:formulaRef>
                          <c15:sqref>Sheet1!$A$2:$A$25</c15:sqref>
                        </c15:formulaRef>
                      </c:ext>
                    </c:extLst>
                    <c:strCache>
                      <c:ptCount val="24"/>
                      <c:pt idx="0">
                        <c:v>Relax </c:v>
                      </c:pt>
                      <c:pt idx="1">
                        <c:v>Get some fresh air</c:v>
                      </c:pt>
                      <c:pt idx="2">
                        <c:v>Ride a bike</c:v>
                      </c:pt>
                      <c:pt idx="3">
                        <c:v>Socialise with friends</c:v>
                      </c:pt>
                      <c:pt idx="4">
                        <c:v>Visit a cafe or restaurant</c:v>
                      </c:pt>
                      <c:pt idx="5">
                        <c:v>Drink alcohol</c:v>
                      </c:pt>
                      <c:pt idx="6">
                        <c:v>Park Run</c:v>
                      </c:pt>
                      <c:pt idx="7">
                        <c:v>Enjoy nature</c:v>
                      </c:pt>
                      <c:pt idx="8">
                        <c:v>For a walk</c:v>
                      </c:pt>
                      <c:pt idx="9">
                        <c:v>Walk the dog</c:v>
                      </c:pt>
                      <c:pt idx="10">
                        <c:v>Take a shortcut</c:v>
                      </c:pt>
                      <c:pt idx="11">
                        <c:v>Barbecue</c:v>
                      </c:pt>
                      <c:pt idx="12">
                        <c:v>To exercise</c:v>
                      </c:pt>
                      <c:pt idx="13">
                        <c:v>Play sports or games</c:v>
                      </c:pt>
                      <c:pt idx="14">
                        <c:v>Allotments</c:v>
                      </c:pt>
                      <c:pt idx="15">
                        <c:v>Feed the birds/ducks</c:v>
                      </c:pt>
                      <c:pt idx="16">
                        <c:v>Family outing</c:v>
                      </c:pt>
                      <c:pt idx="17">
                        <c:v>Visit the children's play area</c:v>
                      </c:pt>
                      <c:pt idx="18">
                        <c:v>Picnic</c:v>
                      </c:pt>
                      <c:pt idx="19">
                        <c:v>Watch sports</c:v>
                      </c:pt>
                      <c:pt idx="20">
                        <c:v>Attend community events</c:v>
                      </c:pt>
                      <c:pt idx="21">
                        <c:v>Meet new people</c:v>
                      </c:pt>
                      <c:pt idx="22">
                        <c:v>Enjoy the historical features</c:v>
                      </c:pt>
                      <c:pt idx="23">
                        <c:v>Other</c:v>
                      </c:pt>
                    </c:strCache>
                  </c:strRef>
                </c15:cat>
              </c15:filteredCategoryTitle>
            </c:ext>
            <c:ext xmlns:c16="http://schemas.microsoft.com/office/drawing/2014/chart" uri="{C3380CC4-5D6E-409C-BE32-E72D297353CC}">
              <c16:uniqueId val="{00000030-794B-4D2C-9ACE-F5B25D89B9D7}"/>
            </c:ext>
          </c:extLst>
        </c:ser>
        <c:dLbls>
          <c:showLegendKey val="0"/>
          <c:showVal val="0"/>
          <c:showCatName val="0"/>
          <c:showSerName val="0"/>
          <c:showPercent val="0"/>
          <c:showBubbleSize val="0"/>
        </c:dLbls>
        <c:gapWidth val="150"/>
        <c:axId val="67451136"/>
        <c:axId val="66437120"/>
      </c:barChart>
      <c:catAx>
        <c:axId val="67451136"/>
        <c:scaling>
          <c:orientation val="minMax"/>
        </c:scaling>
        <c:delete val="0"/>
        <c:axPos val="b"/>
        <c:numFmt formatCode="General" sourceLinked="0"/>
        <c:majorTickMark val="none"/>
        <c:minorTickMark val="none"/>
        <c:tickLblPos val="nextTo"/>
        <c:spPr>
          <a:ln>
            <a:solidFill>
              <a:srgbClr val="808080"/>
            </a:solidFill>
          </a:ln>
        </c:spPr>
        <c:txPr>
          <a:bodyPr/>
          <a:lstStyle/>
          <a:p>
            <a:pPr>
              <a:defRPr sz="1200"/>
            </a:pPr>
            <a:endParaRPr lang="en-US"/>
          </a:p>
        </c:txPr>
        <c:crossAx val="66437120"/>
        <c:crosses val="autoZero"/>
        <c:auto val="1"/>
        <c:lblAlgn val="ctr"/>
        <c:lblOffset val="100"/>
        <c:noMultiLvlLbl val="1"/>
      </c:catAx>
      <c:valAx>
        <c:axId val="66437120"/>
        <c:scaling>
          <c:orientation val="minMax"/>
        </c:scaling>
        <c:delete val="0"/>
        <c:axPos val="l"/>
        <c:majorGridlines>
          <c:spPr>
            <a:ln>
              <a:solidFill>
                <a:srgbClr val="D8D8D8"/>
              </a:solidFill>
            </a:ln>
          </c:spPr>
        </c:majorGridlines>
        <c:numFmt formatCode="0%" sourceLinked="0"/>
        <c:majorTickMark val="none"/>
        <c:minorTickMark val="none"/>
        <c:tickLblPos val="nextTo"/>
        <c:spPr>
          <a:ln>
            <a:noFill/>
          </a:ln>
        </c:spPr>
        <c:txPr>
          <a:bodyPr/>
          <a:lstStyle/>
          <a:p>
            <a:pPr>
              <a:defRPr sz="1200"/>
            </a:pPr>
            <a:endParaRPr lang="en-US"/>
          </a:p>
        </c:txPr>
        <c:crossAx val="67451136"/>
        <c:crosses val="autoZero"/>
        <c:crossBetween val="between"/>
      </c:valAx>
    </c:plotArea>
    <c:plotVisOnly val="1"/>
    <c:dispBlanksAs val="zero"/>
    <c:showDLblsOverMax val="1"/>
  </c:chart>
  <c:txPr>
    <a:bodyPr/>
    <a:lstStyle/>
    <a:p>
      <a:pPr>
        <a:defRPr sz="1800"/>
      </a:pPr>
      <a:endParaRPr lang="ru-RU"/>
    </a:p>
  </c:txPr>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1"/>
  <c:lang val="en-US"/>
  <c:roundedCorners val="1"/>
  <c:style val="2"/>
  <c:chart>
    <c:autoTitleDeleted val="1"/>
    <c:plotArea>
      <c:layout/>
      <c:barChart>
        <c:barDir val="col"/>
        <c:grouping val="clustered"/>
        <c:varyColors val="1"/>
        <c:ser>
          <c:idx val="0"/>
          <c:order val="0"/>
          <c:invertIfNegative val="1"/>
          <c:dPt>
            <c:idx val="0"/>
            <c:invertIfNegative val="1"/>
            <c:bubble3D val="0"/>
            <c:spPr>
              <a:solidFill>
                <a:srgbClr val="4980BA"/>
              </a:solidFill>
            </c:spPr>
            <c:extLst>
              <c:ext xmlns:c16="http://schemas.microsoft.com/office/drawing/2014/chart" uri="{C3380CC4-5D6E-409C-BE32-E72D297353CC}">
                <c16:uniqueId val="{00000001-AF97-4FE5-9F5A-1CCE6397718F}"/>
              </c:ext>
            </c:extLst>
          </c:dPt>
          <c:dPt>
            <c:idx val="1"/>
            <c:invertIfNegative val="1"/>
            <c:bubble3D val="0"/>
            <c:spPr>
              <a:solidFill>
                <a:srgbClr val="C6514E"/>
              </a:solidFill>
            </c:spPr>
            <c:extLst>
              <c:ext xmlns:c16="http://schemas.microsoft.com/office/drawing/2014/chart" uri="{C3380CC4-5D6E-409C-BE32-E72D297353CC}">
                <c16:uniqueId val="{00000003-AF97-4FE5-9F5A-1CCE6397718F}"/>
              </c:ext>
            </c:extLst>
          </c:dPt>
          <c:dPt>
            <c:idx val="2"/>
            <c:invertIfNegative val="1"/>
            <c:bubble3D val="0"/>
            <c:spPr>
              <a:solidFill>
                <a:srgbClr val="96B95D"/>
              </a:solidFill>
            </c:spPr>
            <c:extLst>
              <c:ext xmlns:c16="http://schemas.microsoft.com/office/drawing/2014/chart" uri="{C3380CC4-5D6E-409C-BE32-E72D297353CC}">
                <c16:uniqueId val="{00000005-AF97-4FE5-9F5A-1CCE6397718F}"/>
              </c:ext>
            </c:extLst>
          </c:dPt>
          <c:dPt>
            <c:idx val="3"/>
            <c:invertIfNegative val="1"/>
            <c:bubble3D val="0"/>
            <c:spPr>
              <a:solidFill>
                <a:srgbClr val="81649F"/>
              </a:solidFill>
            </c:spPr>
            <c:extLst>
              <c:ext xmlns:c16="http://schemas.microsoft.com/office/drawing/2014/chart" uri="{C3380CC4-5D6E-409C-BE32-E72D297353CC}">
                <c16:uniqueId val="{00000007-AF97-4FE5-9F5A-1CCE6397718F}"/>
              </c:ext>
            </c:extLst>
          </c:dPt>
          <c:dLbls>
            <c:numFmt formatCode="0.00%" sourceLinked="0"/>
            <c:spPr>
              <a:noFill/>
              <a:ln>
                <a:noFill/>
              </a:ln>
              <a:effectLst/>
            </c:spPr>
            <c:txPr>
              <a:bodyPr/>
              <a:lstStyle/>
              <a:p>
                <a:pPr>
                  <a:defRPr sz="1000"/>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val>
            <c:numRef>
              <c:f>Sheet1!$B$2:$B$5</c:f>
              <c:numCache>
                <c:formatCode>General</c:formatCode>
                <c:ptCount val="4"/>
                <c:pt idx="0">
                  <c:v>0.4597</c:v>
                </c:pt>
                <c:pt idx="1">
                  <c:v>0.41610000000000003</c:v>
                </c:pt>
                <c:pt idx="2">
                  <c:v>0.1242</c:v>
                </c:pt>
                <c:pt idx="3">
                  <c:v>0</c:v>
                </c:pt>
              </c:numCache>
            </c:numRef>
          </c:val>
          <c:extLst>
            <c:ext xmlns:c15="http://schemas.microsoft.com/office/drawing/2012/chart" uri="{02D57815-91ED-43cb-92C2-25804820EDAC}">
              <c15:filteredSeriesTitle>
                <c15:tx>
                  <c:strRef>
                    <c:extLst>
                      <c:ext uri="{02D57815-91ED-43cb-92C2-25804820EDAC}">
                        <c15:formulaRef>
                          <c15:sqref>Sheet1!$B$1</c15:sqref>
                        </c15:formulaRef>
                      </c:ext>
                    </c:extLst>
                    <c:strCache>
                      <c:ptCount val="1"/>
                    </c:strCache>
                  </c:strRef>
                </c15:tx>
              </c15:filteredSeriesTitle>
            </c:ext>
            <c:ext xmlns:c15="http://schemas.microsoft.com/office/drawing/2012/chart" uri="{02D57815-91ED-43cb-92C2-25804820EDAC}">
              <c15:filteredCategoryTitle>
                <c15:cat>
                  <c:strRef>
                    <c:extLst>
                      <c:ext uri="{02D57815-91ED-43cb-92C2-25804820EDAC}">
                        <c15:formulaRef>
                          <c15:sqref>Sheet1!$A$2:$A$5</c15:sqref>
                        </c15:formulaRef>
                      </c:ext>
                    </c:extLst>
                    <c:strCache>
                      <c:ptCount val="4"/>
                      <c:pt idx="0">
                        <c:v>Morning</c:v>
                      </c:pt>
                      <c:pt idx="1">
                        <c:v>Afternoon</c:v>
                      </c:pt>
                      <c:pt idx="2">
                        <c:v>Evening</c:v>
                      </c:pt>
                      <c:pt idx="3">
                        <c:v>Nightime</c:v>
                      </c:pt>
                    </c:strCache>
                  </c:strRef>
                </c15:cat>
              </c15:filteredCategoryTitle>
            </c:ext>
            <c:ext xmlns:c16="http://schemas.microsoft.com/office/drawing/2014/chart" uri="{C3380CC4-5D6E-409C-BE32-E72D297353CC}">
              <c16:uniqueId val="{00000008-AF97-4FE5-9F5A-1CCE6397718F}"/>
            </c:ext>
          </c:extLst>
        </c:ser>
        <c:dLbls>
          <c:showLegendKey val="0"/>
          <c:showVal val="0"/>
          <c:showCatName val="0"/>
          <c:showSerName val="0"/>
          <c:showPercent val="0"/>
          <c:showBubbleSize val="0"/>
        </c:dLbls>
        <c:gapWidth val="150"/>
        <c:axId val="67451136"/>
        <c:axId val="66437120"/>
      </c:barChart>
      <c:catAx>
        <c:axId val="67451136"/>
        <c:scaling>
          <c:orientation val="minMax"/>
        </c:scaling>
        <c:delete val="0"/>
        <c:axPos val="b"/>
        <c:numFmt formatCode="General" sourceLinked="0"/>
        <c:majorTickMark val="none"/>
        <c:minorTickMark val="none"/>
        <c:tickLblPos val="nextTo"/>
        <c:spPr>
          <a:ln>
            <a:solidFill>
              <a:srgbClr val="808080"/>
            </a:solidFill>
          </a:ln>
        </c:spPr>
        <c:txPr>
          <a:bodyPr/>
          <a:lstStyle/>
          <a:p>
            <a:pPr>
              <a:defRPr sz="1200"/>
            </a:pPr>
            <a:endParaRPr lang="en-US"/>
          </a:p>
        </c:txPr>
        <c:crossAx val="66437120"/>
        <c:crosses val="autoZero"/>
        <c:auto val="1"/>
        <c:lblAlgn val="ctr"/>
        <c:lblOffset val="100"/>
        <c:noMultiLvlLbl val="1"/>
      </c:catAx>
      <c:valAx>
        <c:axId val="66437120"/>
        <c:scaling>
          <c:orientation val="minMax"/>
        </c:scaling>
        <c:delete val="0"/>
        <c:axPos val="l"/>
        <c:majorGridlines>
          <c:spPr>
            <a:ln>
              <a:solidFill>
                <a:srgbClr val="D8D8D8"/>
              </a:solidFill>
            </a:ln>
          </c:spPr>
        </c:majorGridlines>
        <c:numFmt formatCode="0%" sourceLinked="0"/>
        <c:majorTickMark val="none"/>
        <c:minorTickMark val="none"/>
        <c:tickLblPos val="nextTo"/>
        <c:spPr>
          <a:ln>
            <a:noFill/>
          </a:ln>
        </c:spPr>
        <c:txPr>
          <a:bodyPr/>
          <a:lstStyle/>
          <a:p>
            <a:pPr>
              <a:defRPr sz="1200"/>
            </a:pPr>
            <a:endParaRPr lang="en-US"/>
          </a:p>
        </c:txPr>
        <c:crossAx val="67451136"/>
        <c:crosses val="autoZero"/>
        <c:crossBetween val="between"/>
      </c:valAx>
    </c:plotArea>
    <c:plotVisOnly val="1"/>
    <c:dispBlanksAs val="zero"/>
    <c:showDLblsOverMax val="1"/>
  </c:chart>
  <c:txPr>
    <a:bodyPr/>
    <a:lstStyle/>
    <a:p>
      <a:pPr>
        <a:defRPr sz="1800"/>
      </a:pPr>
      <a:endParaRPr lang="ru-RU"/>
    </a:p>
  </c:txPr>
  <c:externalData r:id="rId1">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1"/>
  <c:lang val="en-US"/>
  <c:roundedCorners val="1"/>
  <c:style val="2"/>
  <c:chart>
    <c:autoTitleDeleted val="1"/>
    <c:plotArea>
      <c:layout/>
      <c:barChart>
        <c:barDir val="col"/>
        <c:grouping val="clustered"/>
        <c:varyColors val="1"/>
        <c:ser>
          <c:idx val="0"/>
          <c:order val="0"/>
          <c:invertIfNegative val="1"/>
          <c:dPt>
            <c:idx val="0"/>
            <c:invertIfNegative val="1"/>
            <c:bubble3D val="0"/>
            <c:spPr>
              <a:solidFill>
                <a:srgbClr val="4980BA"/>
              </a:solidFill>
            </c:spPr>
            <c:extLst>
              <c:ext xmlns:c16="http://schemas.microsoft.com/office/drawing/2014/chart" uri="{C3380CC4-5D6E-409C-BE32-E72D297353CC}">
                <c16:uniqueId val="{00000001-407C-4551-A5B8-27FD4C8B7E74}"/>
              </c:ext>
            </c:extLst>
          </c:dPt>
          <c:dPt>
            <c:idx val="1"/>
            <c:invertIfNegative val="1"/>
            <c:bubble3D val="0"/>
            <c:spPr>
              <a:solidFill>
                <a:srgbClr val="C6514E"/>
              </a:solidFill>
            </c:spPr>
            <c:extLst>
              <c:ext xmlns:c16="http://schemas.microsoft.com/office/drawing/2014/chart" uri="{C3380CC4-5D6E-409C-BE32-E72D297353CC}">
                <c16:uniqueId val="{00000003-407C-4551-A5B8-27FD4C8B7E74}"/>
              </c:ext>
            </c:extLst>
          </c:dPt>
          <c:dPt>
            <c:idx val="2"/>
            <c:invertIfNegative val="1"/>
            <c:bubble3D val="0"/>
            <c:spPr>
              <a:solidFill>
                <a:srgbClr val="96B95D"/>
              </a:solidFill>
            </c:spPr>
            <c:extLst>
              <c:ext xmlns:c16="http://schemas.microsoft.com/office/drawing/2014/chart" uri="{C3380CC4-5D6E-409C-BE32-E72D297353CC}">
                <c16:uniqueId val="{00000005-407C-4551-A5B8-27FD4C8B7E74}"/>
              </c:ext>
            </c:extLst>
          </c:dPt>
          <c:dPt>
            <c:idx val="3"/>
            <c:invertIfNegative val="1"/>
            <c:bubble3D val="0"/>
            <c:spPr>
              <a:solidFill>
                <a:srgbClr val="81649F"/>
              </a:solidFill>
            </c:spPr>
            <c:extLst>
              <c:ext xmlns:c16="http://schemas.microsoft.com/office/drawing/2014/chart" uri="{C3380CC4-5D6E-409C-BE32-E72D297353CC}">
                <c16:uniqueId val="{00000007-407C-4551-A5B8-27FD4C8B7E74}"/>
              </c:ext>
            </c:extLst>
          </c:dPt>
          <c:dPt>
            <c:idx val="4"/>
            <c:invertIfNegative val="1"/>
            <c:bubble3D val="0"/>
            <c:spPr>
              <a:solidFill>
                <a:srgbClr val="38ABC4"/>
              </a:solidFill>
            </c:spPr>
            <c:extLst>
              <c:ext xmlns:c16="http://schemas.microsoft.com/office/drawing/2014/chart" uri="{C3380CC4-5D6E-409C-BE32-E72D297353CC}">
                <c16:uniqueId val="{00000009-407C-4551-A5B8-27FD4C8B7E74}"/>
              </c:ext>
            </c:extLst>
          </c:dPt>
          <c:dLbls>
            <c:numFmt formatCode="0.00%" sourceLinked="0"/>
            <c:spPr>
              <a:noFill/>
              <a:ln>
                <a:noFill/>
              </a:ln>
              <a:effectLst/>
            </c:spPr>
            <c:txPr>
              <a:bodyPr/>
              <a:lstStyle/>
              <a:p>
                <a:pPr>
                  <a:defRPr sz="1000"/>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val>
            <c:numRef>
              <c:f>Sheet1!$B$2:$B$6</c:f>
              <c:numCache>
                <c:formatCode>General</c:formatCode>
                <c:ptCount val="5"/>
                <c:pt idx="0">
                  <c:v>0.17330000000000001</c:v>
                </c:pt>
                <c:pt idx="1">
                  <c:v>0.3967</c:v>
                </c:pt>
                <c:pt idx="2">
                  <c:v>0.28000000000000003</c:v>
                </c:pt>
                <c:pt idx="3">
                  <c:v>0.12</c:v>
                </c:pt>
                <c:pt idx="4">
                  <c:v>0.03</c:v>
                </c:pt>
              </c:numCache>
            </c:numRef>
          </c:val>
          <c:extLst>
            <c:ext xmlns:c15="http://schemas.microsoft.com/office/drawing/2012/chart" uri="{02D57815-91ED-43cb-92C2-25804820EDAC}">
              <c15:filteredSeriesTitle>
                <c15:tx>
                  <c:strRef>
                    <c:extLst>
                      <c:ext uri="{02D57815-91ED-43cb-92C2-25804820EDAC}">
                        <c15:formulaRef>
                          <c15:sqref>Sheet1!$B$1</c15:sqref>
                        </c15:formulaRef>
                      </c:ext>
                    </c:extLst>
                    <c:strCache>
                      <c:ptCount val="1"/>
                    </c:strCache>
                  </c:strRef>
                </c15:tx>
              </c15:filteredSeriesTitle>
            </c:ext>
            <c:ext xmlns:c15="http://schemas.microsoft.com/office/drawing/2012/chart" uri="{02D57815-91ED-43cb-92C2-25804820EDAC}">
              <c15:filteredCategoryTitle>
                <c15:cat>
                  <c:strRef>
                    <c:extLst>
                      <c:ext uri="{02D57815-91ED-43cb-92C2-25804820EDAC}">
                        <c15:formulaRef>
                          <c15:sqref>Sheet1!$A$2:$A$6</c15:sqref>
                        </c15:formulaRef>
                      </c:ext>
                    </c:extLst>
                    <c:strCache>
                      <c:ptCount val="5"/>
                      <c:pt idx="0">
                        <c:v>Very safe</c:v>
                      </c:pt>
                      <c:pt idx="1">
                        <c:v>Safe</c:v>
                      </c:pt>
                      <c:pt idx="2">
                        <c:v>Neither safe not unsafe</c:v>
                      </c:pt>
                      <c:pt idx="3">
                        <c:v>Unsafe</c:v>
                      </c:pt>
                      <c:pt idx="4">
                        <c:v>Very unsafe</c:v>
                      </c:pt>
                    </c:strCache>
                  </c:strRef>
                </c15:cat>
              </c15:filteredCategoryTitle>
            </c:ext>
            <c:ext xmlns:c16="http://schemas.microsoft.com/office/drawing/2014/chart" uri="{C3380CC4-5D6E-409C-BE32-E72D297353CC}">
              <c16:uniqueId val="{0000000A-407C-4551-A5B8-27FD4C8B7E74}"/>
            </c:ext>
          </c:extLst>
        </c:ser>
        <c:dLbls>
          <c:showLegendKey val="0"/>
          <c:showVal val="0"/>
          <c:showCatName val="0"/>
          <c:showSerName val="0"/>
          <c:showPercent val="0"/>
          <c:showBubbleSize val="0"/>
        </c:dLbls>
        <c:gapWidth val="150"/>
        <c:axId val="67451136"/>
        <c:axId val="66437120"/>
      </c:barChart>
      <c:catAx>
        <c:axId val="67451136"/>
        <c:scaling>
          <c:orientation val="minMax"/>
        </c:scaling>
        <c:delete val="0"/>
        <c:axPos val="b"/>
        <c:numFmt formatCode="General" sourceLinked="0"/>
        <c:majorTickMark val="none"/>
        <c:minorTickMark val="none"/>
        <c:tickLblPos val="nextTo"/>
        <c:spPr>
          <a:ln>
            <a:solidFill>
              <a:srgbClr val="808080"/>
            </a:solidFill>
          </a:ln>
        </c:spPr>
        <c:txPr>
          <a:bodyPr/>
          <a:lstStyle/>
          <a:p>
            <a:pPr>
              <a:defRPr sz="1200"/>
            </a:pPr>
            <a:endParaRPr lang="en-US"/>
          </a:p>
        </c:txPr>
        <c:crossAx val="66437120"/>
        <c:crosses val="autoZero"/>
        <c:auto val="1"/>
        <c:lblAlgn val="ctr"/>
        <c:lblOffset val="100"/>
        <c:noMultiLvlLbl val="1"/>
      </c:catAx>
      <c:valAx>
        <c:axId val="66437120"/>
        <c:scaling>
          <c:orientation val="minMax"/>
        </c:scaling>
        <c:delete val="0"/>
        <c:axPos val="l"/>
        <c:majorGridlines>
          <c:spPr>
            <a:ln>
              <a:solidFill>
                <a:srgbClr val="D8D8D8"/>
              </a:solidFill>
            </a:ln>
          </c:spPr>
        </c:majorGridlines>
        <c:numFmt formatCode="0%" sourceLinked="0"/>
        <c:majorTickMark val="none"/>
        <c:minorTickMark val="none"/>
        <c:tickLblPos val="nextTo"/>
        <c:spPr>
          <a:ln>
            <a:noFill/>
          </a:ln>
        </c:spPr>
        <c:txPr>
          <a:bodyPr/>
          <a:lstStyle/>
          <a:p>
            <a:pPr>
              <a:defRPr sz="1200"/>
            </a:pPr>
            <a:endParaRPr lang="en-US"/>
          </a:p>
        </c:txPr>
        <c:crossAx val="67451136"/>
        <c:crosses val="autoZero"/>
        <c:crossBetween val="between"/>
      </c:valAx>
    </c:plotArea>
    <c:plotVisOnly val="1"/>
    <c:dispBlanksAs val="zero"/>
    <c:showDLblsOverMax val="1"/>
  </c:chart>
  <c:txPr>
    <a:bodyPr/>
    <a:lstStyle/>
    <a:p>
      <a:pPr>
        <a:defRPr sz="1800"/>
      </a:pPr>
      <a:endParaRPr lang="ru-RU"/>
    </a:p>
  </c:txPr>
  <c:externalData r:id="rId1">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1"/>
  <c:lang val="en-US"/>
  <c:roundedCorners val="1"/>
  <c:style val="2"/>
  <c:chart>
    <c:autoTitleDeleted val="1"/>
    <c:plotArea>
      <c:layout/>
      <c:barChart>
        <c:barDir val="col"/>
        <c:grouping val="clustered"/>
        <c:varyColors val="1"/>
        <c:ser>
          <c:idx val="0"/>
          <c:order val="0"/>
          <c:invertIfNegative val="1"/>
          <c:dPt>
            <c:idx val="0"/>
            <c:invertIfNegative val="1"/>
            <c:bubble3D val="0"/>
            <c:spPr>
              <a:solidFill>
                <a:srgbClr val="4980BA"/>
              </a:solidFill>
            </c:spPr>
            <c:extLst>
              <c:ext xmlns:c16="http://schemas.microsoft.com/office/drawing/2014/chart" uri="{C3380CC4-5D6E-409C-BE32-E72D297353CC}">
                <c16:uniqueId val="{00000001-D375-4763-9016-6FD00EB48036}"/>
              </c:ext>
            </c:extLst>
          </c:dPt>
          <c:dPt>
            <c:idx val="1"/>
            <c:invertIfNegative val="1"/>
            <c:bubble3D val="0"/>
            <c:spPr>
              <a:solidFill>
                <a:srgbClr val="C6514E"/>
              </a:solidFill>
            </c:spPr>
            <c:extLst>
              <c:ext xmlns:c16="http://schemas.microsoft.com/office/drawing/2014/chart" uri="{C3380CC4-5D6E-409C-BE32-E72D297353CC}">
                <c16:uniqueId val="{00000003-D375-4763-9016-6FD00EB48036}"/>
              </c:ext>
            </c:extLst>
          </c:dPt>
          <c:dPt>
            <c:idx val="2"/>
            <c:invertIfNegative val="1"/>
            <c:bubble3D val="0"/>
            <c:spPr>
              <a:solidFill>
                <a:srgbClr val="96B95D"/>
              </a:solidFill>
            </c:spPr>
            <c:extLst>
              <c:ext xmlns:c16="http://schemas.microsoft.com/office/drawing/2014/chart" uri="{C3380CC4-5D6E-409C-BE32-E72D297353CC}">
                <c16:uniqueId val="{00000005-D375-4763-9016-6FD00EB48036}"/>
              </c:ext>
            </c:extLst>
          </c:dPt>
          <c:dPt>
            <c:idx val="3"/>
            <c:invertIfNegative val="1"/>
            <c:bubble3D val="0"/>
            <c:spPr>
              <a:solidFill>
                <a:srgbClr val="81649F"/>
              </a:solidFill>
            </c:spPr>
            <c:extLst>
              <c:ext xmlns:c16="http://schemas.microsoft.com/office/drawing/2014/chart" uri="{C3380CC4-5D6E-409C-BE32-E72D297353CC}">
                <c16:uniqueId val="{00000007-D375-4763-9016-6FD00EB48036}"/>
              </c:ext>
            </c:extLst>
          </c:dPt>
          <c:dPt>
            <c:idx val="4"/>
            <c:invertIfNegative val="1"/>
            <c:bubble3D val="0"/>
            <c:spPr>
              <a:solidFill>
                <a:srgbClr val="38ABC4"/>
              </a:solidFill>
            </c:spPr>
            <c:extLst>
              <c:ext xmlns:c16="http://schemas.microsoft.com/office/drawing/2014/chart" uri="{C3380CC4-5D6E-409C-BE32-E72D297353CC}">
                <c16:uniqueId val="{00000009-D375-4763-9016-6FD00EB48036}"/>
              </c:ext>
            </c:extLst>
          </c:dPt>
          <c:dLbls>
            <c:numFmt formatCode="0.00%" sourceLinked="0"/>
            <c:spPr>
              <a:noFill/>
              <a:ln>
                <a:noFill/>
              </a:ln>
              <a:effectLst/>
            </c:spPr>
            <c:txPr>
              <a:bodyPr/>
              <a:lstStyle/>
              <a:p>
                <a:pPr>
                  <a:defRPr sz="1000"/>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val>
            <c:numRef>
              <c:f>Sheet1!$B$2:$B$6</c:f>
              <c:numCache>
                <c:formatCode>General</c:formatCode>
                <c:ptCount val="5"/>
                <c:pt idx="0">
                  <c:v>2.3300000000000001E-2</c:v>
                </c:pt>
                <c:pt idx="1">
                  <c:v>0.09</c:v>
                </c:pt>
                <c:pt idx="2">
                  <c:v>0.28000000000000003</c:v>
                </c:pt>
                <c:pt idx="3">
                  <c:v>0.39</c:v>
                </c:pt>
                <c:pt idx="4">
                  <c:v>0.2167</c:v>
                </c:pt>
              </c:numCache>
            </c:numRef>
          </c:val>
          <c:extLst>
            <c:ext xmlns:c15="http://schemas.microsoft.com/office/drawing/2012/chart" uri="{02D57815-91ED-43cb-92C2-25804820EDAC}">
              <c15:filteredSeriesTitle>
                <c15:tx>
                  <c:strRef>
                    <c:extLst>
                      <c:ext uri="{02D57815-91ED-43cb-92C2-25804820EDAC}">
                        <c15:formulaRef>
                          <c15:sqref>Sheet1!$B$1</c15:sqref>
                        </c15:formulaRef>
                      </c:ext>
                    </c:extLst>
                    <c:strCache>
                      <c:ptCount val="1"/>
                    </c:strCache>
                  </c:strRef>
                </c15:tx>
              </c15:filteredSeriesTitle>
            </c:ext>
            <c:ext xmlns:c15="http://schemas.microsoft.com/office/drawing/2012/chart" uri="{02D57815-91ED-43cb-92C2-25804820EDAC}">
              <c15:filteredCategoryTitle>
                <c15:cat>
                  <c:strRef>
                    <c:extLst>
                      <c:ext uri="{02D57815-91ED-43cb-92C2-25804820EDAC}">
                        <c15:formulaRef>
                          <c15:sqref>Sheet1!$A$2:$A$6</c15:sqref>
                        </c15:formulaRef>
                      </c:ext>
                    </c:extLst>
                    <c:strCache>
                      <c:ptCount val="5"/>
                      <c:pt idx="0">
                        <c:v>Very safe</c:v>
                      </c:pt>
                      <c:pt idx="1">
                        <c:v>Safe</c:v>
                      </c:pt>
                      <c:pt idx="2">
                        <c:v>Neither safe not unsafe</c:v>
                      </c:pt>
                      <c:pt idx="3">
                        <c:v>Unsafe</c:v>
                      </c:pt>
                      <c:pt idx="4">
                        <c:v>Very unsafe</c:v>
                      </c:pt>
                    </c:strCache>
                  </c:strRef>
                </c15:cat>
              </c15:filteredCategoryTitle>
            </c:ext>
            <c:ext xmlns:c16="http://schemas.microsoft.com/office/drawing/2014/chart" uri="{C3380CC4-5D6E-409C-BE32-E72D297353CC}">
              <c16:uniqueId val="{0000000A-D375-4763-9016-6FD00EB48036}"/>
            </c:ext>
          </c:extLst>
        </c:ser>
        <c:dLbls>
          <c:showLegendKey val="0"/>
          <c:showVal val="0"/>
          <c:showCatName val="0"/>
          <c:showSerName val="0"/>
          <c:showPercent val="0"/>
          <c:showBubbleSize val="0"/>
        </c:dLbls>
        <c:gapWidth val="150"/>
        <c:axId val="67451136"/>
        <c:axId val="66437120"/>
      </c:barChart>
      <c:catAx>
        <c:axId val="67451136"/>
        <c:scaling>
          <c:orientation val="minMax"/>
        </c:scaling>
        <c:delete val="0"/>
        <c:axPos val="b"/>
        <c:numFmt formatCode="General" sourceLinked="0"/>
        <c:majorTickMark val="none"/>
        <c:minorTickMark val="none"/>
        <c:tickLblPos val="nextTo"/>
        <c:spPr>
          <a:ln>
            <a:solidFill>
              <a:srgbClr val="808080"/>
            </a:solidFill>
          </a:ln>
        </c:spPr>
        <c:txPr>
          <a:bodyPr/>
          <a:lstStyle/>
          <a:p>
            <a:pPr>
              <a:defRPr sz="1200"/>
            </a:pPr>
            <a:endParaRPr lang="en-US"/>
          </a:p>
        </c:txPr>
        <c:crossAx val="66437120"/>
        <c:crosses val="autoZero"/>
        <c:auto val="1"/>
        <c:lblAlgn val="ctr"/>
        <c:lblOffset val="100"/>
        <c:noMultiLvlLbl val="1"/>
      </c:catAx>
      <c:valAx>
        <c:axId val="66437120"/>
        <c:scaling>
          <c:orientation val="minMax"/>
        </c:scaling>
        <c:delete val="0"/>
        <c:axPos val="l"/>
        <c:majorGridlines>
          <c:spPr>
            <a:ln>
              <a:solidFill>
                <a:srgbClr val="D8D8D8"/>
              </a:solidFill>
            </a:ln>
          </c:spPr>
        </c:majorGridlines>
        <c:numFmt formatCode="0%" sourceLinked="0"/>
        <c:majorTickMark val="none"/>
        <c:minorTickMark val="none"/>
        <c:tickLblPos val="nextTo"/>
        <c:spPr>
          <a:ln>
            <a:noFill/>
          </a:ln>
        </c:spPr>
        <c:txPr>
          <a:bodyPr/>
          <a:lstStyle/>
          <a:p>
            <a:pPr>
              <a:defRPr sz="1200"/>
            </a:pPr>
            <a:endParaRPr lang="en-US"/>
          </a:p>
        </c:txPr>
        <c:crossAx val="67451136"/>
        <c:crosses val="autoZero"/>
        <c:crossBetween val="between"/>
      </c:valAx>
    </c:plotArea>
    <c:plotVisOnly val="1"/>
    <c:dispBlanksAs val="zero"/>
    <c:showDLblsOverMax val="1"/>
  </c:chart>
  <c:txPr>
    <a:bodyPr/>
    <a:lstStyle/>
    <a:p>
      <a:pPr>
        <a:defRPr sz="1800"/>
      </a:pPr>
      <a:endParaRPr lang="ru-RU"/>
    </a:p>
  </c:txPr>
  <c:externalData r:id="rId1">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1"/>
  <c:lang val="en-US"/>
  <c:roundedCorners val="1"/>
  <c:style val="2"/>
  <c:chart>
    <c:autoTitleDeleted val="1"/>
    <c:plotArea>
      <c:layout/>
      <c:barChart>
        <c:barDir val="col"/>
        <c:grouping val="clustered"/>
        <c:varyColors val="1"/>
        <c:ser>
          <c:idx val="0"/>
          <c:order val="0"/>
          <c:invertIfNegative val="1"/>
          <c:dPt>
            <c:idx val="0"/>
            <c:invertIfNegative val="1"/>
            <c:bubble3D val="0"/>
            <c:spPr>
              <a:solidFill>
                <a:srgbClr val="4980BA"/>
              </a:solidFill>
            </c:spPr>
            <c:extLst>
              <c:ext xmlns:c16="http://schemas.microsoft.com/office/drawing/2014/chart" uri="{C3380CC4-5D6E-409C-BE32-E72D297353CC}">
                <c16:uniqueId val="{00000001-E532-4759-B4E0-4BACFAF27C65}"/>
              </c:ext>
            </c:extLst>
          </c:dPt>
          <c:dPt>
            <c:idx val="1"/>
            <c:invertIfNegative val="1"/>
            <c:bubble3D val="0"/>
            <c:spPr>
              <a:solidFill>
                <a:srgbClr val="C6514E"/>
              </a:solidFill>
            </c:spPr>
            <c:extLst>
              <c:ext xmlns:c16="http://schemas.microsoft.com/office/drawing/2014/chart" uri="{C3380CC4-5D6E-409C-BE32-E72D297353CC}">
                <c16:uniqueId val="{00000003-E532-4759-B4E0-4BACFAF27C65}"/>
              </c:ext>
            </c:extLst>
          </c:dPt>
          <c:dLbls>
            <c:numFmt formatCode="0.00%" sourceLinked="0"/>
            <c:spPr>
              <a:noFill/>
              <a:ln>
                <a:noFill/>
              </a:ln>
              <a:effectLst/>
            </c:spPr>
            <c:txPr>
              <a:bodyPr/>
              <a:lstStyle/>
              <a:p>
                <a:pPr>
                  <a:defRPr sz="1000"/>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val>
            <c:numRef>
              <c:f>Sheet1!$B$2:$B$3</c:f>
              <c:numCache>
                <c:formatCode>General</c:formatCode>
                <c:ptCount val="2"/>
                <c:pt idx="0">
                  <c:v>0.45079999999999998</c:v>
                </c:pt>
                <c:pt idx="1">
                  <c:v>0.54920000000000002</c:v>
                </c:pt>
              </c:numCache>
            </c:numRef>
          </c:val>
          <c:extLst>
            <c:ext xmlns:c15="http://schemas.microsoft.com/office/drawing/2012/chart" uri="{02D57815-91ED-43cb-92C2-25804820EDAC}">
              <c15:filteredSeriesTitle>
                <c15:tx>
                  <c:strRef>
                    <c:extLst>
                      <c:ext uri="{02D57815-91ED-43cb-92C2-25804820EDAC}">
                        <c15:formulaRef>
                          <c15:sqref>Sheet1!$B$1</c15:sqref>
                        </c15:formulaRef>
                      </c:ext>
                    </c:extLst>
                    <c:strCache>
                      <c:ptCount val="1"/>
                    </c:strCache>
                  </c:strRef>
                </c15:tx>
              </c15:filteredSeriesTitle>
            </c:ext>
            <c:ext xmlns:c15="http://schemas.microsoft.com/office/drawing/2012/chart" uri="{02D57815-91ED-43cb-92C2-25804820EDAC}">
              <c15:filteredCategoryTitle>
                <c15:cat>
                  <c:strRef>
                    <c:extLst>
                      <c:ext uri="{02D57815-91ED-43cb-92C2-25804820EDAC}">
                        <c15:formulaRef>
                          <c15:sqref>Sheet1!$A$2:$A$3</c15:sqref>
                        </c15:formulaRef>
                      </c:ext>
                    </c:extLst>
                    <c:strCache>
                      <c:ptCount val="2"/>
                      <c:pt idx="0">
                        <c:v>Yes</c:v>
                      </c:pt>
                      <c:pt idx="1">
                        <c:v>No</c:v>
                      </c:pt>
                    </c:strCache>
                  </c:strRef>
                </c15:cat>
              </c15:filteredCategoryTitle>
            </c:ext>
            <c:ext xmlns:c16="http://schemas.microsoft.com/office/drawing/2014/chart" uri="{C3380CC4-5D6E-409C-BE32-E72D297353CC}">
              <c16:uniqueId val="{00000004-E532-4759-B4E0-4BACFAF27C65}"/>
            </c:ext>
          </c:extLst>
        </c:ser>
        <c:dLbls>
          <c:showLegendKey val="0"/>
          <c:showVal val="0"/>
          <c:showCatName val="0"/>
          <c:showSerName val="0"/>
          <c:showPercent val="0"/>
          <c:showBubbleSize val="0"/>
        </c:dLbls>
        <c:gapWidth val="150"/>
        <c:axId val="67451136"/>
        <c:axId val="66437120"/>
      </c:barChart>
      <c:catAx>
        <c:axId val="67451136"/>
        <c:scaling>
          <c:orientation val="minMax"/>
        </c:scaling>
        <c:delete val="0"/>
        <c:axPos val="b"/>
        <c:numFmt formatCode="General" sourceLinked="0"/>
        <c:majorTickMark val="none"/>
        <c:minorTickMark val="none"/>
        <c:tickLblPos val="nextTo"/>
        <c:spPr>
          <a:ln>
            <a:solidFill>
              <a:srgbClr val="808080"/>
            </a:solidFill>
          </a:ln>
        </c:spPr>
        <c:txPr>
          <a:bodyPr/>
          <a:lstStyle/>
          <a:p>
            <a:pPr>
              <a:defRPr sz="1200"/>
            </a:pPr>
            <a:endParaRPr lang="en-US"/>
          </a:p>
        </c:txPr>
        <c:crossAx val="66437120"/>
        <c:crosses val="autoZero"/>
        <c:auto val="1"/>
        <c:lblAlgn val="ctr"/>
        <c:lblOffset val="100"/>
        <c:noMultiLvlLbl val="1"/>
      </c:catAx>
      <c:valAx>
        <c:axId val="66437120"/>
        <c:scaling>
          <c:orientation val="minMax"/>
        </c:scaling>
        <c:delete val="0"/>
        <c:axPos val="l"/>
        <c:majorGridlines>
          <c:spPr>
            <a:ln>
              <a:solidFill>
                <a:srgbClr val="D8D8D8"/>
              </a:solidFill>
            </a:ln>
          </c:spPr>
        </c:majorGridlines>
        <c:numFmt formatCode="0%" sourceLinked="0"/>
        <c:majorTickMark val="none"/>
        <c:minorTickMark val="none"/>
        <c:tickLblPos val="nextTo"/>
        <c:spPr>
          <a:ln>
            <a:noFill/>
          </a:ln>
        </c:spPr>
        <c:txPr>
          <a:bodyPr/>
          <a:lstStyle/>
          <a:p>
            <a:pPr>
              <a:defRPr sz="1200"/>
            </a:pPr>
            <a:endParaRPr lang="en-US"/>
          </a:p>
        </c:txPr>
        <c:crossAx val="67451136"/>
        <c:crosses val="autoZero"/>
        <c:crossBetween val="between"/>
      </c:valAx>
    </c:plotArea>
    <c:plotVisOnly val="1"/>
    <c:dispBlanksAs val="zero"/>
    <c:showDLblsOverMax val="1"/>
  </c:chart>
  <c:txPr>
    <a:bodyPr/>
    <a:lstStyle/>
    <a:p>
      <a:pPr>
        <a:defRPr sz="1800"/>
      </a:pPr>
      <a:endParaRPr lang="ru-RU"/>
    </a:p>
  </c:txPr>
  <c:externalData r:id="rId1">
    <c:autoUpdate val="0"/>
  </c:externalData>
</c:chartSpac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37D69B91-2147-AE44-9A29-A3A04B6CEA19}" type="datetimeFigureOut">
              <a:rPr lang="en-US" smtClean="0"/>
              <a:t>4/7/2025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7CAF5E3-590F-234E-9775-BAC5EAE49265}" type="slidenum">
              <a:rPr lang="en-US" smtClean="0"/>
              <a:t>‹#›</a:t>
            </a:fld>
            <a:endParaRPr lang="en-US"/>
          </a:p>
        </p:txBody>
      </p:sp>
    </p:spTree>
    <p:extLst>
      <p:ext uri="{BB962C8B-B14F-4D97-AF65-F5344CB8AC3E}">
        <p14:creationId xmlns:p14="http://schemas.microsoft.com/office/powerpoint/2010/main" val="32295407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7D69B91-2147-AE44-9A29-A3A04B6CEA19}" type="datetimeFigureOut">
              <a:rPr lang="en-US" smtClean="0"/>
              <a:t>4/7/2025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7CAF5E3-590F-234E-9775-BAC5EAE49265}" type="slidenum">
              <a:rPr lang="en-US" smtClean="0"/>
              <a:t>‹#›</a:t>
            </a:fld>
            <a:endParaRPr lang="en-US"/>
          </a:p>
        </p:txBody>
      </p:sp>
    </p:spTree>
    <p:extLst>
      <p:ext uri="{BB962C8B-B14F-4D97-AF65-F5344CB8AC3E}">
        <p14:creationId xmlns:p14="http://schemas.microsoft.com/office/powerpoint/2010/main" val="1368747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7D69B91-2147-AE44-9A29-A3A04B6CEA19}" type="datetimeFigureOut">
              <a:rPr lang="en-US" smtClean="0"/>
              <a:t>4/7/2025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7CAF5E3-590F-234E-9775-BAC5EAE49265}" type="slidenum">
              <a:rPr lang="en-US" smtClean="0"/>
              <a:t>‹#›</a:t>
            </a:fld>
            <a:endParaRPr lang="en-US"/>
          </a:p>
        </p:txBody>
      </p:sp>
    </p:spTree>
    <p:extLst>
      <p:ext uri="{BB962C8B-B14F-4D97-AF65-F5344CB8AC3E}">
        <p14:creationId xmlns:p14="http://schemas.microsoft.com/office/powerpoint/2010/main" val="316880392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37D69B91-2147-AE44-9A29-A3A04B6CEA19}" type="datetimeFigureOut">
              <a:rPr lang="en-US" smtClean="0"/>
              <a:t>4/7/2025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7CAF5E3-590F-234E-9775-BAC5EAE49265}" type="slidenum">
              <a:rPr lang="en-US" smtClean="0"/>
              <a:t>‹#›</a:t>
            </a:fld>
            <a:endParaRPr lang="en-US"/>
          </a:p>
        </p:txBody>
      </p:sp>
    </p:spTree>
    <p:extLst>
      <p:ext uri="{BB962C8B-B14F-4D97-AF65-F5344CB8AC3E}">
        <p14:creationId xmlns:p14="http://schemas.microsoft.com/office/powerpoint/2010/main" val="32295407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7D69B91-2147-AE44-9A29-A3A04B6CEA19}" type="datetimeFigureOut">
              <a:rPr lang="en-US" smtClean="0"/>
              <a:t>4/7/2025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7CAF5E3-590F-234E-9775-BAC5EAE49265}" type="slidenum">
              <a:rPr lang="en-US" smtClean="0"/>
              <a:t>‹#›</a:t>
            </a:fld>
            <a:endParaRPr lang="en-US"/>
          </a:p>
        </p:txBody>
      </p:sp>
    </p:spTree>
    <p:extLst>
      <p:ext uri="{BB962C8B-B14F-4D97-AF65-F5344CB8AC3E}">
        <p14:creationId xmlns:p14="http://schemas.microsoft.com/office/powerpoint/2010/main" val="26220502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37D69B91-2147-AE44-9A29-A3A04B6CEA19}" type="datetimeFigureOut">
              <a:rPr lang="en-US" smtClean="0"/>
              <a:t>4/7/2025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7CAF5E3-590F-234E-9775-BAC5EAE49265}" type="slidenum">
              <a:rPr lang="en-US" smtClean="0"/>
              <a:t>‹#›</a:t>
            </a:fld>
            <a:endParaRPr lang="en-US"/>
          </a:p>
        </p:txBody>
      </p:sp>
    </p:spTree>
    <p:extLst>
      <p:ext uri="{BB962C8B-B14F-4D97-AF65-F5344CB8AC3E}">
        <p14:creationId xmlns:p14="http://schemas.microsoft.com/office/powerpoint/2010/main" val="5517502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37D69B91-2147-AE44-9A29-A3A04B6CEA19}" type="datetimeFigureOut">
              <a:rPr lang="en-US" smtClean="0"/>
              <a:t>4/7/2025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7CAF5E3-590F-234E-9775-BAC5EAE49265}" type="slidenum">
              <a:rPr lang="en-US" smtClean="0"/>
              <a:t>‹#›</a:t>
            </a:fld>
            <a:endParaRPr lang="en-US"/>
          </a:p>
        </p:txBody>
      </p:sp>
    </p:spTree>
    <p:extLst>
      <p:ext uri="{BB962C8B-B14F-4D97-AF65-F5344CB8AC3E}">
        <p14:creationId xmlns:p14="http://schemas.microsoft.com/office/powerpoint/2010/main" val="19841614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37D69B91-2147-AE44-9A29-A3A04B6CEA19}" type="datetimeFigureOut">
              <a:rPr lang="en-US" smtClean="0"/>
              <a:t>4/7/2025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7CAF5E3-590F-234E-9775-BAC5EAE49265}" type="slidenum">
              <a:rPr lang="en-US" smtClean="0"/>
              <a:t>‹#›</a:t>
            </a:fld>
            <a:endParaRPr lang="en-US"/>
          </a:p>
        </p:txBody>
      </p:sp>
    </p:spTree>
    <p:extLst>
      <p:ext uri="{BB962C8B-B14F-4D97-AF65-F5344CB8AC3E}">
        <p14:creationId xmlns:p14="http://schemas.microsoft.com/office/powerpoint/2010/main" val="24889687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37D69B91-2147-AE44-9A29-A3A04B6CEA19}" type="datetimeFigureOut">
              <a:rPr lang="en-US" smtClean="0"/>
              <a:t>4/7/2025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7CAF5E3-590F-234E-9775-BAC5EAE49265}" type="slidenum">
              <a:rPr lang="en-US" smtClean="0"/>
              <a:t>‹#›</a:t>
            </a:fld>
            <a:endParaRPr lang="en-US"/>
          </a:p>
        </p:txBody>
      </p:sp>
    </p:spTree>
    <p:extLst>
      <p:ext uri="{BB962C8B-B14F-4D97-AF65-F5344CB8AC3E}">
        <p14:creationId xmlns:p14="http://schemas.microsoft.com/office/powerpoint/2010/main" val="24674371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7D69B91-2147-AE44-9A29-A3A04B6CEA19}" type="datetimeFigureOut">
              <a:rPr lang="en-US" smtClean="0"/>
              <a:t>4/7/2025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7CAF5E3-590F-234E-9775-BAC5EAE49265}" type="slidenum">
              <a:rPr lang="en-US" smtClean="0"/>
              <a:t>‹#›</a:t>
            </a:fld>
            <a:endParaRPr lang="en-US"/>
          </a:p>
        </p:txBody>
      </p:sp>
    </p:spTree>
    <p:extLst>
      <p:ext uri="{BB962C8B-B14F-4D97-AF65-F5344CB8AC3E}">
        <p14:creationId xmlns:p14="http://schemas.microsoft.com/office/powerpoint/2010/main" val="16410462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37D69B91-2147-AE44-9A29-A3A04B6CEA19}" type="datetimeFigureOut">
              <a:rPr lang="en-US" smtClean="0"/>
              <a:t>4/7/2025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7CAF5E3-590F-234E-9775-BAC5EAE49265}" type="slidenum">
              <a:rPr lang="en-US" smtClean="0"/>
              <a:t>‹#›</a:t>
            </a:fld>
            <a:endParaRPr lang="en-US"/>
          </a:p>
        </p:txBody>
      </p:sp>
    </p:spTree>
    <p:extLst>
      <p:ext uri="{BB962C8B-B14F-4D97-AF65-F5344CB8AC3E}">
        <p14:creationId xmlns:p14="http://schemas.microsoft.com/office/powerpoint/2010/main" val="20966344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37D69B91-2147-AE44-9A29-A3A04B6CEA19}" type="datetimeFigureOut">
              <a:rPr lang="en-US" smtClean="0"/>
              <a:t>4/7/2025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7CAF5E3-590F-234E-9775-BAC5EAE49265}" type="slidenum">
              <a:rPr lang="en-US" smtClean="0"/>
              <a:t>‹#›</a:t>
            </a:fld>
            <a:endParaRPr lang="en-US"/>
          </a:p>
        </p:txBody>
      </p:sp>
    </p:spTree>
    <p:extLst>
      <p:ext uri="{BB962C8B-B14F-4D97-AF65-F5344CB8AC3E}">
        <p14:creationId xmlns:p14="http://schemas.microsoft.com/office/powerpoint/2010/main" val="30548109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defPPr>
              <a:defRPr lang="en-US"/>
            </a:defPPr>
            <a:lvl1pPr marL="0" algn="l"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stStyle>
          <a:p>
            <a:fld id="{37D69B91-2147-AE44-9A29-A3A04B6CEA19}" type="datetimeFigureOut">
              <a:rPr lang="en-US" smtClean="0"/>
              <a:t>4/7/2025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defPPr>
              <a:defRPr lang="en-US"/>
            </a:defPPr>
            <a:lvl1pPr marL="0" algn="ct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stStyle>
          <a:p>
            <a:fld id="{37CAF5E3-590F-234E-9775-BAC5EAE49265}" type="slidenum">
              <a:rPr lang="en-US" smtClean="0"/>
              <a:t>‹#›</a:t>
            </a:fld>
            <a:endParaRPr lang="en-US"/>
          </a:p>
        </p:txBody>
      </p:sp>
      <p:sp>
        <p:nvSpPr>
          <p:cNvPr id="8" name="TextBox 7">
            <a:extLst>
              <a:ext uri="{FF2B5EF4-FFF2-40B4-BE49-F238E27FC236}">
                <a16:creationId xmlns:a16="http://schemas.microsoft.com/office/drawing/2014/main" id="{C9938AEB-484E-AD98-B2C3-C09B0CA72634}"/>
              </a:ext>
            </a:extLst>
          </p:cNvPr>
          <p:cNvSpPr txBox="1"/>
          <p:nvPr>
            <p:extLst>
              <p:ext uri="{1162E1C5-73C7-4A58-AE30-91384D911F3F}">
                <p184:classification xmlns:p184="http://schemas.microsoft.com/office/powerpoint/2018/4/main" val="hdr"/>
              </p:ext>
            </p:extLst>
          </p:nvPr>
        </p:nvSpPr>
        <p:spPr>
          <a:xfrm>
            <a:off x="63500" y="63500"/>
            <a:ext cx="488950" cy="152400"/>
          </a:xfrm>
          <a:prstGeom prst="rect">
            <a:avLst/>
          </a:prstGeom>
        </p:spPr>
        <p:txBody>
          <a:bodyPr horzOverflow="overflow" lIns="0" tIns="0" rIns="0" bIns="0">
            <a:spAutoFit/>
          </a:bodyPr>
          <a:lstStyle/>
          <a:p>
            <a:pPr algn="l"/>
            <a:r>
              <a:rPr lang="en-GB" sz="1000">
                <a:solidFill>
                  <a:srgbClr val="000000"/>
                </a:solidFill>
                <a:latin typeface="Calibri" panose="020F0502020204030204" pitchFamily="34" charset="0"/>
                <a:ea typeface="Calibri" panose="020F0502020204030204" pitchFamily="34" charset="0"/>
                <a:cs typeface="Calibri" panose="020F0502020204030204" pitchFamily="34" charset="0"/>
              </a:rPr>
              <a:t>OFFICIAL</a:t>
            </a:r>
          </a:p>
        </p:txBody>
      </p:sp>
    </p:spTree>
    <p:extLst>
      <p:ext uri="{BB962C8B-B14F-4D97-AF65-F5344CB8AC3E}">
        <p14:creationId xmlns:p14="http://schemas.microsoft.com/office/powerpoint/2010/main" val="192200563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3" r:id="rId12"/>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oleObject" Target="../embeddings/oleObject1.bin"/><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oleObject" Target="../embeddings/oleObject1.bin"/><Relationship Id="rId1" Type="http://schemas.openxmlformats.org/officeDocument/2006/relationships/slideLayout" Target="../slideLayouts/slideLayout12.xml"/><Relationship Id="rId4" Type="http://schemas.openxmlformats.org/officeDocument/2006/relationships/chart" Target="../charts/chart9.xml"/></Relationships>
</file>

<file path=ppt/slides/_rels/slide2.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oleObject" Target="../embeddings/oleObject1.bin"/><Relationship Id="rId1" Type="http://schemas.openxmlformats.org/officeDocument/2006/relationships/slideLayout" Target="../slideLayouts/slideLayout12.xml"/><Relationship Id="rId4" Type="http://schemas.openxmlformats.org/officeDocument/2006/relationships/chart" Target="../charts/chart1.xml"/></Relationships>
</file>

<file path=ppt/slides/_rels/slide3.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oleObject" Target="../embeddings/oleObject1.bin"/><Relationship Id="rId1" Type="http://schemas.openxmlformats.org/officeDocument/2006/relationships/slideLayout" Target="../slideLayouts/slideLayout12.xml"/><Relationship Id="rId4" Type="http://schemas.openxmlformats.org/officeDocument/2006/relationships/chart" Target="../charts/chart2.xml"/></Relationships>
</file>

<file path=ppt/slides/_rels/slide4.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oleObject" Target="../embeddings/oleObject1.bin"/><Relationship Id="rId1" Type="http://schemas.openxmlformats.org/officeDocument/2006/relationships/slideLayout" Target="../slideLayouts/slideLayout12.xml"/><Relationship Id="rId4" Type="http://schemas.openxmlformats.org/officeDocument/2006/relationships/chart" Target="../charts/chart3.xml"/></Relationships>
</file>

<file path=ppt/slides/_rels/slide5.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oleObject" Target="../embeddings/oleObject1.bin"/><Relationship Id="rId1" Type="http://schemas.openxmlformats.org/officeDocument/2006/relationships/slideLayout" Target="../slideLayouts/slideLayout12.xml"/><Relationship Id="rId4" Type="http://schemas.openxmlformats.org/officeDocument/2006/relationships/chart" Target="../charts/chart4.xml"/></Relationships>
</file>

<file path=ppt/slides/_rels/slide6.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oleObject" Target="../embeddings/oleObject1.bin"/><Relationship Id="rId1" Type="http://schemas.openxmlformats.org/officeDocument/2006/relationships/slideLayout" Target="../slideLayouts/slideLayout12.xml"/><Relationship Id="rId4" Type="http://schemas.openxmlformats.org/officeDocument/2006/relationships/chart" Target="../charts/chart5.xml"/></Relationships>
</file>

<file path=ppt/slides/_rels/slide7.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oleObject" Target="../embeddings/oleObject1.bin"/><Relationship Id="rId1" Type="http://schemas.openxmlformats.org/officeDocument/2006/relationships/slideLayout" Target="../slideLayouts/slideLayout12.xml"/><Relationship Id="rId4" Type="http://schemas.openxmlformats.org/officeDocument/2006/relationships/chart" Target="../charts/chart6.xml"/></Relationships>
</file>

<file path=ppt/slides/_rels/slide8.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oleObject" Target="../embeddings/oleObject1.bin"/><Relationship Id="rId1" Type="http://schemas.openxmlformats.org/officeDocument/2006/relationships/slideLayout" Target="../slideLayouts/slideLayout12.xml"/><Relationship Id="rId4" Type="http://schemas.openxmlformats.org/officeDocument/2006/relationships/chart" Target="../charts/chart7.xml"/></Relationships>
</file>

<file path=ppt/slides/_rels/slide9.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oleObject" Target="../embeddings/oleObject1.bin"/><Relationship Id="rId1" Type="http://schemas.openxmlformats.org/officeDocument/2006/relationships/slideLayout" Target="../slideLayouts/slideLayout12.xml"/><Relationship Id="rId4" Type="http://schemas.openxmlformats.org/officeDocument/2006/relationships/chart" Target="../charts/char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Object 3">
            <a:extLst>
              <a:ext uri="{C183D7F6-B498-43B3-948B-1728B52AA6E4}">
                <adec:decorative xmlns:adec="http://schemas.microsoft.com/office/drawing/2017/decorative" val="1"/>
              </a:ext>
            </a:extLst>
          </p:cNvPr>
          <p:cNvGraphicFramePr>
            <a:graphicFrameLocks noChangeAspect="1"/>
          </p:cNvGraphicFramePr>
          <p:nvPr>
            <p:extLst>
              <p:ext uri="{D42A27DB-BD31-4B8C-83A1-F6EECF244321}">
                <p14:modId xmlns:p14="http://schemas.microsoft.com/office/powerpoint/2010/main" val="2666987152"/>
              </p:ext>
            </p:extLst>
          </p:nvPr>
        </p:nvGraphicFramePr>
        <p:xfrm>
          <a:off x="285204" y="6202392"/>
          <a:ext cx="2358452" cy="457200"/>
        </p:xfrm>
        <a:graphic>
          <a:graphicData uri="http://schemas.openxmlformats.org/presentationml/2006/ole">
            <mc:AlternateContent xmlns:mc="http://schemas.openxmlformats.org/markup-compatibility/2006">
              <mc:Choice xmlns:v="urn:schemas-microsoft-com:vml" Requires="v">
                <p:oleObj r:id="rId2" imgW="0" imgH="0" progId="">
                  <p:embed/>
                </p:oleObj>
              </mc:Choice>
              <mc:Fallback>
                <p:oleObj r:id="rId2" imgW="0" imgH="0" progId="">
                  <p:embed/>
                  <p:pic>
                    <p:nvPicPr>
                      <p:cNvPr id="4" name="Object 3">
                        <a:extLst>
                          <a:ext uri="{C183D7F6-B498-43B3-948B-1728B52AA6E4}">
                            <adec:decorative xmlns:adec="http://schemas.microsoft.com/office/drawing/2017/decorative" val="1"/>
                          </a:ext>
                        </a:extLst>
                      </p:cNvPr>
                      <p:cNvPicPr/>
                      <p:nvPr/>
                    </p:nvPicPr>
                    <p:blipFill>
                      <a:blip r:embed="rId3"/>
                      <a:srcRect/>
                      <a:stretch>
                        <a:fillRect/>
                      </a:stretch>
                    </p:blipFill>
                    <p:spPr>
                      <a:xfrm>
                        <a:off x="285204" y="6202392"/>
                        <a:ext cx="2358452" cy="457200"/>
                      </a:xfrm>
                      <a:prstGeom prst="rect">
                        <a:avLst/>
                      </a:prstGeom>
                    </p:spPr>
                  </p:pic>
                </p:oleObj>
              </mc:Fallback>
            </mc:AlternateContent>
          </a:graphicData>
        </a:graphic>
      </p:graphicFrame>
      <p:sp>
        <p:nvSpPr>
          <p:cNvPr id="5" name="New shape"/>
          <p:cNvSpPr>
            <a:spLocks noGrp="1"/>
          </p:cNvSpPr>
          <p:nvPr>
            <p:ph type="title" idx="4294967295"/>
          </p:nvPr>
        </p:nvSpPr>
        <p:spPr>
          <a:xfrm>
            <a:off x="604935" y="2667000"/>
            <a:ext cx="7937500" cy="952500"/>
          </a:xfrm>
          <a:prstGeom prst="roundRect">
            <a:avLst/>
          </a:prstGeom>
          <a:noFill/>
          <a:ln w="25400"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1"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3500" b="1" i="0" u="none" strike="noStrike" kern="1200" cap="none" spc="0" normalizeH="0" baseline="0" noProof="0" dirty="0">
                <a:ln>
                  <a:noFill/>
                </a:ln>
                <a:solidFill>
                  <a:srgbClr val="000000"/>
                </a:solidFill>
                <a:effectLst/>
                <a:uLnTx/>
                <a:uFillTx/>
                <a:latin typeface="+mn-lt"/>
                <a:ea typeface="+mn-ea"/>
                <a:cs typeface="+mn-cs"/>
              </a:rPr>
              <a:t>Safety and Intimidation in Local Greenspaces Survey Results</a:t>
            </a:r>
            <a:endParaRPr kumimoji="0" lang="en-US" sz="3500" b="1" i="0" u="none" strike="noStrike" kern="1200" cap="none" spc="0" normalizeH="0" baseline="0" noProof="0" dirty="0">
              <a:ln>
                <a:noFill/>
              </a:ln>
              <a:solidFill>
                <a:srgbClr val="000000"/>
              </a:solidFill>
              <a:effectLst/>
              <a:uLnTx/>
              <a:uFillTx/>
              <a:latin typeface="+mn-lt"/>
              <a:ea typeface="Calibri"/>
              <a:cs typeface="Calibri"/>
            </a:endParaRPr>
          </a:p>
        </p:txBody>
      </p:sp>
    </p:spTree>
    <p:extLst>
      <p:ext uri="{BB962C8B-B14F-4D97-AF65-F5344CB8AC3E}">
        <p14:creationId xmlns:p14="http://schemas.microsoft.com/office/powerpoint/2010/main" val="2699257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Object 3">
            <a:extLst>
              <a:ext uri="{C183D7F6-B498-43B3-948B-1728B52AA6E4}">
                <adec:decorative xmlns:adec="http://schemas.microsoft.com/office/drawing/2017/decorative" val="1"/>
              </a:ext>
            </a:extLst>
          </p:cNvPr>
          <p:cNvGraphicFramePr>
            <a:graphicFrameLocks noChangeAspect="1"/>
          </p:cNvGraphicFramePr>
          <p:nvPr>
            <p:extLst>
              <p:ext uri="{D42A27DB-BD31-4B8C-83A1-F6EECF244321}">
                <p14:modId xmlns:p14="http://schemas.microsoft.com/office/powerpoint/2010/main" val="3600243574"/>
              </p:ext>
            </p:extLst>
          </p:nvPr>
        </p:nvGraphicFramePr>
        <p:xfrm>
          <a:off x="285204" y="6202392"/>
          <a:ext cx="2358452" cy="457200"/>
        </p:xfrm>
        <a:graphic>
          <a:graphicData uri="http://schemas.openxmlformats.org/presentationml/2006/ole">
            <mc:AlternateContent xmlns:mc="http://schemas.openxmlformats.org/markup-compatibility/2006">
              <mc:Choice xmlns:v="urn:schemas-microsoft-com:vml" Requires="v">
                <p:oleObj r:id="rId2" imgW="0" imgH="0" progId="">
                  <p:embed/>
                </p:oleObj>
              </mc:Choice>
              <mc:Fallback>
                <p:oleObj r:id="rId2" imgW="0" imgH="0" progId="">
                  <p:embed/>
                  <p:pic>
                    <p:nvPicPr>
                      <p:cNvPr id="4" name="Object 3">
                        <a:extLst>
                          <a:ext uri="{C183D7F6-B498-43B3-948B-1728B52AA6E4}">
                            <adec:decorative xmlns:adec="http://schemas.microsoft.com/office/drawing/2017/decorative" val="1"/>
                          </a:ext>
                        </a:extLst>
                      </p:cNvPr>
                      <p:cNvPicPr/>
                      <p:nvPr/>
                    </p:nvPicPr>
                    <p:blipFill>
                      <a:blip r:embed="rId3"/>
                      <a:srcRect/>
                      <a:stretch>
                        <a:fillRect/>
                      </a:stretch>
                    </p:blipFill>
                    <p:spPr>
                      <a:xfrm>
                        <a:off x="285204" y="6202392"/>
                        <a:ext cx="2358452" cy="457200"/>
                      </a:xfrm>
                      <a:prstGeom prst="rect">
                        <a:avLst/>
                      </a:prstGeom>
                    </p:spPr>
                  </p:pic>
                </p:oleObj>
              </mc:Fallback>
            </mc:AlternateContent>
          </a:graphicData>
        </a:graphic>
      </p:graphicFrame>
      <p:sp>
        <p:nvSpPr>
          <p:cNvPr id="5" name="New shape"/>
          <p:cNvSpPr>
            <a:spLocks noGrp="1"/>
          </p:cNvSpPr>
          <p:nvPr>
            <p:ph type="title" idx="4294967295"/>
          </p:nvPr>
        </p:nvSpPr>
        <p:spPr>
          <a:xfrm>
            <a:off x="381000" y="63500"/>
            <a:ext cx="7937500" cy="1270000"/>
          </a:xfrm>
          <a:prstGeom prst="roundRect">
            <a:avLst/>
          </a:prstGeom>
          <a:noFill/>
          <a:ln w="25400"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dirty="0">
                <a:ln>
                  <a:noFill/>
                </a:ln>
                <a:solidFill>
                  <a:srgbClr val="000000"/>
                </a:solidFill>
                <a:effectLst/>
                <a:uLnTx/>
                <a:uFillTx/>
                <a:latin typeface="+mn-lt"/>
                <a:ea typeface="+mn-ea"/>
                <a:cs typeface="+mn-cs"/>
              </a:rPr>
              <a:t>Do you think perceived safety (your own sense of security and safety) is different from actual safety (the actual crime rate) of the local parks and greenspaces you visit?</a:t>
            </a:r>
          </a:p>
        </p:txBody>
      </p:sp>
      <p:graphicFrame>
        <p:nvGraphicFramePr>
          <p:cNvPr id="6" name="ChartObject">
            <a:extLst>
              <a:ext uri="{C183D7F6-B498-43B3-948B-1728B52AA6E4}">
                <adec:decorative xmlns:adec="http://schemas.microsoft.com/office/drawing/2017/decorative" val="1"/>
              </a:ext>
            </a:extLst>
          </p:cNvPr>
          <p:cNvGraphicFramePr/>
          <p:nvPr>
            <p:extLst>
              <p:ext uri="{D42A27DB-BD31-4B8C-83A1-F6EECF244321}">
                <p14:modId xmlns:p14="http://schemas.microsoft.com/office/powerpoint/2010/main" val="3786894076"/>
              </p:ext>
            </p:extLst>
          </p:nvPr>
        </p:nvGraphicFramePr>
        <p:xfrm>
          <a:off x="317500" y="1524000"/>
          <a:ext cx="7937500" cy="3810000"/>
        </p:xfrm>
        <a:graphic>
          <a:graphicData uri="http://schemas.openxmlformats.org/drawingml/2006/chart">
            <c:chart xmlns:c="http://schemas.openxmlformats.org/drawingml/2006/chart" xmlns:r="http://schemas.openxmlformats.org/officeDocument/2006/relationships" r:id="rId4"/>
          </a:graphicData>
        </a:graphic>
      </p:graphicFrame>
      <p:sp>
        <p:nvSpPr>
          <p:cNvPr id="7" name="New shape"/>
          <p:cNvSpPr/>
          <p:nvPr/>
        </p:nvSpPr>
        <p:spPr>
          <a:xfrm>
            <a:off x="381000" y="5080000"/>
            <a:ext cx="7937500" cy="1270000"/>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a:solidFill>
                  <a:srgbClr val="000000"/>
                </a:solidFill>
              </a:rPr>
              <a:t>Mean : 1.549  | Confidence Interval @ 95% : [1.479 - 1.620]  |  Standard Deviation : 0.499  |  Standard Error : 0.036</a:t>
            </a:r>
          </a:p>
        </p:txBody>
      </p:sp>
    </p:spTree>
    <p:extLst>
      <p:ext uri="{BB962C8B-B14F-4D97-AF65-F5344CB8AC3E}">
        <p14:creationId xmlns:p14="http://schemas.microsoft.com/office/powerpoint/2010/main" val="269925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Object 3">
            <a:extLst>
              <a:ext uri="{C183D7F6-B498-43B3-948B-1728B52AA6E4}">
                <adec:decorative xmlns:adec="http://schemas.microsoft.com/office/drawing/2017/decorative" val="1"/>
              </a:ext>
            </a:extLst>
          </p:cNvPr>
          <p:cNvGraphicFramePr>
            <a:graphicFrameLocks noChangeAspect="1"/>
          </p:cNvGraphicFramePr>
          <p:nvPr>
            <p:extLst>
              <p:ext uri="{D42A27DB-BD31-4B8C-83A1-F6EECF244321}">
                <p14:modId xmlns:p14="http://schemas.microsoft.com/office/powerpoint/2010/main" val="4082978250"/>
              </p:ext>
            </p:extLst>
          </p:nvPr>
        </p:nvGraphicFramePr>
        <p:xfrm>
          <a:off x="285204" y="6202392"/>
          <a:ext cx="2358452" cy="457200"/>
        </p:xfrm>
        <a:graphic>
          <a:graphicData uri="http://schemas.openxmlformats.org/presentationml/2006/ole">
            <mc:AlternateContent xmlns:mc="http://schemas.openxmlformats.org/markup-compatibility/2006">
              <mc:Choice xmlns:v="urn:schemas-microsoft-com:vml" Requires="v">
                <p:oleObj r:id="rId2" imgW="0" imgH="0" progId="">
                  <p:embed/>
                </p:oleObj>
              </mc:Choice>
              <mc:Fallback>
                <p:oleObj r:id="rId2" imgW="0" imgH="0" progId="">
                  <p:embed/>
                  <p:pic>
                    <p:nvPicPr>
                      <p:cNvPr id="4" name="Object 3">
                        <a:extLst>
                          <a:ext uri="{C183D7F6-B498-43B3-948B-1728B52AA6E4}">
                            <adec:decorative xmlns:adec="http://schemas.microsoft.com/office/drawing/2017/decorative" val="1"/>
                          </a:ext>
                        </a:extLst>
                      </p:cNvPr>
                      <p:cNvPicPr/>
                      <p:nvPr/>
                    </p:nvPicPr>
                    <p:blipFill>
                      <a:blip r:embed="rId3"/>
                      <a:srcRect/>
                      <a:stretch>
                        <a:fillRect/>
                      </a:stretch>
                    </p:blipFill>
                    <p:spPr>
                      <a:xfrm>
                        <a:off x="285204" y="6202392"/>
                        <a:ext cx="2358452" cy="457200"/>
                      </a:xfrm>
                      <a:prstGeom prst="rect">
                        <a:avLst/>
                      </a:prstGeom>
                    </p:spPr>
                  </p:pic>
                </p:oleObj>
              </mc:Fallback>
            </mc:AlternateContent>
          </a:graphicData>
        </a:graphic>
      </p:graphicFrame>
      <p:sp>
        <p:nvSpPr>
          <p:cNvPr id="5" name="New shape"/>
          <p:cNvSpPr>
            <a:spLocks noGrp="1"/>
          </p:cNvSpPr>
          <p:nvPr>
            <p:ph type="title" idx="4294967295"/>
          </p:nvPr>
        </p:nvSpPr>
        <p:spPr>
          <a:xfrm>
            <a:off x="381000" y="63500"/>
            <a:ext cx="7937500" cy="1270000"/>
          </a:xfrm>
          <a:prstGeom prst="roundRect">
            <a:avLst/>
          </a:prstGeom>
          <a:noFill/>
          <a:ln w="25400"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srgbClr val="000000"/>
                </a:solidFill>
                <a:effectLst/>
                <a:uLnTx/>
                <a:uFillTx/>
                <a:latin typeface="+mn-lt"/>
                <a:ea typeface="+mn-ea"/>
                <a:cs typeface="+mn-cs"/>
              </a:rPr>
              <a:t>Overall Survey Statistics</a:t>
            </a:r>
          </a:p>
        </p:txBody>
      </p:sp>
      <p:graphicFrame>
        <p:nvGraphicFramePr>
          <p:cNvPr id="6" name="ChartObject">
            <a:extLst>
              <a:ext uri="{C183D7F6-B498-43B3-948B-1728B52AA6E4}">
                <adec:decorative xmlns:adec="http://schemas.microsoft.com/office/drawing/2017/decorative" val="1"/>
              </a:ext>
            </a:extLst>
          </p:cNvPr>
          <p:cNvGraphicFramePr/>
          <p:nvPr>
            <p:extLst>
              <p:ext uri="{D42A27DB-BD31-4B8C-83A1-F6EECF244321}">
                <p14:modId xmlns:p14="http://schemas.microsoft.com/office/powerpoint/2010/main" val="2377537207"/>
              </p:ext>
            </p:extLst>
          </p:nvPr>
        </p:nvGraphicFramePr>
        <p:xfrm>
          <a:off x="317500" y="1905000"/>
          <a:ext cx="7937500" cy="4064000"/>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269925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Object 3">
            <a:extLst>
              <a:ext uri="{C183D7F6-B498-43B3-948B-1728B52AA6E4}">
                <adec:decorative xmlns:adec="http://schemas.microsoft.com/office/drawing/2017/decorative" val="1"/>
              </a:ext>
            </a:extLst>
          </p:cNvPr>
          <p:cNvGraphicFramePr>
            <a:graphicFrameLocks noChangeAspect="1"/>
          </p:cNvGraphicFramePr>
          <p:nvPr>
            <p:extLst>
              <p:ext uri="{D42A27DB-BD31-4B8C-83A1-F6EECF244321}">
                <p14:modId xmlns:p14="http://schemas.microsoft.com/office/powerpoint/2010/main" val="873116897"/>
              </p:ext>
            </p:extLst>
          </p:nvPr>
        </p:nvGraphicFramePr>
        <p:xfrm>
          <a:off x="285204" y="6202392"/>
          <a:ext cx="2358452" cy="457200"/>
        </p:xfrm>
        <a:graphic>
          <a:graphicData uri="http://schemas.openxmlformats.org/presentationml/2006/ole">
            <mc:AlternateContent xmlns:mc="http://schemas.openxmlformats.org/markup-compatibility/2006">
              <mc:Choice xmlns:v="urn:schemas-microsoft-com:vml" Requires="v">
                <p:oleObj r:id="rId2" imgW="0" imgH="0" progId="">
                  <p:embed/>
                </p:oleObj>
              </mc:Choice>
              <mc:Fallback>
                <p:oleObj r:id="rId2" imgW="0" imgH="0" progId="">
                  <p:embed/>
                  <p:pic>
                    <p:nvPicPr>
                      <p:cNvPr id="4" name="Object 3">
                        <a:extLst>
                          <a:ext uri="{C183D7F6-B498-43B3-948B-1728B52AA6E4}">
                            <adec:decorative xmlns:adec="http://schemas.microsoft.com/office/drawing/2017/decorative" val="1"/>
                          </a:ext>
                        </a:extLst>
                      </p:cNvPr>
                      <p:cNvPicPr/>
                      <p:nvPr/>
                    </p:nvPicPr>
                    <p:blipFill>
                      <a:blip r:embed="rId3"/>
                      <a:srcRect/>
                      <a:stretch>
                        <a:fillRect/>
                      </a:stretch>
                    </p:blipFill>
                    <p:spPr>
                      <a:xfrm>
                        <a:off x="285204" y="6202392"/>
                        <a:ext cx="2358452" cy="457200"/>
                      </a:xfrm>
                      <a:prstGeom prst="rect">
                        <a:avLst/>
                      </a:prstGeom>
                    </p:spPr>
                  </p:pic>
                </p:oleObj>
              </mc:Fallback>
            </mc:AlternateContent>
          </a:graphicData>
        </a:graphic>
      </p:graphicFrame>
      <p:sp>
        <p:nvSpPr>
          <p:cNvPr id="5" name="New shape"/>
          <p:cNvSpPr>
            <a:spLocks noGrp="1"/>
          </p:cNvSpPr>
          <p:nvPr>
            <p:ph type="title" idx="4294967295"/>
          </p:nvPr>
        </p:nvSpPr>
        <p:spPr>
          <a:xfrm>
            <a:off x="381000" y="63500"/>
            <a:ext cx="7937500" cy="1270000"/>
          </a:xfrm>
          <a:prstGeom prst="roundRect">
            <a:avLst/>
          </a:prstGeom>
          <a:noFill/>
          <a:ln w="25400"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srgbClr val="000000"/>
                </a:solidFill>
                <a:effectLst/>
                <a:uLnTx/>
                <a:uFillTx/>
                <a:latin typeface="+mn-lt"/>
                <a:ea typeface="+mn-ea"/>
                <a:cs typeface="+mn-cs"/>
              </a:rPr>
              <a:t>What is your age?</a:t>
            </a:r>
          </a:p>
        </p:txBody>
      </p:sp>
      <p:graphicFrame>
        <p:nvGraphicFramePr>
          <p:cNvPr id="6" name="ChartObject">
            <a:extLst>
              <a:ext uri="{C183D7F6-B498-43B3-948B-1728B52AA6E4}">
                <adec:decorative xmlns:adec="http://schemas.microsoft.com/office/drawing/2017/decorative" val="1"/>
              </a:ext>
            </a:extLst>
          </p:cNvPr>
          <p:cNvGraphicFramePr/>
          <p:nvPr>
            <p:extLst>
              <p:ext uri="{D42A27DB-BD31-4B8C-83A1-F6EECF244321}">
                <p14:modId xmlns:p14="http://schemas.microsoft.com/office/powerpoint/2010/main" val="1612924529"/>
              </p:ext>
            </p:extLst>
          </p:nvPr>
        </p:nvGraphicFramePr>
        <p:xfrm>
          <a:off x="317500" y="1524000"/>
          <a:ext cx="7937500" cy="3810000"/>
        </p:xfrm>
        <a:graphic>
          <a:graphicData uri="http://schemas.openxmlformats.org/drawingml/2006/chart">
            <c:chart xmlns:c="http://schemas.openxmlformats.org/drawingml/2006/chart" xmlns:r="http://schemas.openxmlformats.org/officeDocument/2006/relationships" r:id="rId4"/>
          </a:graphicData>
        </a:graphic>
      </p:graphicFrame>
      <p:sp>
        <p:nvSpPr>
          <p:cNvPr id="7" name="New shape"/>
          <p:cNvSpPr/>
          <p:nvPr/>
        </p:nvSpPr>
        <p:spPr>
          <a:xfrm>
            <a:off x="381000" y="5080000"/>
            <a:ext cx="7937500" cy="1270000"/>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a:solidFill>
                  <a:srgbClr val="000000"/>
                </a:solidFill>
              </a:rPr>
              <a:t>Mean : 4.669  | Confidence Interval @ 95% : [4.543 - 4.794]  |  Standard Deviation : 1.180  |  Standard Error : 0.064</a:t>
            </a:r>
          </a:p>
        </p:txBody>
      </p:sp>
    </p:spTree>
    <p:extLst>
      <p:ext uri="{BB962C8B-B14F-4D97-AF65-F5344CB8AC3E}">
        <p14:creationId xmlns:p14="http://schemas.microsoft.com/office/powerpoint/2010/main" val="269925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Object 3">
            <a:extLst>
              <a:ext uri="{C183D7F6-B498-43B3-948B-1728B52AA6E4}">
                <adec:decorative xmlns:adec="http://schemas.microsoft.com/office/drawing/2017/decorative" val="1"/>
              </a:ext>
            </a:extLst>
          </p:cNvPr>
          <p:cNvGraphicFramePr>
            <a:graphicFrameLocks noChangeAspect="1"/>
          </p:cNvGraphicFramePr>
          <p:nvPr>
            <p:extLst>
              <p:ext uri="{D42A27DB-BD31-4B8C-83A1-F6EECF244321}">
                <p14:modId xmlns:p14="http://schemas.microsoft.com/office/powerpoint/2010/main" val="2929319024"/>
              </p:ext>
            </p:extLst>
          </p:nvPr>
        </p:nvGraphicFramePr>
        <p:xfrm>
          <a:off x="285204" y="6202392"/>
          <a:ext cx="2358452" cy="457200"/>
        </p:xfrm>
        <a:graphic>
          <a:graphicData uri="http://schemas.openxmlformats.org/presentationml/2006/ole">
            <mc:AlternateContent xmlns:mc="http://schemas.openxmlformats.org/markup-compatibility/2006">
              <mc:Choice xmlns:v="urn:schemas-microsoft-com:vml" Requires="v">
                <p:oleObj r:id="rId2" imgW="0" imgH="0" progId="">
                  <p:embed/>
                </p:oleObj>
              </mc:Choice>
              <mc:Fallback>
                <p:oleObj r:id="rId2" imgW="0" imgH="0" progId="">
                  <p:embed/>
                  <p:pic>
                    <p:nvPicPr>
                      <p:cNvPr id="4" name="Object 3">
                        <a:extLst>
                          <a:ext uri="{C183D7F6-B498-43B3-948B-1728B52AA6E4}">
                            <adec:decorative xmlns:adec="http://schemas.microsoft.com/office/drawing/2017/decorative" val="1"/>
                          </a:ext>
                        </a:extLst>
                      </p:cNvPr>
                      <p:cNvPicPr/>
                      <p:nvPr/>
                    </p:nvPicPr>
                    <p:blipFill>
                      <a:blip r:embed="rId3"/>
                      <a:srcRect/>
                      <a:stretch>
                        <a:fillRect/>
                      </a:stretch>
                    </p:blipFill>
                    <p:spPr>
                      <a:xfrm>
                        <a:off x="285204" y="6202392"/>
                        <a:ext cx="2358452" cy="457200"/>
                      </a:xfrm>
                      <a:prstGeom prst="rect">
                        <a:avLst/>
                      </a:prstGeom>
                    </p:spPr>
                  </p:pic>
                </p:oleObj>
              </mc:Fallback>
            </mc:AlternateContent>
          </a:graphicData>
        </a:graphic>
      </p:graphicFrame>
      <p:sp>
        <p:nvSpPr>
          <p:cNvPr id="5" name="New shape"/>
          <p:cNvSpPr>
            <a:spLocks noGrp="1"/>
          </p:cNvSpPr>
          <p:nvPr>
            <p:ph type="title" idx="4294967295"/>
          </p:nvPr>
        </p:nvSpPr>
        <p:spPr>
          <a:xfrm>
            <a:off x="381000" y="63500"/>
            <a:ext cx="7937500" cy="1270000"/>
          </a:xfrm>
          <a:prstGeom prst="roundRect">
            <a:avLst/>
          </a:prstGeom>
          <a:noFill/>
          <a:ln w="25400"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srgbClr val="000000"/>
                </a:solidFill>
                <a:effectLst/>
                <a:uLnTx/>
                <a:uFillTx/>
                <a:latin typeface="+mn-lt"/>
                <a:ea typeface="+mn-ea"/>
                <a:cs typeface="+mn-cs"/>
              </a:rPr>
              <a:t>Which of the following options best describes how you think of yourself?</a:t>
            </a:r>
          </a:p>
        </p:txBody>
      </p:sp>
      <p:graphicFrame>
        <p:nvGraphicFramePr>
          <p:cNvPr id="6" name="ChartObject">
            <a:extLst>
              <a:ext uri="{C183D7F6-B498-43B3-948B-1728B52AA6E4}">
                <adec:decorative xmlns:adec="http://schemas.microsoft.com/office/drawing/2017/decorative" val="1"/>
              </a:ext>
            </a:extLst>
          </p:cNvPr>
          <p:cNvGraphicFramePr/>
          <p:nvPr>
            <p:extLst>
              <p:ext uri="{D42A27DB-BD31-4B8C-83A1-F6EECF244321}">
                <p14:modId xmlns:p14="http://schemas.microsoft.com/office/powerpoint/2010/main" val="2145098803"/>
              </p:ext>
            </p:extLst>
          </p:nvPr>
        </p:nvGraphicFramePr>
        <p:xfrm>
          <a:off x="317500" y="1524000"/>
          <a:ext cx="7937500" cy="3810000"/>
        </p:xfrm>
        <a:graphic>
          <a:graphicData uri="http://schemas.openxmlformats.org/drawingml/2006/chart">
            <c:chart xmlns:c="http://schemas.openxmlformats.org/drawingml/2006/chart" xmlns:r="http://schemas.openxmlformats.org/officeDocument/2006/relationships" r:id="rId4"/>
          </a:graphicData>
        </a:graphic>
      </p:graphicFrame>
      <p:sp>
        <p:nvSpPr>
          <p:cNvPr id="7" name="New shape"/>
          <p:cNvSpPr/>
          <p:nvPr/>
        </p:nvSpPr>
        <p:spPr>
          <a:xfrm>
            <a:off x="381000" y="5080000"/>
            <a:ext cx="7937500" cy="1270000"/>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a:solidFill>
                  <a:srgbClr val="000000"/>
                </a:solidFill>
              </a:rPr>
              <a:t>Mean : 1.433  | Confidence Interval @ 95% : [1.359 - 1.507]  |  Standard Deviation : 0.706  |  Standard Error : 0.038</a:t>
            </a:r>
          </a:p>
        </p:txBody>
      </p:sp>
    </p:spTree>
    <p:extLst>
      <p:ext uri="{BB962C8B-B14F-4D97-AF65-F5344CB8AC3E}">
        <p14:creationId xmlns:p14="http://schemas.microsoft.com/office/powerpoint/2010/main" val="269925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Object 3">
            <a:extLst>
              <a:ext uri="{C183D7F6-B498-43B3-948B-1728B52AA6E4}">
                <adec:decorative xmlns:adec="http://schemas.microsoft.com/office/drawing/2017/decorative" val="1"/>
              </a:ext>
            </a:extLst>
          </p:cNvPr>
          <p:cNvGraphicFramePr>
            <a:graphicFrameLocks noChangeAspect="1"/>
          </p:cNvGraphicFramePr>
          <p:nvPr>
            <p:extLst>
              <p:ext uri="{D42A27DB-BD31-4B8C-83A1-F6EECF244321}">
                <p14:modId xmlns:p14="http://schemas.microsoft.com/office/powerpoint/2010/main" val="4007556428"/>
              </p:ext>
            </p:extLst>
          </p:nvPr>
        </p:nvGraphicFramePr>
        <p:xfrm>
          <a:off x="285204" y="6202392"/>
          <a:ext cx="2358452" cy="457200"/>
        </p:xfrm>
        <a:graphic>
          <a:graphicData uri="http://schemas.openxmlformats.org/presentationml/2006/ole">
            <mc:AlternateContent xmlns:mc="http://schemas.openxmlformats.org/markup-compatibility/2006">
              <mc:Choice xmlns:v="urn:schemas-microsoft-com:vml" Requires="v">
                <p:oleObj r:id="rId2" imgW="0" imgH="0" progId="">
                  <p:embed/>
                </p:oleObj>
              </mc:Choice>
              <mc:Fallback>
                <p:oleObj r:id="rId2" imgW="0" imgH="0" progId="">
                  <p:embed/>
                  <p:pic>
                    <p:nvPicPr>
                      <p:cNvPr id="4" name="Object 3">
                        <a:extLst>
                          <a:ext uri="{C183D7F6-B498-43B3-948B-1728B52AA6E4}">
                            <adec:decorative xmlns:adec="http://schemas.microsoft.com/office/drawing/2017/decorative" val="1"/>
                          </a:ext>
                        </a:extLst>
                      </p:cNvPr>
                      <p:cNvPicPr/>
                      <p:nvPr/>
                    </p:nvPicPr>
                    <p:blipFill>
                      <a:blip r:embed="rId3"/>
                      <a:srcRect/>
                      <a:stretch>
                        <a:fillRect/>
                      </a:stretch>
                    </p:blipFill>
                    <p:spPr>
                      <a:xfrm>
                        <a:off x="285204" y="6202392"/>
                        <a:ext cx="2358452" cy="457200"/>
                      </a:xfrm>
                      <a:prstGeom prst="rect">
                        <a:avLst/>
                      </a:prstGeom>
                    </p:spPr>
                  </p:pic>
                </p:oleObj>
              </mc:Fallback>
            </mc:AlternateContent>
          </a:graphicData>
        </a:graphic>
      </p:graphicFrame>
      <p:sp>
        <p:nvSpPr>
          <p:cNvPr id="5" name="New shape"/>
          <p:cNvSpPr>
            <a:spLocks noGrp="1"/>
          </p:cNvSpPr>
          <p:nvPr>
            <p:ph type="title" idx="4294967295"/>
          </p:nvPr>
        </p:nvSpPr>
        <p:spPr>
          <a:xfrm>
            <a:off x="381000" y="63500"/>
            <a:ext cx="7937500" cy="1270000"/>
          </a:xfrm>
          <a:prstGeom prst="roundRect">
            <a:avLst/>
          </a:prstGeom>
          <a:noFill/>
          <a:ln w="25400"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srgbClr val="000000"/>
                </a:solidFill>
                <a:effectLst/>
                <a:uLnTx/>
                <a:uFillTx/>
                <a:latin typeface="+mn-lt"/>
                <a:ea typeface="+mn-ea"/>
                <a:cs typeface="+mn-cs"/>
              </a:rPr>
              <a:t>What park (or greenspace) do you use most often?</a:t>
            </a:r>
          </a:p>
        </p:txBody>
      </p:sp>
      <p:graphicFrame>
        <p:nvGraphicFramePr>
          <p:cNvPr id="6" name="ChartObject">
            <a:extLst>
              <a:ext uri="{C183D7F6-B498-43B3-948B-1728B52AA6E4}">
                <adec:decorative xmlns:adec="http://schemas.microsoft.com/office/drawing/2017/decorative" val="1"/>
              </a:ext>
            </a:extLst>
          </p:cNvPr>
          <p:cNvGraphicFramePr/>
          <p:nvPr>
            <p:extLst>
              <p:ext uri="{D42A27DB-BD31-4B8C-83A1-F6EECF244321}">
                <p14:modId xmlns:p14="http://schemas.microsoft.com/office/powerpoint/2010/main" val="3819947301"/>
              </p:ext>
            </p:extLst>
          </p:nvPr>
        </p:nvGraphicFramePr>
        <p:xfrm>
          <a:off x="317500" y="1524000"/>
          <a:ext cx="7937500" cy="3810000"/>
        </p:xfrm>
        <a:graphic>
          <a:graphicData uri="http://schemas.openxmlformats.org/drawingml/2006/chart">
            <c:chart xmlns:c="http://schemas.openxmlformats.org/drawingml/2006/chart" xmlns:r="http://schemas.openxmlformats.org/officeDocument/2006/relationships" r:id="rId4"/>
          </a:graphicData>
        </a:graphic>
      </p:graphicFrame>
      <p:sp>
        <p:nvSpPr>
          <p:cNvPr id="7" name="New shape"/>
          <p:cNvSpPr/>
          <p:nvPr/>
        </p:nvSpPr>
        <p:spPr>
          <a:xfrm>
            <a:off x="381000" y="5080000"/>
            <a:ext cx="7937500" cy="1270000"/>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a:solidFill>
                  <a:srgbClr val="000000"/>
                </a:solidFill>
              </a:rPr>
              <a:t>Mean : 16.956  | Confidence Interval @ 95% : [16.070 - 17.843]  |  Standard Deviation : 7.808  |  Standard Error : 0.452</a:t>
            </a:r>
          </a:p>
        </p:txBody>
      </p:sp>
    </p:spTree>
    <p:extLst>
      <p:ext uri="{BB962C8B-B14F-4D97-AF65-F5344CB8AC3E}">
        <p14:creationId xmlns:p14="http://schemas.microsoft.com/office/powerpoint/2010/main" val="2699257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Object 3">
            <a:extLst>
              <a:ext uri="{C183D7F6-B498-43B3-948B-1728B52AA6E4}">
                <adec:decorative xmlns:adec="http://schemas.microsoft.com/office/drawing/2017/decorative" val="1"/>
              </a:ext>
            </a:extLst>
          </p:cNvPr>
          <p:cNvGraphicFramePr>
            <a:graphicFrameLocks noChangeAspect="1"/>
          </p:cNvGraphicFramePr>
          <p:nvPr>
            <p:extLst>
              <p:ext uri="{D42A27DB-BD31-4B8C-83A1-F6EECF244321}">
                <p14:modId xmlns:p14="http://schemas.microsoft.com/office/powerpoint/2010/main" val="3547817099"/>
              </p:ext>
            </p:extLst>
          </p:nvPr>
        </p:nvGraphicFramePr>
        <p:xfrm>
          <a:off x="285204" y="6202392"/>
          <a:ext cx="2358452" cy="457200"/>
        </p:xfrm>
        <a:graphic>
          <a:graphicData uri="http://schemas.openxmlformats.org/presentationml/2006/ole">
            <mc:AlternateContent xmlns:mc="http://schemas.openxmlformats.org/markup-compatibility/2006">
              <mc:Choice xmlns:v="urn:schemas-microsoft-com:vml" Requires="v">
                <p:oleObj r:id="rId2" imgW="0" imgH="0" progId="">
                  <p:embed/>
                </p:oleObj>
              </mc:Choice>
              <mc:Fallback>
                <p:oleObj r:id="rId2" imgW="0" imgH="0" progId="">
                  <p:embed/>
                  <p:pic>
                    <p:nvPicPr>
                      <p:cNvPr id="4" name="Object 3">
                        <a:extLst>
                          <a:ext uri="{C183D7F6-B498-43B3-948B-1728B52AA6E4}">
                            <adec:decorative xmlns:adec="http://schemas.microsoft.com/office/drawing/2017/decorative" val="1"/>
                          </a:ext>
                        </a:extLst>
                      </p:cNvPr>
                      <p:cNvPicPr/>
                      <p:nvPr/>
                    </p:nvPicPr>
                    <p:blipFill>
                      <a:blip r:embed="rId3"/>
                      <a:srcRect/>
                      <a:stretch>
                        <a:fillRect/>
                      </a:stretch>
                    </p:blipFill>
                    <p:spPr>
                      <a:xfrm>
                        <a:off x="285204" y="6202392"/>
                        <a:ext cx="2358452" cy="457200"/>
                      </a:xfrm>
                      <a:prstGeom prst="rect">
                        <a:avLst/>
                      </a:prstGeom>
                    </p:spPr>
                  </p:pic>
                </p:oleObj>
              </mc:Fallback>
            </mc:AlternateContent>
          </a:graphicData>
        </a:graphic>
      </p:graphicFrame>
      <p:sp>
        <p:nvSpPr>
          <p:cNvPr id="5" name="New shape"/>
          <p:cNvSpPr>
            <a:spLocks noGrp="1"/>
          </p:cNvSpPr>
          <p:nvPr>
            <p:ph type="title" idx="4294967295"/>
          </p:nvPr>
        </p:nvSpPr>
        <p:spPr>
          <a:xfrm>
            <a:off x="381000" y="63500"/>
            <a:ext cx="7937500" cy="1270000"/>
          </a:xfrm>
          <a:prstGeom prst="roundRect">
            <a:avLst/>
          </a:prstGeom>
          <a:noFill/>
          <a:ln w="25400"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srgbClr val="000000"/>
                </a:solidFill>
                <a:effectLst/>
                <a:uLnTx/>
                <a:uFillTx/>
                <a:latin typeface="+mn-lt"/>
                <a:ea typeface="+mn-ea"/>
                <a:cs typeface="+mn-cs"/>
              </a:rPr>
              <a:t>What do you usually do at this park or greenspace? (pick up to three)</a:t>
            </a:r>
          </a:p>
        </p:txBody>
      </p:sp>
      <p:graphicFrame>
        <p:nvGraphicFramePr>
          <p:cNvPr id="6" name="ChartObject">
            <a:extLst>
              <a:ext uri="{C183D7F6-B498-43B3-948B-1728B52AA6E4}">
                <adec:decorative xmlns:adec="http://schemas.microsoft.com/office/drawing/2017/decorative" val="1"/>
              </a:ext>
            </a:extLst>
          </p:cNvPr>
          <p:cNvGraphicFramePr/>
          <p:nvPr>
            <p:extLst>
              <p:ext uri="{D42A27DB-BD31-4B8C-83A1-F6EECF244321}">
                <p14:modId xmlns:p14="http://schemas.microsoft.com/office/powerpoint/2010/main" val="1234726594"/>
              </p:ext>
            </p:extLst>
          </p:nvPr>
        </p:nvGraphicFramePr>
        <p:xfrm>
          <a:off x="317500" y="1524000"/>
          <a:ext cx="7937500" cy="3810000"/>
        </p:xfrm>
        <a:graphic>
          <a:graphicData uri="http://schemas.openxmlformats.org/drawingml/2006/chart">
            <c:chart xmlns:c="http://schemas.openxmlformats.org/drawingml/2006/chart" xmlns:r="http://schemas.openxmlformats.org/officeDocument/2006/relationships" r:id="rId4"/>
          </a:graphicData>
        </a:graphic>
      </p:graphicFrame>
      <p:sp>
        <p:nvSpPr>
          <p:cNvPr id="7" name="New shape"/>
          <p:cNvSpPr/>
          <p:nvPr/>
        </p:nvSpPr>
        <p:spPr>
          <a:xfrm>
            <a:off x="381000" y="5080000"/>
            <a:ext cx="7937500" cy="1270000"/>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a:solidFill>
                  <a:srgbClr val="000000"/>
                </a:solidFill>
              </a:rPr>
              <a:t>Mean : 9.190  | Confidence Interval @ 95% : [8.796 - 9.584]  |  Standard Deviation : 5.918  |  Standard Error : 0.201</a:t>
            </a:r>
          </a:p>
        </p:txBody>
      </p:sp>
    </p:spTree>
    <p:extLst>
      <p:ext uri="{BB962C8B-B14F-4D97-AF65-F5344CB8AC3E}">
        <p14:creationId xmlns:p14="http://schemas.microsoft.com/office/powerpoint/2010/main" val="2699257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Object 3">
            <a:extLst>
              <a:ext uri="{C183D7F6-B498-43B3-948B-1728B52AA6E4}">
                <adec:decorative xmlns:adec="http://schemas.microsoft.com/office/drawing/2017/decorative" val="1"/>
              </a:ext>
            </a:extLst>
          </p:cNvPr>
          <p:cNvGraphicFramePr>
            <a:graphicFrameLocks noChangeAspect="1"/>
          </p:cNvGraphicFramePr>
          <p:nvPr>
            <p:extLst>
              <p:ext uri="{D42A27DB-BD31-4B8C-83A1-F6EECF244321}">
                <p14:modId xmlns:p14="http://schemas.microsoft.com/office/powerpoint/2010/main" val="1457602344"/>
              </p:ext>
            </p:extLst>
          </p:nvPr>
        </p:nvGraphicFramePr>
        <p:xfrm>
          <a:off x="285204" y="6202392"/>
          <a:ext cx="2358452" cy="457200"/>
        </p:xfrm>
        <a:graphic>
          <a:graphicData uri="http://schemas.openxmlformats.org/presentationml/2006/ole">
            <mc:AlternateContent xmlns:mc="http://schemas.openxmlformats.org/markup-compatibility/2006">
              <mc:Choice xmlns:v="urn:schemas-microsoft-com:vml" Requires="v">
                <p:oleObj r:id="rId2" imgW="0" imgH="0" progId="">
                  <p:embed/>
                </p:oleObj>
              </mc:Choice>
              <mc:Fallback>
                <p:oleObj r:id="rId2" imgW="0" imgH="0" progId="">
                  <p:embed/>
                  <p:pic>
                    <p:nvPicPr>
                      <p:cNvPr id="4" name="Object 3">
                        <a:extLst>
                          <a:ext uri="{C183D7F6-B498-43B3-948B-1728B52AA6E4}">
                            <adec:decorative xmlns:adec="http://schemas.microsoft.com/office/drawing/2017/decorative" val="1"/>
                          </a:ext>
                        </a:extLst>
                      </p:cNvPr>
                      <p:cNvPicPr/>
                      <p:nvPr/>
                    </p:nvPicPr>
                    <p:blipFill>
                      <a:blip r:embed="rId3"/>
                      <a:srcRect/>
                      <a:stretch>
                        <a:fillRect/>
                      </a:stretch>
                    </p:blipFill>
                    <p:spPr>
                      <a:xfrm>
                        <a:off x="285204" y="6202392"/>
                        <a:ext cx="2358452" cy="457200"/>
                      </a:xfrm>
                      <a:prstGeom prst="rect">
                        <a:avLst/>
                      </a:prstGeom>
                    </p:spPr>
                  </p:pic>
                </p:oleObj>
              </mc:Fallback>
            </mc:AlternateContent>
          </a:graphicData>
        </a:graphic>
      </p:graphicFrame>
      <p:sp>
        <p:nvSpPr>
          <p:cNvPr id="5" name="New shape"/>
          <p:cNvSpPr>
            <a:spLocks noGrp="1"/>
          </p:cNvSpPr>
          <p:nvPr>
            <p:ph type="title" idx="4294967295"/>
          </p:nvPr>
        </p:nvSpPr>
        <p:spPr>
          <a:xfrm>
            <a:off x="381000" y="63500"/>
            <a:ext cx="7937500" cy="1270000"/>
          </a:xfrm>
          <a:prstGeom prst="roundRect">
            <a:avLst/>
          </a:prstGeom>
          <a:noFill/>
          <a:ln w="25400"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srgbClr val="000000"/>
                </a:solidFill>
                <a:effectLst/>
                <a:uLnTx/>
                <a:uFillTx/>
                <a:latin typeface="+mn-lt"/>
                <a:ea typeface="+mn-ea"/>
                <a:cs typeface="+mn-cs"/>
              </a:rPr>
              <a:t>What time of day do you usually visit this park or greenspace?</a:t>
            </a:r>
          </a:p>
        </p:txBody>
      </p:sp>
      <p:graphicFrame>
        <p:nvGraphicFramePr>
          <p:cNvPr id="6" name="ChartObject">
            <a:extLst>
              <a:ext uri="{C183D7F6-B498-43B3-948B-1728B52AA6E4}">
                <adec:decorative xmlns:adec="http://schemas.microsoft.com/office/drawing/2017/decorative" val="1"/>
              </a:ext>
            </a:extLst>
          </p:cNvPr>
          <p:cNvGraphicFramePr/>
          <p:nvPr>
            <p:extLst>
              <p:ext uri="{D42A27DB-BD31-4B8C-83A1-F6EECF244321}">
                <p14:modId xmlns:p14="http://schemas.microsoft.com/office/powerpoint/2010/main" val="312959094"/>
              </p:ext>
            </p:extLst>
          </p:nvPr>
        </p:nvGraphicFramePr>
        <p:xfrm>
          <a:off x="317500" y="1524000"/>
          <a:ext cx="7937500" cy="3810000"/>
        </p:xfrm>
        <a:graphic>
          <a:graphicData uri="http://schemas.openxmlformats.org/drawingml/2006/chart">
            <c:chart xmlns:c="http://schemas.openxmlformats.org/drawingml/2006/chart" xmlns:r="http://schemas.openxmlformats.org/officeDocument/2006/relationships" r:id="rId4"/>
          </a:graphicData>
        </a:graphic>
      </p:graphicFrame>
      <p:sp>
        <p:nvSpPr>
          <p:cNvPr id="7" name="New shape"/>
          <p:cNvSpPr/>
          <p:nvPr/>
        </p:nvSpPr>
        <p:spPr>
          <a:xfrm>
            <a:off x="381000" y="5080000"/>
            <a:ext cx="7937500" cy="1270000"/>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a:solidFill>
                  <a:srgbClr val="000000"/>
                </a:solidFill>
              </a:rPr>
              <a:t>Mean : 1.664  | Confidence Interval @ 95% : [1.586 - 1.743]  |  Standard Deviation : 0.688  |  Standard Error : 0.040</a:t>
            </a:r>
          </a:p>
        </p:txBody>
      </p:sp>
    </p:spTree>
    <p:extLst>
      <p:ext uri="{BB962C8B-B14F-4D97-AF65-F5344CB8AC3E}">
        <p14:creationId xmlns:p14="http://schemas.microsoft.com/office/powerpoint/2010/main" val="269925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Object 3">
            <a:extLst>
              <a:ext uri="{C183D7F6-B498-43B3-948B-1728B52AA6E4}">
                <adec:decorative xmlns:adec="http://schemas.microsoft.com/office/drawing/2017/decorative" val="1"/>
              </a:ext>
            </a:extLst>
          </p:cNvPr>
          <p:cNvGraphicFramePr>
            <a:graphicFrameLocks noChangeAspect="1"/>
          </p:cNvGraphicFramePr>
          <p:nvPr>
            <p:extLst>
              <p:ext uri="{D42A27DB-BD31-4B8C-83A1-F6EECF244321}">
                <p14:modId xmlns:p14="http://schemas.microsoft.com/office/powerpoint/2010/main" val="386972161"/>
              </p:ext>
            </p:extLst>
          </p:nvPr>
        </p:nvGraphicFramePr>
        <p:xfrm>
          <a:off x="285204" y="6202392"/>
          <a:ext cx="2358452" cy="457200"/>
        </p:xfrm>
        <a:graphic>
          <a:graphicData uri="http://schemas.openxmlformats.org/presentationml/2006/ole">
            <mc:AlternateContent xmlns:mc="http://schemas.openxmlformats.org/markup-compatibility/2006">
              <mc:Choice xmlns:v="urn:schemas-microsoft-com:vml" Requires="v">
                <p:oleObj r:id="rId2" imgW="0" imgH="0" progId="">
                  <p:embed/>
                </p:oleObj>
              </mc:Choice>
              <mc:Fallback>
                <p:oleObj r:id="rId2" imgW="0" imgH="0" progId="">
                  <p:embed/>
                  <p:pic>
                    <p:nvPicPr>
                      <p:cNvPr id="4" name="Object 3">
                        <a:extLst>
                          <a:ext uri="{C183D7F6-B498-43B3-948B-1728B52AA6E4}">
                            <adec:decorative xmlns:adec="http://schemas.microsoft.com/office/drawing/2017/decorative" val="1"/>
                          </a:ext>
                        </a:extLst>
                      </p:cNvPr>
                      <p:cNvPicPr/>
                      <p:nvPr/>
                    </p:nvPicPr>
                    <p:blipFill>
                      <a:blip r:embed="rId3"/>
                      <a:srcRect/>
                      <a:stretch>
                        <a:fillRect/>
                      </a:stretch>
                    </p:blipFill>
                    <p:spPr>
                      <a:xfrm>
                        <a:off x="285204" y="6202392"/>
                        <a:ext cx="2358452" cy="457200"/>
                      </a:xfrm>
                      <a:prstGeom prst="rect">
                        <a:avLst/>
                      </a:prstGeom>
                    </p:spPr>
                  </p:pic>
                </p:oleObj>
              </mc:Fallback>
            </mc:AlternateContent>
          </a:graphicData>
        </a:graphic>
      </p:graphicFrame>
      <p:sp>
        <p:nvSpPr>
          <p:cNvPr id="5" name="New shape"/>
          <p:cNvSpPr>
            <a:spLocks noGrp="1"/>
          </p:cNvSpPr>
          <p:nvPr>
            <p:ph type="title" idx="4294967295"/>
          </p:nvPr>
        </p:nvSpPr>
        <p:spPr>
          <a:xfrm>
            <a:off x="381000" y="63500"/>
            <a:ext cx="7937500" cy="1270000"/>
          </a:xfrm>
          <a:prstGeom prst="roundRect">
            <a:avLst/>
          </a:prstGeom>
          <a:noFill/>
          <a:ln w="25400"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srgbClr val="000000"/>
                </a:solidFill>
                <a:effectLst/>
                <a:uLnTx/>
                <a:uFillTx/>
                <a:latin typeface="+mn-lt"/>
                <a:ea typeface="+mn-ea"/>
                <a:cs typeface="+mn-cs"/>
              </a:rPr>
              <a:t>How safe do you feel when you usually visit this park or greenspace?</a:t>
            </a:r>
          </a:p>
        </p:txBody>
      </p:sp>
      <p:graphicFrame>
        <p:nvGraphicFramePr>
          <p:cNvPr id="6" name="ChartObject">
            <a:extLst>
              <a:ext uri="{C183D7F6-B498-43B3-948B-1728B52AA6E4}">
                <adec:decorative xmlns:adec="http://schemas.microsoft.com/office/drawing/2017/decorative" val="1"/>
              </a:ext>
            </a:extLst>
          </p:cNvPr>
          <p:cNvGraphicFramePr/>
          <p:nvPr>
            <p:extLst>
              <p:ext uri="{D42A27DB-BD31-4B8C-83A1-F6EECF244321}">
                <p14:modId xmlns:p14="http://schemas.microsoft.com/office/powerpoint/2010/main" val="39362963"/>
              </p:ext>
            </p:extLst>
          </p:nvPr>
        </p:nvGraphicFramePr>
        <p:xfrm>
          <a:off x="317500" y="1524000"/>
          <a:ext cx="7937500" cy="3810000"/>
        </p:xfrm>
        <a:graphic>
          <a:graphicData uri="http://schemas.openxmlformats.org/drawingml/2006/chart">
            <c:chart xmlns:c="http://schemas.openxmlformats.org/drawingml/2006/chart" xmlns:r="http://schemas.openxmlformats.org/officeDocument/2006/relationships" r:id="rId4"/>
          </a:graphicData>
        </a:graphic>
      </p:graphicFrame>
      <p:sp>
        <p:nvSpPr>
          <p:cNvPr id="7" name="New shape"/>
          <p:cNvSpPr/>
          <p:nvPr/>
        </p:nvSpPr>
        <p:spPr>
          <a:xfrm>
            <a:off x="381000" y="5080000"/>
            <a:ext cx="7937500" cy="1270000"/>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a:solidFill>
                  <a:srgbClr val="000000"/>
                </a:solidFill>
              </a:rPr>
              <a:t>Mean : 2.437  | Confidence Interval @ 95% : [2.323 - 2.551]  |  Standard Deviation : 1.008  |  Standard Error : 0.058</a:t>
            </a:r>
          </a:p>
        </p:txBody>
      </p:sp>
    </p:spTree>
    <p:extLst>
      <p:ext uri="{BB962C8B-B14F-4D97-AF65-F5344CB8AC3E}">
        <p14:creationId xmlns:p14="http://schemas.microsoft.com/office/powerpoint/2010/main" val="2699257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Object 3">
            <a:extLst>
              <a:ext uri="{C183D7F6-B498-43B3-948B-1728B52AA6E4}">
                <adec:decorative xmlns:adec="http://schemas.microsoft.com/office/drawing/2017/decorative" val="1"/>
              </a:ext>
            </a:extLst>
          </p:cNvPr>
          <p:cNvGraphicFramePr>
            <a:graphicFrameLocks noChangeAspect="1"/>
          </p:cNvGraphicFramePr>
          <p:nvPr>
            <p:extLst>
              <p:ext uri="{D42A27DB-BD31-4B8C-83A1-F6EECF244321}">
                <p14:modId xmlns:p14="http://schemas.microsoft.com/office/powerpoint/2010/main" val="736328121"/>
              </p:ext>
            </p:extLst>
          </p:nvPr>
        </p:nvGraphicFramePr>
        <p:xfrm>
          <a:off x="285204" y="6202392"/>
          <a:ext cx="2358452" cy="457200"/>
        </p:xfrm>
        <a:graphic>
          <a:graphicData uri="http://schemas.openxmlformats.org/presentationml/2006/ole">
            <mc:AlternateContent xmlns:mc="http://schemas.openxmlformats.org/markup-compatibility/2006">
              <mc:Choice xmlns:v="urn:schemas-microsoft-com:vml" Requires="v">
                <p:oleObj r:id="rId2" imgW="0" imgH="0" progId="">
                  <p:embed/>
                </p:oleObj>
              </mc:Choice>
              <mc:Fallback>
                <p:oleObj r:id="rId2" imgW="0" imgH="0" progId="">
                  <p:embed/>
                  <p:pic>
                    <p:nvPicPr>
                      <p:cNvPr id="4" name="Object 3">
                        <a:extLst>
                          <a:ext uri="{C183D7F6-B498-43B3-948B-1728B52AA6E4}">
                            <adec:decorative xmlns:adec="http://schemas.microsoft.com/office/drawing/2017/decorative" val="1"/>
                          </a:ext>
                        </a:extLst>
                      </p:cNvPr>
                      <p:cNvPicPr/>
                      <p:nvPr/>
                    </p:nvPicPr>
                    <p:blipFill>
                      <a:blip r:embed="rId3"/>
                      <a:srcRect/>
                      <a:stretch>
                        <a:fillRect/>
                      </a:stretch>
                    </p:blipFill>
                    <p:spPr>
                      <a:xfrm>
                        <a:off x="285204" y="6202392"/>
                        <a:ext cx="2358452" cy="457200"/>
                      </a:xfrm>
                      <a:prstGeom prst="rect">
                        <a:avLst/>
                      </a:prstGeom>
                    </p:spPr>
                  </p:pic>
                </p:oleObj>
              </mc:Fallback>
            </mc:AlternateContent>
          </a:graphicData>
        </a:graphic>
      </p:graphicFrame>
      <p:sp>
        <p:nvSpPr>
          <p:cNvPr id="5" name="New shape"/>
          <p:cNvSpPr>
            <a:spLocks noGrp="1"/>
          </p:cNvSpPr>
          <p:nvPr>
            <p:ph type="title" idx="4294967295"/>
          </p:nvPr>
        </p:nvSpPr>
        <p:spPr>
          <a:xfrm>
            <a:off x="381000" y="63500"/>
            <a:ext cx="7937500" cy="1270000"/>
          </a:xfrm>
          <a:prstGeom prst="roundRect">
            <a:avLst/>
          </a:prstGeom>
          <a:noFill/>
          <a:ln w="25400"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dirty="0">
                <a:ln>
                  <a:noFill/>
                </a:ln>
                <a:solidFill>
                  <a:srgbClr val="000000"/>
                </a:solidFill>
                <a:effectLst/>
                <a:uLnTx/>
                <a:uFillTx/>
                <a:latin typeface="+mn-lt"/>
                <a:ea typeface="+mn-ea"/>
                <a:cs typeface="+mn-cs"/>
              </a:rPr>
              <a:t>Thinking of this park or greenspace again, imagine you are walking through it and in front of you is the image below of people blocking your path. How safe do you feel walking past this group of people?</a:t>
            </a:r>
          </a:p>
        </p:txBody>
      </p:sp>
      <p:graphicFrame>
        <p:nvGraphicFramePr>
          <p:cNvPr id="6" name="ChartObject">
            <a:extLst>
              <a:ext uri="{C183D7F6-B498-43B3-948B-1728B52AA6E4}">
                <adec:decorative xmlns:adec="http://schemas.microsoft.com/office/drawing/2017/decorative" val="1"/>
              </a:ext>
            </a:extLst>
          </p:cNvPr>
          <p:cNvGraphicFramePr/>
          <p:nvPr>
            <p:extLst>
              <p:ext uri="{D42A27DB-BD31-4B8C-83A1-F6EECF244321}">
                <p14:modId xmlns:p14="http://schemas.microsoft.com/office/powerpoint/2010/main" val="47450179"/>
              </p:ext>
            </p:extLst>
          </p:nvPr>
        </p:nvGraphicFramePr>
        <p:xfrm>
          <a:off x="317500" y="1524000"/>
          <a:ext cx="7937500" cy="3810000"/>
        </p:xfrm>
        <a:graphic>
          <a:graphicData uri="http://schemas.openxmlformats.org/drawingml/2006/chart">
            <c:chart xmlns:c="http://schemas.openxmlformats.org/drawingml/2006/chart" xmlns:r="http://schemas.openxmlformats.org/officeDocument/2006/relationships" r:id="rId4"/>
          </a:graphicData>
        </a:graphic>
      </p:graphicFrame>
      <p:sp>
        <p:nvSpPr>
          <p:cNvPr id="7" name="New shape"/>
          <p:cNvSpPr/>
          <p:nvPr/>
        </p:nvSpPr>
        <p:spPr>
          <a:xfrm>
            <a:off x="381000" y="5080000"/>
            <a:ext cx="7937500" cy="1270000"/>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a:solidFill>
                  <a:srgbClr val="000000"/>
                </a:solidFill>
              </a:rPr>
              <a:t>Mean : 3.687  | Confidence Interval @ 95% : [3.575 - 3.798]  |  Standard Deviation : 0.986  |  Standard Error : 0.057</a:t>
            </a:r>
          </a:p>
        </p:txBody>
      </p:sp>
    </p:spTree>
    <p:extLst>
      <p:ext uri="{BB962C8B-B14F-4D97-AF65-F5344CB8AC3E}">
        <p14:creationId xmlns:p14="http://schemas.microsoft.com/office/powerpoint/2010/main" val="26992570"/>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S_RELEASE_DATE" val="2013.01.24"/>
  <p:tag name="AS_TITLE" val="Aspose.Slides for Java"/>
  <p:tag name="AS_VERSION" val="6.9.1.0"/>
</p:tagLst>
</file>

<file path=ppt/theme/theme1.xml><?xml version="1.0" encoding="utf-8"?>
<a:theme xmlns:a="http://schemas.openxmlformats.org/drawingml/2006/main" name="surveyanalytics (1)">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Syrc" typeface="Estrangelo Edessa"/>
        <a:font script="Orya" typeface="Kalinga"/>
        <a:font script="Jpan" typeface="ＭＳ Ｐゴシック"/>
        <a:font script="Guru" typeface="Raavi"/>
        <a:font script="Geor" typeface="Sylfaen"/>
        <a:font script="Beng" typeface="Vrinda"/>
        <a:font script="Yiii" typeface="Microsoft Yi Baiti"/>
        <a:font script="Thaa" typeface="MV Boli"/>
        <a:font script="Khmr" typeface="MoolBoran"/>
        <a:font script="Taml" typeface="Latha"/>
        <a:font script="Cans" typeface="Euphemia"/>
        <a:font script="Telu" typeface="Gautami"/>
        <a:font script="Laoo" typeface="DokChampa"/>
        <a:font script="Uigh" typeface="Microsoft Uighur"/>
        <a:font script="Deva" typeface="Mangal"/>
        <a:font script="Knda" typeface="Tunga"/>
        <a:font script="Cher" typeface="Plantagenet Cherokee"/>
        <a:font script="Arab" typeface="Times New Roman"/>
        <a:font script="Mlym" typeface="Kartika"/>
        <a:font script="Thai" typeface="Angsana New"/>
        <a:font script="Ethi" typeface="Nyala"/>
        <a:font script="Hebr" typeface="Times New Roman"/>
        <a:font script="Sinh" typeface="Iskoola Pota"/>
        <a:font script="Gujr" typeface="Shruti"/>
        <a:font script="Mong" typeface="Mongolian Baiti"/>
        <a:font script="Hang" typeface="맑은 고딕"/>
        <a:font script="Tibt" typeface="Microsoft Himalaya"/>
        <a:font script="Viet" typeface="Times New Roman"/>
        <a:font script="Hans" typeface="宋体"/>
        <a:font script="Hant" typeface="新細明體"/>
      </a:majorFont>
      <a:minorFont>
        <a:latin typeface="Calibri"/>
        <a:ea typeface=""/>
        <a:cs typeface=""/>
        <a:font script="Syrc" typeface="Estrangelo Edessa"/>
        <a:font script="Orya" typeface="Kalinga"/>
        <a:font script="Jpan" typeface="ＭＳ Ｐゴシック"/>
        <a:font script="Guru" typeface="Raavi"/>
        <a:font script="Geor" typeface="Sylfaen"/>
        <a:font script="Beng" typeface="Vrinda"/>
        <a:font script="Yiii" typeface="Microsoft Yi Baiti"/>
        <a:font script="Thaa" typeface="MV Boli"/>
        <a:font script="Khmr" typeface="DaunPenh"/>
        <a:font script="Taml" typeface="Latha"/>
        <a:font script="Cans" typeface="Euphemia"/>
        <a:font script="Telu" typeface="Gautami"/>
        <a:font script="Laoo" typeface="DokChampa"/>
        <a:font script="Uigh" typeface="Microsoft Uighur"/>
        <a:font script="Deva" typeface="Mangal"/>
        <a:font script="Knda" typeface="Tunga"/>
        <a:font script="Cher" typeface="Plantagenet Cherokee"/>
        <a:font script="Arab" typeface="Arial"/>
        <a:font script="Mlym" typeface="Kartika"/>
        <a:font script="Thai" typeface="Cordia New"/>
        <a:font script="Ethi" typeface="Nyala"/>
        <a:font script="Hebr" typeface="Arial"/>
        <a:font script="Sinh" typeface="Iskoola Pota"/>
        <a:font script="Gujr" typeface="Shruti"/>
        <a:font script="Mong" typeface="Mongolian Baiti"/>
        <a:font script="Hang" typeface="맑은 고딕"/>
        <a:font script="Tibt" typeface="Microsoft Himalaya"/>
        <a:font script="Viet" typeface="Arial"/>
        <a:font script="Hans" typeface="宋体"/>
        <a:font script="Hant" typeface="新細明體"/>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tileRect/>
        </a:gradFill>
        <a:gradFill rotWithShape="1">
          <a:gsLst>
            <a:gs pos="0">
              <a:schemeClr val="phClr">
                <a:tint val="100000"/>
                <a:shade val="100000"/>
                <a:satMod val="130000"/>
              </a:schemeClr>
            </a:gs>
            <a:gs pos="100000">
              <a:schemeClr val="phClr">
                <a:tint val="50000"/>
                <a:shade val="100000"/>
                <a:satMod val="350000"/>
              </a:schemeClr>
            </a:gs>
          </a:gsLst>
          <a:lin ang="16200000" scaled="0"/>
          <a:tileRect/>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tileRect/>
        </a:gradFill>
        <a:gradFill rotWithShape="1">
          <a:gsLst>
            <a:gs pos="0">
              <a:schemeClr val="phClr">
                <a:tint val="80000"/>
                <a:satMod val="300000"/>
              </a:schemeClr>
            </a:gs>
            <a:gs pos="100000">
              <a:schemeClr val="phClr">
                <a:shade val="30000"/>
                <a:satMod val="200000"/>
              </a:schemeClr>
            </a:gs>
          </a:gsLst>
          <a:path path="circle">
            <a:fillToRect l="50000" t="50000" r="50000" b="50000"/>
          </a:path>
          <a:tileRect/>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0</TotalTime>
  <Words>363</Words>
  <Application>Microsoft Office PowerPoint</Application>
  <PresentationFormat>On-screen Show (4:3)</PresentationFormat>
  <Paragraphs>19</Paragraphs>
  <Slides>10</Slides>
  <Notes>0</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0</vt:i4>
      </vt:variant>
      <vt:variant>
        <vt:lpstr>Slide Titles</vt:lpstr>
      </vt:variant>
      <vt:variant>
        <vt:i4>10</vt:i4>
      </vt:variant>
    </vt:vector>
  </HeadingPairs>
  <TitlesOfParts>
    <vt:vector size="13" baseType="lpstr">
      <vt:lpstr>Arial</vt:lpstr>
      <vt:lpstr>Calibri</vt:lpstr>
      <vt:lpstr>surveyanalytics (1)</vt:lpstr>
      <vt:lpstr>Safety and Intimidation in Local Greenspaces Survey Results</vt:lpstr>
      <vt:lpstr>Overall Survey Statistics</vt:lpstr>
      <vt:lpstr>What is your age?</vt:lpstr>
      <vt:lpstr>Which of the following options best describes how you think of yourself?</vt:lpstr>
      <vt:lpstr>What park (or greenspace) do you use most often?</vt:lpstr>
      <vt:lpstr>What do you usually do at this park or greenspace? (pick up to three)</vt:lpstr>
      <vt:lpstr>What time of day do you usually visit this park or greenspace?</vt:lpstr>
      <vt:lpstr>How safe do you feel when you usually visit this park or greenspace?</vt:lpstr>
      <vt:lpstr>Thinking of this park or greenspace again, imagine you are walking through it and in front of you is the image below of people blocking your path. How safe do you feel walking past this group of people?</vt:lpstr>
      <vt:lpstr>Do you think perceived safety (your own sense of security and safety) is different from actual safety (the actual crime rate) of the local parks and greenspaces you visit?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2025-04-07T11:53:04Z</dcterms:created>
  <dcterms:modified xsi:type="dcterms:W3CDTF">2025-04-07T11:53:17Z</dcterms:modified>
</cp:coreProperties>
</file>