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05" r:id="rId3"/>
    <p:sldId id="296" r:id="rId4"/>
    <p:sldId id="297" r:id="rId5"/>
    <p:sldId id="264" r:id="rId6"/>
    <p:sldId id="299" r:id="rId7"/>
    <p:sldId id="306" r:id="rId8"/>
    <p:sldId id="300" r:id="rId9"/>
    <p:sldId id="308" r:id="rId10"/>
    <p:sldId id="307" r:id="rId11"/>
    <p:sldId id="302" r:id="rId12"/>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21316" autoAdjust="0"/>
    <p:restoredTop sz="94728" autoAdjust="0"/>
  </p:normalViewPr>
  <p:slideViewPr>
    <p:cSldViewPr>
      <p:cViewPr>
        <p:scale>
          <a:sx n="86" d="100"/>
          <a:sy n="86" d="100"/>
        </p:scale>
        <p:origin x="-14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0723"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072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0725" name="Rectangle 5"/>
          <p:cNvSpPr>
            <a:spLocks noGrp="1" noChangeArrowheads="1"/>
          </p:cNvSpPr>
          <p:nvPr>
            <p:ph type="sldNum" sz="quarter" idx="3"/>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5481551D-D4FC-4BB6-8947-E735692C7F18}" type="slidenum">
              <a:rPr lang="en-GB"/>
              <a:pPr>
                <a:defRPr/>
              </a:pPr>
              <a:t>‹#›</a:t>
            </a:fld>
            <a:endParaRPr lang="en-GB"/>
          </a:p>
        </p:txBody>
      </p:sp>
    </p:spTree>
    <p:extLst>
      <p:ext uri="{BB962C8B-B14F-4D97-AF65-F5344CB8AC3E}">
        <p14:creationId xmlns:p14="http://schemas.microsoft.com/office/powerpoint/2010/main" val="3379878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29699"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331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79450" y="4714875"/>
            <a:ext cx="5438775" cy="4468813"/>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9702"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29703" name="Rectangle 7"/>
          <p:cNvSpPr>
            <a:spLocks noGrp="1" noChangeArrowheads="1"/>
          </p:cNvSpPr>
          <p:nvPr>
            <p:ph type="sldNum" sz="quarter" idx="5"/>
          </p:nvPr>
        </p:nvSpPr>
        <p:spPr bwMode="auto">
          <a:xfrm>
            <a:off x="3849688"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264660D2-BBEE-4348-9231-E5773FE81600}" type="slidenum">
              <a:rPr lang="en-GB"/>
              <a:pPr>
                <a:defRPr/>
              </a:pPr>
              <a:t>‹#›</a:t>
            </a:fld>
            <a:endParaRPr lang="en-GB"/>
          </a:p>
        </p:txBody>
      </p:sp>
    </p:spTree>
    <p:extLst>
      <p:ext uri="{BB962C8B-B14F-4D97-AF65-F5344CB8AC3E}">
        <p14:creationId xmlns:p14="http://schemas.microsoft.com/office/powerpoint/2010/main" val="35002057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58898D49-265B-4365-A971-EF0EC57A8A6F}" type="slidenum">
              <a:rPr lang="en-GB" smtClean="0"/>
              <a:pPr/>
              <a:t>1</a:t>
            </a:fld>
            <a:endParaRPr lang="en-GB" smtClean="0"/>
          </a:p>
        </p:txBody>
      </p:sp>
      <p:sp>
        <p:nvSpPr>
          <p:cNvPr id="16386" name="Rectangle 2"/>
          <p:cNvSpPr>
            <a:spLocks noGrp="1" noRot="1" noChangeAspect="1" noChangeArrowheads="1" noTextEdit="1"/>
          </p:cNvSpPr>
          <p:nvPr>
            <p:ph type="sldImg"/>
          </p:nvPr>
        </p:nvSpPr>
        <p:spPr>
          <a:xfrm>
            <a:off x="917575" y="744538"/>
            <a:ext cx="4962525" cy="3722687"/>
          </a:xfrm>
          <a:ln/>
        </p:spPr>
      </p:sp>
      <p:sp>
        <p:nvSpPr>
          <p:cNvPr id="16387"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1258888" y="2130425"/>
            <a:ext cx="7772400" cy="1470025"/>
          </a:xfrm>
        </p:spPr>
        <p:txBody>
          <a:bodyPr/>
          <a:lstStyle>
            <a:lvl1pPr>
              <a:defRPr/>
            </a:lvl1pPr>
          </a:lstStyle>
          <a:p>
            <a:pPr lvl="0"/>
            <a:r>
              <a:rPr lang="en-GB" noProof="0" smtClean="0"/>
              <a:t>Click to edit Master title style</a:t>
            </a:r>
          </a:p>
        </p:txBody>
      </p:sp>
      <p:sp>
        <p:nvSpPr>
          <p:cNvPr id="32771" name="Rectangle 3"/>
          <p:cNvSpPr>
            <a:spLocks noGrp="1" noChangeArrowheads="1"/>
          </p:cNvSpPr>
          <p:nvPr>
            <p:ph type="subTitle" idx="1"/>
          </p:nvPr>
        </p:nvSpPr>
        <p:spPr>
          <a:xfrm>
            <a:off x="1944688" y="3886200"/>
            <a:ext cx="6400800" cy="1752600"/>
          </a:xfrm>
        </p:spPr>
        <p:txBody>
          <a:bodyPr/>
          <a:lstStyle>
            <a:lvl1pPr marL="0" indent="0" algn="ctr">
              <a:buFontTx/>
              <a:buNone/>
              <a:defRPr/>
            </a:lvl1pPr>
          </a:lstStyle>
          <a:p>
            <a:pPr lvl="0"/>
            <a:r>
              <a:rPr lang="en-GB"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A7236B4-7393-4110-9F5F-B7B86B0073F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0936E8F-B65F-4F61-B083-24E557F67B0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274638"/>
            <a:ext cx="1925638"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258888" y="274638"/>
            <a:ext cx="562768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E8B4933-2C6C-47C9-9010-99872E0AB7C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01C8989-1E45-410E-9557-0EA9B84D747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504A0D4-1CA6-4E80-ACA5-4DB23ECA151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258888" y="1600200"/>
            <a:ext cx="37766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87950" y="1600200"/>
            <a:ext cx="37766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44BB77E-C93F-4E07-89DD-B1DA8D25DD69}"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600EA74-A34A-4E19-9EA7-C555B21AB4B8}"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D99072C6-35F8-491B-8D23-043799AB755E}"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DFC6BA9E-221F-4E3E-B723-4E155F2E0FF6}"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B47C964-5EE3-4CD8-8B36-EDF8639FEA7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F1BE6D1-971F-4DF0-AD2A-04074E839F2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58888" y="274638"/>
            <a:ext cx="770572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1258888" y="1600200"/>
            <a:ext cx="770572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1285875"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713163"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90245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CBB506FC-C24D-4BA3-A360-FD13E14CAC7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116013" y="1268413"/>
            <a:ext cx="7772400" cy="2592387"/>
          </a:xfrm>
        </p:spPr>
        <p:txBody>
          <a:bodyPr/>
          <a:lstStyle/>
          <a:p>
            <a:pPr eaLnBrk="1" hangingPunct="1">
              <a:spcBef>
                <a:spcPct val="50000"/>
              </a:spcBef>
            </a:pPr>
            <a:r>
              <a:rPr lang="en-GB" sz="3200" b="1" smtClean="0"/>
              <a:t>School Funding Formula 2014-15</a:t>
            </a:r>
            <a:br>
              <a:rPr lang="en-GB" sz="3200" b="1" smtClean="0"/>
            </a:br>
            <a:r>
              <a:rPr lang="en-GB" sz="3200" b="1" smtClean="0"/>
              <a:t>Briefing</a:t>
            </a:r>
            <a:br>
              <a:rPr lang="en-GB" sz="3200" b="1" smtClean="0"/>
            </a:br>
            <a:r>
              <a:rPr lang="en-GB" sz="3200" smtClean="0"/>
              <a:t/>
            </a:r>
            <a:br>
              <a:rPr lang="en-GB" sz="3200" smtClean="0"/>
            </a:br>
            <a:endParaRPr lang="en-GB" sz="3200" smtClean="0">
              <a:solidFill>
                <a:srgbClr val="333333"/>
              </a:solidFill>
            </a:endParaRPr>
          </a:p>
        </p:txBody>
      </p:sp>
      <p:sp>
        <p:nvSpPr>
          <p:cNvPr id="15362" name="Rectangle 3"/>
          <p:cNvSpPr>
            <a:spLocks noGrp="1" noChangeArrowheads="1"/>
          </p:cNvSpPr>
          <p:nvPr>
            <p:ph type="subTitle" idx="1"/>
          </p:nvPr>
        </p:nvSpPr>
        <p:spPr>
          <a:xfrm>
            <a:off x="1979613" y="4292600"/>
            <a:ext cx="6400800" cy="1752600"/>
          </a:xfrm>
        </p:spPr>
        <p:txBody>
          <a:bodyPr/>
          <a:lstStyle/>
          <a:p>
            <a:pPr eaLnBrk="1" hangingPunct="1"/>
            <a:r>
              <a:rPr lang="en-GB" smtClean="0">
                <a:cs typeface="Arial" charset="0"/>
              </a:rPr>
              <a:t>4 September 2013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sz="3200" b="1" smtClean="0"/>
              <a:t>Key Dates - Timetable</a:t>
            </a:r>
          </a:p>
        </p:txBody>
      </p:sp>
      <p:graphicFrame>
        <p:nvGraphicFramePr>
          <p:cNvPr id="4" name="Content Placeholder 3"/>
          <p:cNvGraphicFramePr>
            <a:graphicFrameLocks noGrp="1"/>
          </p:cNvGraphicFramePr>
          <p:nvPr>
            <p:ph idx="1"/>
          </p:nvPr>
        </p:nvGraphicFramePr>
        <p:xfrm>
          <a:off x="2178050" y="1844675"/>
          <a:ext cx="5868670" cy="4320481"/>
        </p:xfrm>
        <a:graphic>
          <a:graphicData uri="http://schemas.openxmlformats.org/drawingml/2006/table">
            <a:tbl>
              <a:tblPr firstRow="1" firstCol="1" bandRow="1">
                <a:tableStyleId>{5C22544A-7EE6-4342-B048-85BDC9FD1C3A}</a:tableStyleId>
              </a:tblPr>
              <a:tblGrid>
                <a:gridCol w="2934335"/>
                <a:gridCol w="2934335"/>
              </a:tblGrid>
              <a:tr h="380872">
                <a:tc>
                  <a:txBody>
                    <a:bodyPr/>
                    <a:lstStyle/>
                    <a:p>
                      <a:pPr algn="ctr">
                        <a:lnSpc>
                          <a:spcPct val="115000"/>
                        </a:lnSpc>
                        <a:spcAft>
                          <a:spcPts val="0"/>
                        </a:spcAft>
                      </a:pPr>
                      <a:r>
                        <a:rPr lang="en-GB" sz="1200" u="sng" dirty="0">
                          <a:effectLst/>
                        </a:rPr>
                        <a:t>Date</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200" u="sng">
                          <a:effectLst/>
                        </a:rPr>
                        <a:t>Action</a:t>
                      </a:r>
                      <a:endParaRPr lang="en-GB" sz="1100">
                        <a:effectLst/>
                        <a:latin typeface="Calibri"/>
                        <a:ea typeface="Calibri"/>
                        <a:cs typeface="Times New Roman"/>
                      </a:endParaRPr>
                    </a:p>
                  </a:txBody>
                  <a:tcPr marL="68580" marR="68580" marT="0" marB="0"/>
                </a:tc>
              </a:tr>
              <a:tr h="787922">
                <a:tc>
                  <a:txBody>
                    <a:bodyPr/>
                    <a:lstStyle/>
                    <a:p>
                      <a:pPr>
                        <a:lnSpc>
                          <a:spcPct val="115000"/>
                        </a:lnSpc>
                        <a:spcAft>
                          <a:spcPts val="0"/>
                        </a:spcAft>
                      </a:pPr>
                      <a:r>
                        <a:rPr lang="en-GB" sz="1200">
                          <a:effectLst/>
                        </a:rPr>
                        <a:t>31 October 2013</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LA submits provisional School Budget pro forma to the EFA</a:t>
                      </a:r>
                      <a:endParaRPr lang="en-GB" sz="1100">
                        <a:effectLst/>
                        <a:latin typeface="Calibri"/>
                        <a:ea typeface="Calibri"/>
                        <a:cs typeface="Times New Roman"/>
                      </a:endParaRPr>
                    </a:p>
                  </a:txBody>
                  <a:tcPr marL="68580" marR="68580" marT="0" marB="0"/>
                </a:tc>
              </a:tr>
              <a:tr h="380872">
                <a:tc>
                  <a:txBody>
                    <a:bodyPr/>
                    <a:lstStyle/>
                    <a:p>
                      <a:pPr>
                        <a:lnSpc>
                          <a:spcPct val="115000"/>
                        </a:lnSpc>
                        <a:spcAft>
                          <a:spcPts val="0"/>
                        </a:spcAft>
                      </a:pPr>
                      <a:r>
                        <a:rPr lang="en-GB" sz="1200">
                          <a:effectLst/>
                        </a:rPr>
                        <a:t>27 November 2013</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School census database closed</a:t>
                      </a:r>
                      <a:endParaRPr lang="en-GB" sz="1100">
                        <a:effectLst/>
                        <a:latin typeface="Calibri"/>
                        <a:ea typeface="Calibri"/>
                        <a:cs typeface="Times New Roman"/>
                      </a:endParaRPr>
                    </a:p>
                  </a:txBody>
                  <a:tcPr marL="68580" marR="68580" marT="0" marB="0"/>
                </a:tc>
              </a:tr>
              <a:tr h="787922">
                <a:tc>
                  <a:txBody>
                    <a:bodyPr/>
                    <a:lstStyle/>
                    <a:p>
                      <a:pPr>
                        <a:lnSpc>
                          <a:spcPct val="115000"/>
                        </a:lnSpc>
                        <a:spcAft>
                          <a:spcPts val="0"/>
                        </a:spcAft>
                      </a:pPr>
                      <a:r>
                        <a:rPr lang="en-GB" sz="1200">
                          <a:effectLst/>
                        </a:rPr>
                        <a:t>16 December 2013</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EFA confirms DSG allocations for 2014-15</a:t>
                      </a:r>
                      <a:endParaRPr lang="en-GB" sz="1100">
                        <a:effectLst/>
                        <a:latin typeface="Calibri"/>
                        <a:ea typeface="Calibri"/>
                        <a:cs typeface="Times New Roman"/>
                      </a:endParaRPr>
                    </a:p>
                  </a:txBody>
                  <a:tcPr marL="68580" marR="68580" marT="0" marB="0"/>
                </a:tc>
              </a:tr>
              <a:tr h="787922">
                <a:tc>
                  <a:txBody>
                    <a:bodyPr/>
                    <a:lstStyle/>
                    <a:p>
                      <a:pPr>
                        <a:lnSpc>
                          <a:spcPct val="115000"/>
                        </a:lnSpc>
                        <a:spcAft>
                          <a:spcPts val="0"/>
                        </a:spcAft>
                      </a:pPr>
                      <a:r>
                        <a:rPr lang="en-GB" sz="1200">
                          <a:effectLst/>
                        </a:rPr>
                        <a:t>21 January 2014</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200">
                          <a:effectLst/>
                        </a:rPr>
                        <a:t>LA submits final data School Budget pro forma to the EFA</a:t>
                      </a:r>
                      <a:endParaRPr lang="en-GB" sz="1100">
                        <a:effectLst/>
                        <a:latin typeface="Calibri"/>
                        <a:ea typeface="Calibri"/>
                        <a:cs typeface="Times New Roman"/>
                      </a:endParaRPr>
                    </a:p>
                  </a:txBody>
                  <a:tcPr marL="68580" marR="68580" marT="0" marB="0"/>
                </a:tc>
              </a:tr>
              <a:tr h="1194971">
                <a:tc>
                  <a:txBody>
                    <a:bodyPr/>
                    <a:lstStyle/>
                    <a:p>
                      <a:pPr>
                        <a:lnSpc>
                          <a:spcPct val="115000"/>
                        </a:lnSpc>
                        <a:spcAft>
                          <a:spcPts val="0"/>
                        </a:spcAft>
                      </a:pPr>
                      <a:r>
                        <a:rPr lang="en-GB" sz="1200" dirty="0">
                          <a:effectLst/>
                        </a:rPr>
                        <a:t>28 February 2014</a:t>
                      </a:r>
                      <a:endParaRPr lang="en-GB" sz="11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200" dirty="0">
                          <a:effectLst/>
                        </a:rPr>
                        <a:t>LA confirms budgets for maintained schools. EFA confirms budget for academies</a:t>
                      </a:r>
                      <a:endParaRPr lang="en-GB" sz="1100" dirty="0">
                        <a:effectLst/>
                        <a:latin typeface="Calibri"/>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1258888" y="274638"/>
            <a:ext cx="7705725" cy="850900"/>
          </a:xfrm>
        </p:spPr>
        <p:txBody>
          <a:bodyPr/>
          <a:lstStyle/>
          <a:p>
            <a:r>
              <a:rPr lang="en-GB" sz="2400" b="1" smtClean="0"/>
              <a:t>Consultations</a:t>
            </a:r>
          </a:p>
        </p:txBody>
      </p:sp>
      <p:sp>
        <p:nvSpPr>
          <p:cNvPr id="26626" name="Content Placeholder 2"/>
          <p:cNvSpPr>
            <a:spLocks noGrp="1"/>
          </p:cNvSpPr>
          <p:nvPr>
            <p:ph idx="1"/>
          </p:nvPr>
        </p:nvSpPr>
        <p:spPr/>
        <p:txBody>
          <a:bodyPr/>
          <a:lstStyle/>
          <a:p>
            <a:r>
              <a:rPr lang="en-GB" sz="2400" smtClean="0"/>
              <a:t>Will need to be held over the next few weeks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z="3200" b="1" smtClean="0"/>
              <a:t>Review of</a:t>
            </a:r>
            <a:br>
              <a:rPr lang="en-GB" sz="3200" b="1" smtClean="0"/>
            </a:br>
            <a:r>
              <a:rPr lang="en-GB" sz="3200" b="1" smtClean="0"/>
              <a:t> Fairer Funding Reforms</a:t>
            </a:r>
          </a:p>
        </p:txBody>
      </p:sp>
      <p:sp>
        <p:nvSpPr>
          <p:cNvPr id="17410" name="Content Placeholder 2"/>
          <p:cNvSpPr>
            <a:spLocks noGrp="1"/>
          </p:cNvSpPr>
          <p:nvPr>
            <p:ph idx="1"/>
          </p:nvPr>
        </p:nvSpPr>
        <p:spPr/>
        <p:txBody>
          <a:bodyPr/>
          <a:lstStyle/>
          <a:p>
            <a:r>
              <a:rPr lang="en-GB" sz="2400" smtClean="0"/>
              <a:t>Review of the impact of the 2013-14 reforms undertaken by the EFA</a:t>
            </a:r>
          </a:p>
          <a:p>
            <a:pPr>
              <a:buFontTx/>
              <a:buNone/>
            </a:pPr>
            <a:endParaRPr lang="en-GB" sz="2400" smtClean="0"/>
          </a:p>
          <a:p>
            <a:r>
              <a:rPr lang="en-GB" sz="2400" smtClean="0"/>
              <a:t>Review was always planned so no surprise</a:t>
            </a:r>
          </a:p>
          <a:p>
            <a:pPr>
              <a:buFontTx/>
              <a:buNone/>
            </a:pPr>
            <a:endParaRPr lang="en-GB" sz="2400" smtClean="0"/>
          </a:p>
          <a:p>
            <a:r>
              <a:rPr lang="en-GB" sz="2400" smtClean="0"/>
              <a:t>Consultation with a number of Councils to obtain views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GB" sz="3200" b="1" smtClean="0"/>
              <a:t>Principles Adopted</a:t>
            </a:r>
          </a:p>
        </p:txBody>
      </p:sp>
      <p:sp>
        <p:nvSpPr>
          <p:cNvPr id="3" name="Content Placeholder 2"/>
          <p:cNvSpPr>
            <a:spLocks noGrp="1"/>
          </p:cNvSpPr>
          <p:nvPr>
            <p:ph idx="1"/>
          </p:nvPr>
        </p:nvSpPr>
        <p:spPr/>
        <p:txBody>
          <a:bodyPr/>
          <a:lstStyle/>
          <a:p>
            <a:pPr>
              <a:defRPr/>
            </a:pPr>
            <a:r>
              <a:rPr lang="en-GB" sz="2400" dirty="0" smtClean="0"/>
              <a:t>Simple transparent system with a minimum of formula factors</a:t>
            </a:r>
          </a:p>
          <a:p>
            <a:pPr marL="0" indent="0">
              <a:buFontTx/>
              <a:buNone/>
              <a:defRPr/>
            </a:pPr>
            <a:endParaRPr lang="en-GB" sz="2400" dirty="0" smtClean="0"/>
          </a:p>
          <a:p>
            <a:pPr>
              <a:defRPr/>
            </a:pPr>
            <a:r>
              <a:rPr lang="en-GB" sz="2400" dirty="0" smtClean="0"/>
              <a:t>Minimum disruption to individual schools funding as far as possible</a:t>
            </a:r>
          </a:p>
          <a:p>
            <a:pPr marL="0" indent="0">
              <a:buFontTx/>
              <a:buNone/>
              <a:defRPr/>
            </a:pPr>
            <a:endParaRPr lang="en-GB" sz="2400" dirty="0" smtClean="0"/>
          </a:p>
          <a:p>
            <a:pPr>
              <a:defRPr/>
            </a:pPr>
            <a:r>
              <a:rPr lang="en-GB" sz="2400" dirty="0" smtClean="0"/>
              <a:t>Each sector treated separately – primary / secondary</a:t>
            </a:r>
          </a:p>
          <a:p>
            <a:pPr marL="0" indent="0">
              <a:buFontTx/>
              <a:buNone/>
              <a:defRPr/>
            </a:pPr>
            <a:endParaRPr lang="en-GB" sz="2400" dirty="0" smtClean="0"/>
          </a:p>
          <a:p>
            <a:pPr>
              <a:defRPr/>
            </a:pPr>
            <a:r>
              <a:rPr lang="en-GB" sz="2400" dirty="0" smtClean="0"/>
              <a:t>Meets </a:t>
            </a:r>
            <a:r>
              <a:rPr lang="en-GB" sz="2400" dirty="0" err="1" smtClean="0"/>
              <a:t>DfE</a:t>
            </a:r>
            <a:r>
              <a:rPr lang="en-GB" sz="2400" dirty="0" smtClean="0"/>
              <a:t> Guidance</a:t>
            </a:r>
            <a:endParaRPr lang="en-GB"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258888" y="274638"/>
            <a:ext cx="7705725" cy="850900"/>
          </a:xfrm>
        </p:spPr>
        <p:txBody>
          <a:bodyPr/>
          <a:lstStyle/>
          <a:p>
            <a:r>
              <a:rPr lang="en-GB" sz="3200" b="1" smtClean="0"/>
              <a:t>NELC 2014-15 Formula standstill position</a:t>
            </a:r>
          </a:p>
        </p:txBody>
      </p:sp>
      <p:sp>
        <p:nvSpPr>
          <p:cNvPr id="21506" name="Content Placeholder 2"/>
          <p:cNvSpPr>
            <a:spLocks noGrp="1"/>
          </p:cNvSpPr>
          <p:nvPr>
            <p:ph idx="1"/>
          </p:nvPr>
        </p:nvSpPr>
        <p:spPr>
          <a:xfrm>
            <a:off x="1258888" y="1412875"/>
            <a:ext cx="7705725" cy="4713288"/>
          </a:xfrm>
        </p:spPr>
        <p:txBody>
          <a:bodyPr/>
          <a:lstStyle/>
          <a:p>
            <a:pPr>
              <a:buFont typeface="Arial" pitchFamily="34" charset="0"/>
              <a:buChar char="•"/>
              <a:defRPr/>
            </a:pPr>
            <a:r>
              <a:rPr lang="en-GB" sz="2400" dirty="0" smtClean="0"/>
              <a:t>If no changes would still have needed to review formula</a:t>
            </a:r>
          </a:p>
          <a:p>
            <a:pPr>
              <a:buFont typeface="Arial" pitchFamily="34" charset="0"/>
              <a:buChar char="•"/>
              <a:defRPr/>
            </a:pPr>
            <a:endParaRPr lang="en-GB" sz="2400" dirty="0" smtClean="0"/>
          </a:p>
          <a:p>
            <a:pPr>
              <a:buFont typeface="Arial" pitchFamily="34" charset="0"/>
              <a:buChar char="•"/>
              <a:defRPr/>
            </a:pPr>
            <a:r>
              <a:rPr lang="en-GB" sz="2400" dirty="0" smtClean="0"/>
              <a:t>Protections / gainers cap (50%) impact lead to £52k deficit</a:t>
            </a:r>
          </a:p>
          <a:p>
            <a:pPr marL="0" indent="0">
              <a:buFontTx/>
              <a:buNone/>
              <a:defRPr/>
            </a:pPr>
            <a:endParaRPr lang="en-GB" sz="2400" dirty="0" smtClean="0"/>
          </a:p>
          <a:p>
            <a:pPr>
              <a:buFont typeface="Arial" pitchFamily="34" charset="0"/>
              <a:buChar char="•"/>
              <a:defRPr/>
            </a:pPr>
            <a:r>
              <a:rPr lang="en-GB" sz="2400" dirty="0" smtClean="0"/>
              <a:t>This deficit position will continue year on year until eventually works through</a:t>
            </a:r>
          </a:p>
          <a:p>
            <a:pPr>
              <a:buFont typeface="Arial" pitchFamily="34" charset="0"/>
              <a:buChar char="•"/>
              <a:defRPr/>
            </a:pPr>
            <a:endParaRPr lang="en-GB"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258888" y="274638"/>
            <a:ext cx="7705725" cy="706437"/>
          </a:xfrm>
        </p:spPr>
        <p:txBody>
          <a:bodyPr/>
          <a:lstStyle/>
          <a:p>
            <a:pPr eaLnBrk="1" hangingPunct="1"/>
            <a:r>
              <a:rPr lang="en-GB" sz="3200" b="1" smtClean="0"/>
              <a:t>2014-15 Formula - Main Changes (1)</a:t>
            </a:r>
            <a:endParaRPr lang="en-GB" sz="2400" b="1" smtClean="0"/>
          </a:p>
        </p:txBody>
      </p:sp>
      <p:sp>
        <p:nvSpPr>
          <p:cNvPr id="22530" name="Rectangle 3"/>
          <p:cNvSpPr>
            <a:spLocks noGrp="1" noChangeArrowheads="1"/>
          </p:cNvSpPr>
          <p:nvPr>
            <p:ph type="body" idx="1"/>
          </p:nvPr>
        </p:nvSpPr>
        <p:spPr>
          <a:xfrm>
            <a:off x="1258888" y="908050"/>
            <a:ext cx="7705725" cy="5761038"/>
          </a:xfrm>
        </p:spPr>
        <p:txBody>
          <a:bodyPr/>
          <a:lstStyle/>
          <a:p>
            <a:pPr eaLnBrk="1" hangingPunct="1"/>
            <a:r>
              <a:rPr lang="en-GB" sz="2000" smtClean="0"/>
              <a:t>Minimum of 80% to be funded through pupil led factors (AWPU, Deprivation, Prior attainment, LAC &amp; EAL)</a:t>
            </a:r>
          </a:p>
          <a:p>
            <a:pPr eaLnBrk="1" hangingPunct="1">
              <a:buFontTx/>
              <a:buNone/>
            </a:pPr>
            <a:endParaRPr lang="en-GB" sz="2000" smtClean="0"/>
          </a:p>
          <a:p>
            <a:r>
              <a:rPr lang="en-GB" sz="2000" smtClean="0"/>
              <a:t>AWPU minimum values to be introduced, Primary £2,000, Secondary (KS3 &amp; KS4) £3,000</a:t>
            </a:r>
          </a:p>
          <a:p>
            <a:pPr>
              <a:buFontTx/>
              <a:buNone/>
            </a:pPr>
            <a:endParaRPr lang="en-GB" sz="2000" smtClean="0"/>
          </a:p>
          <a:p>
            <a:r>
              <a:rPr lang="en-GB" sz="2000" smtClean="0"/>
              <a:t>Lump Sum - maximum to be reduced from £200k to £175k and each phase (primary / secondary) can have a different value</a:t>
            </a:r>
          </a:p>
          <a:p>
            <a:pPr>
              <a:buFontTx/>
              <a:buNone/>
            </a:pPr>
            <a:endParaRPr lang="en-GB" sz="2000" smtClean="0"/>
          </a:p>
          <a:p>
            <a:r>
              <a:rPr lang="en-GB" sz="2000" smtClean="0"/>
              <a:t>Carbon Reduction scheme no longer applies to schools</a:t>
            </a:r>
          </a:p>
          <a:p>
            <a:pPr>
              <a:buFontTx/>
              <a:buNone/>
            </a:pPr>
            <a:endParaRPr lang="en-GB" sz="2000" smtClean="0"/>
          </a:p>
          <a:p>
            <a:r>
              <a:rPr lang="en-GB" sz="2000" smtClean="0"/>
              <a:t>Schools (good or necessary) with falling rolls (where future demand increase (population bulge) is predicted) – similar to the basic growth need contingency it is now permitted for Local Authorities to create a small fund, using top sliced DSG to support schools with falling rolls in exceptional circumstances.</a:t>
            </a:r>
          </a:p>
          <a:p>
            <a:endParaRPr lang="en-GB" sz="2000" smtClean="0"/>
          </a:p>
          <a:p>
            <a:endParaRPr lang="en-GB" sz="2000" smtClean="0"/>
          </a:p>
          <a:p>
            <a:pPr eaLnBrk="1" hangingPunct="1"/>
            <a:endParaRPr lang="en-GB" sz="2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258888" y="274638"/>
            <a:ext cx="7705725" cy="706437"/>
          </a:xfrm>
        </p:spPr>
        <p:txBody>
          <a:bodyPr/>
          <a:lstStyle/>
          <a:p>
            <a:r>
              <a:rPr lang="en-GB" sz="3200" b="1" smtClean="0"/>
              <a:t>2014-15 Formula - Main Changes (2)</a:t>
            </a:r>
          </a:p>
        </p:txBody>
      </p:sp>
      <p:sp>
        <p:nvSpPr>
          <p:cNvPr id="21506" name="Content Placeholder 2"/>
          <p:cNvSpPr>
            <a:spLocks noGrp="1"/>
          </p:cNvSpPr>
          <p:nvPr>
            <p:ph idx="1"/>
          </p:nvPr>
        </p:nvSpPr>
        <p:spPr>
          <a:xfrm>
            <a:off x="1258888" y="1125538"/>
            <a:ext cx="7705725" cy="5000625"/>
          </a:xfrm>
        </p:spPr>
        <p:txBody>
          <a:bodyPr/>
          <a:lstStyle/>
          <a:p>
            <a:r>
              <a:rPr lang="en-GB" sz="2000" smtClean="0"/>
              <a:t>Sparsity - this is a new factor potentially aimed at assisting schools in rural areas. Applicable to schools who meet roll numbers and average “as the crow flies distances” to their nearest and second nearest schools. The maximum sum allowable per school is £100k but this will be tapered depending on the number of pupils on roll. </a:t>
            </a:r>
          </a:p>
          <a:p>
            <a:endParaRPr lang="en-GB" sz="2000" smtClean="0"/>
          </a:p>
          <a:p>
            <a:r>
              <a:rPr lang="en-GB" sz="2000" smtClean="0"/>
              <a:t>Prior attainment - amendments to the measurement for secondary schools, Maths or English, impact £2.646m</a:t>
            </a:r>
            <a:endParaRPr lang="en-GB" sz="2400" smtClean="0"/>
          </a:p>
          <a:p>
            <a:endParaRPr lang="en-GB" sz="2400" smtClean="0"/>
          </a:p>
          <a:p>
            <a:r>
              <a:rPr lang="en-GB" sz="2000" smtClean="0"/>
              <a:t>Deprivation – School Forums and local authority’s to determine locally an appropriate portion of their schools block funding to allocate through this factor. In addition different band values can be used for the primary and secondary phase. </a:t>
            </a:r>
          </a:p>
          <a:p>
            <a:endParaRPr lang="en-GB" sz="2000" smtClean="0"/>
          </a:p>
          <a:p>
            <a:endParaRPr lang="en-GB" sz="2400" i="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z="3200" b="1" smtClean="0"/>
              <a:t>Working Assumptions</a:t>
            </a:r>
          </a:p>
        </p:txBody>
      </p:sp>
      <p:sp>
        <p:nvSpPr>
          <p:cNvPr id="3" name="Content Placeholder 2"/>
          <p:cNvSpPr>
            <a:spLocks noGrp="1"/>
          </p:cNvSpPr>
          <p:nvPr>
            <p:ph idx="1"/>
          </p:nvPr>
        </p:nvSpPr>
        <p:spPr/>
        <p:txBody>
          <a:bodyPr/>
          <a:lstStyle/>
          <a:p>
            <a:pPr>
              <a:defRPr/>
            </a:pPr>
            <a:r>
              <a:rPr lang="en-GB" sz="2400" dirty="0" smtClean="0"/>
              <a:t>Centrally retained costs will be agreed for 2014/15</a:t>
            </a:r>
          </a:p>
          <a:p>
            <a:pPr lvl="1">
              <a:defRPr/>
            </a:pPr>
            <a:r>
              <a:rPr lang="en-GB" sz="2400" dirty="0"/>
              <a:t>Admissions -  £</a:t>
            </a:r>
            <a:r>
              <a:rPr lang="en-GB" sz="2400" dirty="0" smtClean="0"/>
              <a:t>217,559</a:t>
            </a:r>
          </a:p>
          <a:p>
            <a:pPr lvl="1">
              <a:defRPr/>
            </a:pPr>
            <a:r>
              <a:rPr lang="en-GB" sz="2400" dirty="0"/>
              <a:t>Servicing of Schools Forum - £11,300</a:t>
            </a:r>
          </a:p>
          <a:p>
            <a:pPr lvl="1">
              <a:defRPr/>
            </a:pPr>
            <a:r>
              <a:rPr lang="en-GB" sz="2400" dirty="0"/>
              <a:t>Termination of Employment Costs - £434,400</a:t>
            </a:r>
          </a:p>
          <a:p>
            <a:pPr lvl="1">
              <a:defRPr/>
            </a:pPr>
            <a:endParaRPr lang="en-GB" sz="2000" dirty="0"/>
          </a:p>
          <a:p>
            <a:pPr>
              <a:defRPr/>
            </a:pPr>
            <a:r>
              <a:rPr lang="en-GB" sz="2400" dirty="0" smtClean="0"/>
              <a:t>De-delegations not built into the model</a:t>
            </a:r>
          </a:p>
          <a:p>
            <a:pPr marL="0" indent="0">
              <a:buFontTx/>
              <a:buNone/>
              <a:defRPr/>
            </a:pPr>
            <a:endParaRPr lang="en-GB" sz="2400" dirty="0" smtClean="0"/>
          </a:p>
          <a:p>
            <a:pPr>
              <a:defRPr/>
            </a:pPr>
            <a:r>
              <a:rPr lang="en-GB" sz="2400" dirty="0" smtClean="0"/>
              <a:t>No change to the Growth PAN contingency</a:t>
            </a:r>
          </a:p>
          <a:p>
            <a:pPr marL="0" indent="0">
              <a:buFontTx/>
              <a:buNone/>
              <a:defRPr/>
            </a:pPr>
            <a:endParaRPr lang="en-GB" sz="2400" dirty="0" smtClean="0"/>
          </a:p>
          <a:p>
            <a:pPr>
              <a:defRPr/>
            </a:pPr>
            <a:r>
              <a:rPr lang="en-GB" sz="2400" dirty="0" smtClean="0"/>
              <a:t>One off payment from contingencies (TBD)</a:t>
            </a:r>
            <a:endParaRPr lang="en-GB"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1258888" y="274638"/>
            <a:ext cx="7705725" cy="706437"/>
          </a:xfrm>
        </p:spPr>
        <p:txBody>
          <a:bodyPr/>
          <a:lstStyle/>
          <a:p>
            <a:r>
              <a:rPr lang="en-GB" sz="3200" b="1" smtClean="0"/>
              <a:t>Questions for Current NELC Formula (1)</a:t>
            </a:r>
          </a:p>
        </p:txBody>
      </p:sp>
      <p:sp>
        <p:nvSpPr>
          <p:cNvPr id="23554" name="Content Placeholder 2"/>
          <p:cNvSpPr>
            <a:spLocks noGrp="1"/>
          </p:cNvSpPr>
          <p:nvPr>
            <p:ph idx="1"/>
          </p:nvPr>
        </p:nvSpPr>
        <p:spPr>
          <a:xfrm>
            <a:off x="1258888" y="1268413"/>
            <a:ext cx="7705725" cy="4857750"/>
          </a:xfrm>
        </p:spPr>
        <p:txBody>
          <a:bodyPr/>
          <a:lstStyle/>
          <a:p>
            <a:r>
              <a:rPr lang="en-GB" sz="2000" dirty="0" smtClean="0"/>
              <a:t>Do we want a contingency for Schools with falling rolls (where future demand increase (population bulge) is predicted)?</a:t>
            </a:r>
          </a:p>
          <a:p>
            <a:pPr>
              <a:buFontTx/>
              <a:buNone/>
            </a:pPr>
            <a:endParaRPr lang="en-GB" sz="2000" dirty="0" smtClean="0"/>
          </a:p>
          <a:p>
            <a:r>
              <a:rPr lang="en-GB" sz="2000" dirty="0" smtClean="0"/>
              <a:t>Do we want to introduce a </a:t>
            </a:r>
            <a:r>
              <a:rPr lang="en-GB" sz="2000" dirty="0" err="1" smtClean="0"/>
              <a:t>Sparsity</a:t>
            </a:r>
            <a:r>
              <a:rPr lang="en-GB" sz="2000" dirty="0" smtClean="0"/>
              <a:t> factor where applicable?</a:t>
            </a:r>
          </a:p>
          <a:p>
            <a:pPr>
              <a:buFontTx/>
              <a:buNone/>
            </a:pPr>
            <a:endParaRPr lang="en-GB" sz="2000" dirty="0" smtClean="0"/>
          </a:p>
          <a:p>
            <a:r>
              <a:rPr lang="en-GB" sz="2000" dirty="0" smtClean="0"/>
              <a:t>Deprivation </a:t>
            </a:r>
          </a:p>
          <a:p>
            <a:pPr lvl="1"/>
            <a:r>
              <a:rPr lang="en-GB" sz="2000" dirty="0" smtClean="0"/>
              <a:t>Are we comfortable with solely using IDACI as our measure of deprivation. We are one of a handful of Councils that doesn’t use this and FSM / FSM6</a:t>
            </a:r>
          </a:p>
          <a:p>
            <a:pPr lvl="1">
              <a:buFontTx/>
              <a:buNone/>
            </a:pPr>
            <a:endParaRPr lang="en-GB" sz="2000" dirty="0" smtClean="0"/>
          </a:p>
          <a:p>
            <a:pPr lvl="1"/>
            <a:r>
              <a:rPr lang="en-GB" sz="2000" dirty="0" smtClean="0"/>
              <a:t>The % of our funding through the current formula for deprivation is 6.37%. However between phases it is 4.15% (secondary), 7.7% (primary). Should we equalise these rates and if so should there be a transition year? </a:t>
            </a:r>
          </a:p>
          <a:p>
            <a:endParaRPr lang="en-GB"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GB" sz="3200" b="1" smtClean="0"/>
              <a:t>Questions for Current NELC Formula (2)</a:t>
            </a:r>
          </a:p>
        </p:txBody>
      </p:sp>
      <p:sp>
        <p:nvSpPr>
          <p:cNvPr id="24578" name="Rectangle 3"/>
          <p:cNvSpPr>
            <a:spLocks noGrp="1" noChangeArrowheads="1"/>
          </p:cNvSpPr>
          <p:nvPr>
            <p:ph type="body" idx="1"/>
          </p:nvPr>
        </p:nvSpPr>
        <p:spPr/>
        <p:txBody>
          <a:bodyPr/>
          <a:lstStyle/>
          <a:p>
            <a:r>
              <a:rPr lang="en-GB" sz="2000" smtClean="0"/>
              <a:t>Do we want to retain a contingency for Growth in PAN requests?</a:t>
            </a:r>
          </a:p>
          <a:p>
            <a:endParaRPr lang="en-GB" sz="2000"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1840</TotalTime>
  <Words>638</Words>
  <Application>Microsoft Office PowerPoint</Application>
  <PresentationFormat>On-screen Show (4:3)</PresentationFormat>
  <Paragraphs>77</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School Funding Formula 2014-15 Briefing  </vt:lpstr>
      <vt:lpstr>Review of  Fairer Funding Reforms</vt:lpstr>
      <vt:lpstr>Principles Adopted</vt:lpstr>
      <vt:lpstr>NELC 2014-15 Formula standstill position</vt:lpstr>
      <vt:lpstr>2014-15 Formula - Main Changes (1)</vt:lpstr>
      <vt:lpstr>2014-15 Formula - Main Changes (2)</vt:lpstr>
      <vt:lpstr>Working Assumptions</vt:lpstr>
      <vt:lpstr>Questions for Current NELC Formula (1)</vt:lpstr>
      <vt:lpstr>Questions for Current NELC Formula (2)</vt:lpstr>
      <vt:lpstr>Key Dates - Timetable</vt:lpstr>
      <vt:lpstr>Consultations</vt:lpstr>
    </vt:vector>
  </TitlesOfParts>
  <Company>North East Lincolnshire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Guilliatt, John</dc:creator>
  <cp:lastModifiedBy>Ferguson, David (Resources)</cp:lastModifiedBy>
  <cp:revision>110</cp:revision>
  <dcterms:created xsi:type="dcterms:W3CDTF">2005-02-01T11:47:13Z</dcterms:created>
  <dcterms:modified xsi:type="dcterms:W3CDTF">2013-09-06T14:22:37Z</dcterms:modified>
</cp:coreProperties>
</file>