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56"/>
  </p:notesMasterIdLst>
  <p:sldIdLst>
    <p:sldId id="258" r:id="rId5"/>
    <p:sldId id="283" r:id="rId6"/>
    <p:sldId id="320" r:id="rId7"/>
    <p:sldId id="260" r:id="rId8"/>
    <p:sldId id="308" r:id="rId9"/>
    <p:sldId id="290" r:id="rId10"/>
    <p:sldId id="324" r:id="rId11"/>
    <p:sldId id="289" r:id="rId12"/>
    <p:sldId id="296" r:id="rId13"/>
    <p:sldId id="307" r:id="rId14"/>
    <p:sldId id="263" r:id="rId15"/>
    <p:sldId id="314" r:id="rId16"/>
    <p:sldId id="315" r:id="rId17"/>
    <p:sldId id="316" r:id="rId18"/>
    <p:sldId id="321" r:id="rId19"/>
    <p:sldId id="322" r:id="rId20"/>
    <p:sldId id="323" r:id="rId21"/>
    <p:sldId id="317" r:id="rId22"/>
    <p:sldId id="318" r:id="rId23"/>
    <p:sldId id="313" r:id="rId24"/>
    <p:sldId id="310"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5" r:id="rId45"/>
    <p:sldId id="288" r:id="rId46"/>
    <p:sldId id="282" r:id="rId47"/>
    <p:sldId id="305" r:id="rId48"/>
    <p:sldId id="297" r:id="rId49"/>
    <p:sldId id="298" r:id="rId50"/>
    <p:sldId id="285" r:id="rId51"/>
    <p:sldId id="299" r:id="rId52"/>
    <p:sldId id="300" r:id="rId53"/>
    <p:sldId id="301" r:id="rId54"/>
    <p:sldId id="302"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7264" autoAdjust="0"/>
  </p:normalViewPr>
  <p:slideViewPr>
    <p:cSldViewPr snapToGrid="0" snapToObjects="1">
      <p:cViewPr>
        <p:scale>
          <a:sx n="50" d="100"/>
          <a:sy n="50" d="100"/>
        </p:scale>
        <p:origin x="-2130" y="-618"/>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5.5555555555555497E-3"/>
                  <c:y val="0.129629629629630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555555555555497E-3"/>
                  <c:y val="0.14814814814814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Sheet1!$B$3:$C$3</c:f>
              <c:numCache>
                <c:formatCode>General</c:formatCode>
                <c:ptCount val="2"/>
                <c:pt idx="0">
                  <c:v>94</c:v>
                </c:pt>
                <c:pt idx="1">
                  <c:v>72</c:v>
                </c:pt>
              </c:numCache>
            </c:numRef>
          </c:val>
        </c:ser>
        <c:dLbls>
          <c:showLegendKey val="0"/>
          <c:showVal val="1"/>
          <c:showCatName val="0"/>
          <c:showSerName val="0"/>
          <c:showPercent val="0"/>
          <c:showBubbleSize val="0"/>
        </c:dLbls>
        <c:gapWidth val="150"/>
        <c:shape val="box"/>
        <c:axId val="153206784"/>
        <c:axId val="153209472"/>
        <c:axId val="0"/>
      </c:bar3DChart>
      <c:catAx>
        <c:axId val="153206784"/>
        <c:scaling>
          <c:orientation val="minMax"/>
        </c:scaling>
        <c:delete val="1"/>
        <c:axPos val="b"/>
        <c:majorTickMark val="none"/>
        <c:minorTickMark val="none"/>
        <c:tickLblPos val="nextTo"/>
        <c:crossAx val="153209472"/>
        <c:crosses val="autoZero"/>
        <c:auto val="0"/>
        <c:lblAlgn val="ctr"/>
        <c:lblOffset val="100"/>
        <c:noMultiLvlLbl val="0"/>
      </c:catAx>
      <c:valAx>
        <c:axId val="153209472"/>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bg1"/>
                    </a:solidFill>
                    <a:latin typeface="+mn-lt"/>
                    <a:ea typeface="+mn-ea"/>
                    <a:cs typeface="+mn-cs"/>
                  </a:defRPr>
                </a:pPr>
                <a:r>
                  <a:rPr lang="en-US">
                    <a:solidFill>
                      <a:schemeClr val="bg1"/>
                    </a:solidFill>
                  </a:rPr>
                  <a:t>MtCO2e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320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0.3695</cdr:x>
      <cdr:y>0.90361</cdr:y>
    </cdr:from>
    <cdr:to>
      <cdr:x>0.76597</cdr:x>
      <cdr:y>0.99576</cdr:y>
    </cdr:to>
    <cdr:sp macro="" textlink="">
      <cdr:nvSpPr>
        <cdr:cNvPr id="2" name="TextBox 1"/>
        <cdr:cNvSpPr txBox="1"/>
      </cdr:nvSpPr>
      <cdr:spPr>
        <a:xfrm xmlns:a="http://schemas.openxmlformats.org/drawingml/2006/main">
          <a:off x="977126" y="3777501"/>
          <a:ext cx="1048443" cy="385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smtClean="0">
              <a:solidFill>
                <a:schemeClr val="bg1"/>
              </a:solidFill>
            </a:rPr>
            <a:t>2014</a:t>
          </a:r>
          <a:endParaRPr lang="en-GB" sz="12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F13EC2FD-6A24-4F89-A46E-884F92574B62}" type="datetimeFigureOut">
              <a:rPr lang="en-GB"/>
              <a:pPr>
                <a:defRPr/>
              </a:pPr>
              <a:t>23/02/2017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817471B3-50FC-40EE-9BE3-207F019F1AF2}" type="slidenum">
              <a:rPr lang="en-GB"/>
              <a:pPr>
                <a:defRPr/>
              </a:pPr>
              <a:t>‹#›</a:t>
            </a:fld>
            <a:endParaRPr lang="en-GB" dirty="0"/>
          </a:p>
        </p:txBody>
      </p:sp>
    </p:spTree>
    <p:extLst>
      <p:ext uri="{BB962C8B-B14F-4D97-AF65-F5344CB8AC3E}">
        <p14:creationId xmlns:p14="http://schemas.microsoft.com/office/powerpoint/2010/main" val="797051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CE27BF-3A55-4FF4-BBC3-DD48581527F7}" type="slidenum">
              <a:rPr lang="en-GB" altLang="en-US" smtClean="0">
                <a:latin typeface="Arial" charset="0"/>
                <a:ea typeface="ＭＳ Ｐゴシック" pitchFamily="34" charset="-128"/>
              </a:rPr>
              <a:pPr eaLnBrk="1" hangingPunct="1">
                <a:spcBef>
                  <a:spcPct val="0"/>
                </a:spcBef>
              </a:pPr>
              <a:t>1</a:t>
            </a:fld>
            <a:endParaRPr lang="en-GB" altLang="en-US"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C00FC8-38EC-40C7-A217-F25269A589C4}" type="slidenum">
              <a:rPr lang="en-GB" altLang="en-US" smtClean="0">
                <a:latin typeface="Arial" charset="0"/>
                <a:ea typeface="ＭＳ Ｐゴシック" pitchFamily="34" charset="-128"/>
              </a:rPr>
              <a:pPr eaLnBrk="1" hangingPunct="1">
                <a:spcBef>
                  <a:spcPct val="0"/>
                </a:spcBef>
              </a:pPr>
              <a:t>10</a:t>
            </a:fld>
            <a:endParaRPr lang="en-GB" altLang="en-US"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2F94DC1-82BA-4013-B1E4-D359BE907274}" type="slidenum">
              <a:rPr lang="en-GB" altLang="en-US" smtClean="0">
                <a:latin typeface="Arial" charset="0"/>
                <a:ea typeface="ＭＳ Ｐゴシック" pitchFamily="34" charset="-128"/>
              </a:rPr>
              <a:pPr eaLnBrk="1" hangingPunct="1">
                <a:spcBef>
                  <a:spcPct val="0"/>
                </a:spcBef>
              </a:pPr>
              <a:t>11</a:t>
            </a:fld>
            <a:endParaRPr lang="en-GB" alt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FB90CC-B3CD-4131-9158-F1ED38D3C650}" type="slidenum">
              <a:rPr lang="en-GB" altLang="en-US" smtClean="0">
                <a:latin typeface="Arial" charset="0"/>
                <a:ea typeface="ＭＳ Ｐゴシック" pitchFamily="34" charset="-128"/>
              </a:rPr>
              <a:pPr eaLnBrk="1" hangingPunct="1">
                <a:spcBef>
                  <a:spcPct val="0"/>
                </a:spcBef>
              </a:pPr>
              <a:t>12</a:t>
            </a:fld>
            <a:endParaRPr lang="en-GB" altLang="en-US"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1D7AEB-73A8-4FA7-9CF8-FB6B73E1D561}" type="slidenum">
              <a:rPr lang="en-GB" altLang="en-US" smtClean="0">
                <a:latin typeface="Arial" charset="0"/>
                <a:ea typeface="ＭＳ Ｐゴシック" pitchFamily="34" charset="-128"/>
              </a:rPr>
              <a:pPr eaLnBrk="1" hangingPunct="1">
                <a:spcBef>
                  <a:spcPct val="0"/>
                </a:spcBef>
              </a:pPr>
              <a:t>13</a:t>
            </a:fld>
            <a:endParaRPr lang="en-GB" altLang="en-US"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E1F0F6-C83B-4C91-8575-FE0E6F047A4B}" type="slidenum">
              <a:rPr lang="en-GB" altLang="en-US" smtClean="0">
                <a:latin typeface="Arial" charset="0"/>
                <a:ea typeface="ＭＳ Ｐゴシック" pitchFamily="34" charset="-128"/>
              </a:rPr>
              <a:pPr eaLnBrk="1" hangingPunct="1">
                <a:spcBef>
                  <a:spcPct val="0"/>
                </a:spcBef>
              </a:pPr>
              <a:t>14</a:t>
            </a:fld>
            <a:endParaRPr lang="en-GB" altLang="en-US"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D78E9AE-8B28-4468-8339-434EA93DBB63}" type="slidenum">
              <a:rPr lang="en-GB" altLang="en-US" smtClean="0"/>
              <a:pPr eaLnBrk="1" hangingPunct="1"/>
              <a:t>20</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409867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179533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endParaRPr lang="en-GB" b="1" dirty="0"/>
          </a:p>
          <a:p>
            <a:endParaRPr lang="en-GB" b="1" dirty="0"/>
          </a:p>
          <a:p>
            <a:endParaRPr lang="en-GB" b="1" dirty="0"/>
          </a:p>
          <a:p>
            <a:endParaRPr lang="en-GB" b="1" dirty="0"/>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24</a:t>
            </a:fld>
            <a:endParaRPr lang="fr-FR" dirty="0"/>
          </a:p>
        </p:txBody>
      </p:sp>
    </p:spTree>
    <p:extLst>
      <p:ext uri="{BB962C8B-B14F-4D97-AF65-F5344CB8AC3E}">
        <p14:creationId xmlns:p14="http://schemas.microsoft.com/office/powerpoint/2010/main" val="2708556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294030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7471B3-50FC-40EE-9BE3-207F019F1AF2}" type="slidenum">
              <a:rPr lang="en-GB" smtClean="0"/>
              <a:pPr>
                <a:defRPr/>
              </a:pPr>
              <a:t>2</a:t>
            </a:fld>
            <a:endParaRPr lang="en-GB" dirty="0"/>
          </a:p>
        </p:txBody>
      </p:sp>
    </p:spTree>
    <p:extLst>
      <p:ext uri="{BB962C8B-B14F-4D97-AF65-F5344CB8AC3E}">
        <p14:creationId xmlns:p14="http://schemas.microsoft.com/office/powerpoint/2010/main" val="84937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28</a:t>
            </a:fld>
            <a:endParaRPr lang="fr-FR" dirty="0"/>
          </a:p>
        </p:txBody>
      </p:sp>
    </p:spTree>
    <p:extLst>
      <p:ext uri="{BB962C8B-B14F-4D97-AF65-F5344CB8AC3E}">
        <p14:creationId xmlns:p14="http://schemas.microsoft.com/office/powerpoint/2010/main" val="4072642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29</a:t>
            </a:fld>
            <a:endParaRPr lang="fr-FR" dirty="0"/>
          </a:p>
        </p:txBody>
      </p:sp>
    </p:spTree>
    <p:extLst>
      <p:ext uri="{BB962C8B-B14F-4D97-AF65-F5344CB8AC3E}">
        <p14:creationId xmlns:p14="http://schemas.microsoft.com/office/powerpoint/2010/main" val="32466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1449459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1444947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32</a:t>
            </a:fld>
            <a:endParaRPr lang="fr-FR" dirty="0"/>
          </a:p>
        </p:txBody>
      </p:sp>
    </p:spTree>
    <p:extLst>
      <p:ext uri="{BB962C8B-B14F-4D97-AF65-F5344CB8AC3E}">
        <p14:creationId xmlns:p14="http://schemas.microsoft.com/office/powerpoint/2010/main" val="1386994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last 10 years the North East of the Country has generally faired pretty well</a:t>
            </a:r>
            <a:r>
              <a:rPr lang="en-GB" baseline="0" dirty="0" smtClean="0"/>
              <a:t> on the surface, however some signs indicate that the majority of the fall </a:t>
            </a:r>
            <a:r>
              <a:rPr lang="en-GB" baseline="0" dirty="0" smtClean="0"/>
              <a:t>in</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33</a:t>
            </a:fld>
            <a:endParaRPr lang="fr-FR" dirty="0"/>
          </a:p>
        </p:txBody>
      </p:sp>
    </p:spTree>
    <p:extLst>
      <p:ext uri="{BB962C8B-B14F-4D97-AF65-F5344CB8AC3E}">
        <p14:creationId xmlns:p14="http://schemas.microsoft.com/office/powerpoint/2010/main" val="3830485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34</a:t>
            </a:fld>
            <a:endParaRPr lang="fr-FR" dirty="0"/>
          </a:p>
        </p:txBody>
      </p:sp>
    </p:spTree>
    <p:extLst>
      <p:ext uri="{BB962C8B-B14F-4D97-AF65-F5344CB8AC3E}">
        <p14:creationId xmlns:p14="http://schemas.microsoft.com/office/powerpoint/2010/main" val="1620645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35</a:t>
            </a:fld>
            <a:endParaRPr lang="fr-FR" dirty="0"/>
          </a:p>
        </p:txBody>
      </p:sp>
    </p:spTree>
    <p:extLst>
      <p:ext uri="{BB962C8B-B14F-4D97-AF65-F5344CB8AC3E}">
        <p14:creationId xmlns:p14="http://schemas.microsoft.com/office/powerpoint/2010/main" val="2971306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37</a:t>
            </a:fld>
            <a:endParaRPr lang="fr-FR" dirty="0"/>
          </a:p>
        </p:txBody>
      </p:sp>
    </p:spTree>
    <p:extLst>
      <p:ext uri="{BB962C8B-B14F-4D97-AF65-F5344CB8AC3E}">
        <p14:creationId xmlns:p14="http://schemas.microsoft.com/office/powerpoint/2010/main" val="376295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123310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0DAA37-4108-40F3-88A2-54754EAC11A1}" type="slidenum">
              <a:rPr lang="en-GB" altLang="en-US" smtClean="0">
                <a:latin typeface="Arial" charset="0"/>
                <a:ea typeface="ＭＳ Ｐゴシック" pitchFamily="34" charset="-128"/>
              </a:rPr>
              <a:pPr eaLnBrk="1" hangingPunct="1">
                <a:spcBef>
                  <a:spcPct val="0"/>
                </a:spcBef>
              </a:pPr>
              <a:t>3</a:t>
            </a:fld>
            <a:endParaRPr lang="en-GB" altLang="en-US" smtClean="0">
              <a:latin typeface="Arial"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39</a:t>
            </a:fld>
            <a:endParaRPr lang="fr-FR" dirty="0"/>
          </a:p>
        </p:txBody>
      </p:sp>
    </p:spTree>
    <p:extLst>
      <p:ext uri="{BB962C8B-B14F-4D97-AF65-F5344CB8AC3E}">
        <p14:creationId xmlns:p14="http://schemas.microsoft.com/office/powerpoint/2010/main" val="1563131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3533054-631E-43F5-B423-2A0C193454D4}" type="slidenum">
              <a:rPr lang="en-GB" altLang="en-US" smtClean="0">
                <a:latin typeface="Arial" charset="0"/>
                <a:ea typeface="ＭＳ Ｐゴシック" pitchFamily="34" charset="-128"/>
              </a:rPr>
              <a:pPr eaLnBrk="1" hangingPunct="1">
                <a:spcBef>
                  <a:spcPct val="0"/>
                </a:spcBef>
              </a:pPr>
              <a:t>42</a:t>
            </a:fld>
            <a:endParaRPr lang="en-GB" altLang="en-US" smtClean="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987E7C5-08F6-4126-9310-66CCDDF78E79}" type="slidenum">
              <a:rPr lang="en-GB" altLang="en-US" smtClean="0">
                <a:latin typeface="Arial" charset="0"/>
                <a:ea typeface="ＭＳ Ｐゴシック" pitchFamily="34" charset="-128"/>
              </a:rPr>
              <a:pPr eaLnBrk="1" hangingPunct="1">
                <a:spcBef>
                  <a:spcPct val="0"/>
                </a:spcBef>
              </a:pPr>
              <a:t>43</a:t>
            </a:fld>
            <a:endParaRPr lang="en-GB" altLang="en-US" smtClean="0">
              <a:latin typeface="Arial"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6864F8-490D-4A6B-9CF3-20771DC7D245}" type="slidenum">
              <a:rPr lang="en-GB" altLang="en-US" smtClean="0">
                <a:latin typeface="Arial" charset="0"/>
                <a:ea typeface="ＭＳ Ｐゴシック" pitchFamily="34" charset="-128"/>
              </a:rPr>
              <a:pPr eaLnBrk="1" hangingPunct="1">
                <a:spcBef>
                  <a:spcPct val="0"/>
                </a:spcBef>
              </a:pPr>
              <a:t>44</a:t>
            </a:fld>
            <a:endParaRPr lang="en-GB" altLang="en-US" smtClean="0">
              <a:latin typeface="Arial"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AF2AB4-AC56-46CE-8345-D86E8D7B250F}" type="slidenum">
              <a:rPr lang="en-GB" altLang="en-US" smtClean="0">
                <a:solidFill>
                  <a:srgbClr val="000000"/>
                </a:solidFill>
                <a:latin typeface="Arial" charset="0"/>
                <a:ea typeface="ＭＳ Ｐゴシック" pitchFamily="34" charset="-128"/>
              </a:rPr>
              <a:pPr eaLnBrk="1" hangingPunct="1">
                <a:spcBef>
                  <a:spcPct val="0"/>
                </a:spcBef>
              </a:pPr>
              <a:t>45</a:t>
            </a:fld>
            <a:endParaRPr lang="en-GB" altLang="en-US" smtClean="0">
              <a:solidFill>
                <a:srgbClr val="000000"/>
              </a:solidFill>
              <a:latin typeface="Arial"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920D9C-12AE-42E3-BE00-32713A177A46}" type="slidenum">
              <a:rPr lang="en-GB" altLang="en-US" smtClean="0">
                <a:solidFill>
                  <a:srgbClr val="000000"/>
                </a:solidFill>
                <a:latin typeface="Arial" charset="0"/>
                <a:ea typeface="ＭＳ Ｐゴシック" pitchFamily="34" charset="-128"/>
              </a:rPr>
              <a:pPr eaLnBrk="1" hangingPunct="1">
                <a:spcBef>
                  <a:spcPct val="0"/>
                </a:spcBef>
              </a:pPr>
              <a:t>46</a:t>
            </a:fld>
            <a:endParaRPr lang="en-GB" altLang="en-US" smtClean="0">
              <a:solidFill>
                <a:srgbClr val="000000"/>
              </a:solidFill>
              <a:latin typeface="Arial"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35C0D1-031F-424E-A504-8BEDED9FF83F}" type="slidenum">
              <a:rPr lang="en-GB" altLang="en-US" smtClean="0">
                <a:latin typeface="Arial" charset="0"/>
                <a:ea typeface="ＭＳ Ｐゴシック" pitchFamily="34" charset="-128"/>
              </a:rPr>
              <a:pPr eaLnBrk="1" hangingPunct="1">
                <a:spcBef>
                  <a:spcPct val="0"/>
                </a:spcBef>
              </a:pPr>
              <a:t>47</a:t>
            </a:fld>
            <a:endParaRPr lang="en-GB" altLang="en-US" smtClean="0">
              <a:latin typeface="Arial"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2A68D32-A471-4F3D-9BE3-ACB60037D28F}" type="slidenum">
              <a:rPr lang="en-GB" altLang="en-US" smtClean="0">
                <a:solidFill>
                  <a:srgbClr val="000000"/>
                </a:solidFill>
                <a:latin typeface="Arial" charset="0"/>
                <a:ea typeface="ＭＳ Ｐゴシック" pitchFamily="34" charset="-128"/>
              </a:rPr>
              <a:pPr eaLnBrk="1" hangingPunct="1">
                <a:spcBef>
                  <a:spcPct val="0"/>
                </a:spcBef>
              </a:pPr>
              <a:t>48</a:t>
            </a:fld>
            <a:endParaRPr lang="en-GB" altLang="en-US" smtClean="0">
              <a:solidFill>
                <a:srgbClr val="000000"/>
              </a:solidFill>
              <a:latin typeface="Arial"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4E4FF9-A003-4F9D-81DA-C7C3E0B453F7}" type="slidenum">
              <a:rPr lang="en-GB" altLang="en-US" smtClean="0">
                <a:solidFill>
                  <a:srgbClr val="000000"/>
                </a:solidFill>
                <a:latin typeface="Arial" charset="0"/>
                <a:ea typeface="ＭＳ Ｐゴシック" pitchFamily="34" charset="-128"/>
              </a:rPr>
              <a:pPr eaLnBrk="1" hangingPunct="1">
                <a:spcBef>
                  <a:spcPct val="0"/>
                </a:spcBef>
              </a:pPr>
              <a:t>49</a:t>
            </a:fld>
            <a:endParaRPr lang="en-GB" altLang="en-US" smtClean="0">
              <a:solidFill>
                <a:srgbClr val="000000"/>
              </a:solidFill>
              <a:latin typeface="Arial"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589319-E11E-49CF-89B7-7ACB081547AE}" type="slidenum">
              <a:rPr lang="en-GB" altLang="en-US" smtClean="0">
                <a:solidFill>
                  <a:srgbClr val="000000"/>
                </a:solidFill>
                <a:latin typeface="Arial" charset="0"/>
                <a:ea typeface="ＭＳ Ｐゴシック" pitchFamily="34" charset="-128"/>
              </a:rPr>
              <a:pPr eaLnBrk="1" hangingPunct="1">
                <a:spcBef>
                  <a:spcPct val="0"/>
                </a:spcBef>
              </a:pPr>
              <a:t>50</a:t>
            </a:fld>
            <a:endParaRPr lang="en-GB" altLang="en-US" smtClean="0">
              <a:solidFill>
                <a:srgbClr val="000000"/>
              </a:solidFill>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solidFill>
                <a:srgbClr val="FF0000"/>
              </a:solidFill>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9FED53-10B2-41B6-8368-9446BA5A02ED}" type="slidenum">
              <a:rPr lang="en-GB" altLang="en-US" smtClean="0">
                <a:latin typeface="Arial" charset="0"/>
                <a:ea typeface="ＭＳ Ｐゴシック" pitchFamily="34" charset="-128"/>
              </a:rPr>
              <a:pPr eaLnBrk="1" hangingPunct="1">
                <a:spcBef>
                  <a:spcPct val="0"/>
                </a:spcBef>
              </a:pPr>
              <a:t>4</a:t>
            </a:fld>
            <a:endParaRPr lang="en-GB" altLang="en-US" smtClean="0">
              <a:latin typeface="Arial"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27E50C-B38F-470F-9BCC-3C4A37B37F6A}" type="slidenum">
              <a:rPr lang="en-GB" altLang="en-US" smtClean="0">
                <a:latin typeface="Arial" charset="0"/>
                <a:ea typeface="ＭＳ Ｐゴシック" pitchFamily="34" charset="-128"/>
              </a:rPr>
              <a:pPr eaLnBrk="1" hangingPunct="1">
                <a:spcBef>
                  <a:spcPct val="0"/>
                </a:spcBef>
              </a:pPr>
              <a:t>51</a:t>
            </a:fld>
            <a:endParaRPr lang="en-GB" alt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a:p>
            <a:endParaRPr lang="en-GB" altLang="en-US" dirty="0" smtClean="0"/>
          </a:p>
          <a:p>
            <a:endParaRPr lang="en-GB"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B77359-1613-4CDE-AB10-1DC50946B02D}" type="slidenum">
              <a:rPr lang="en-GB" altLang="en-US" smtClean="0">
                <a:latin typeface="Arial" charset="0"/>
                <a:ea typeface="ＭＳ Ｐゴシック" pitchFamily="34" charset="-128"/>
              </a:rPr>
              <a:pPr eaLnBrk="1" hangingPunct="1">
                <a:spcBef>
                  <a:spcPct val="0"/>
                </a:spcBef>
              </a:pPr>
              <a:t>5</a:t>
            </a:fld>
            <a:endParaRPr lang="en-GB" altLang="en-US"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E2209A-6EBE-4F23-A6DB-F55DC37565C1}" type="slidenum">
              <a:rPr lang="en-GB" altLang="en-US" smtClean="0">
                <a:latin typeface="Arial" charset="0"/>
                <a:ea typeface="ＭＳ Ｐゴシック" pitchFamily="34" charset="-128"/>
              </a:rPr>
              <a:pPr eaLnBrk="1" hangingPunct="1">
                <a:spcBef>
                  <a:spcPct val="0"/>
                </a:spcBef>
              </a:pPr>
              <a:t>6</a:t>
            </a:fld>
            <a:endParaRPr lang="en-GB" alt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7471B3-50FC-40EE-9BE3-207F019F1AF2}" type="slidenum">
              <a:rPr lang="en-GB" smtClean="0"/>
              <a:pPr>
                <a:defRPr/>
              </a:pPr>
              <a:t>7</a:t>
            </a:fld>
            <a:endParaRPr lang="en-GB" dirty="0"/>
          </a:p>
        </p:txBody>
      </p:sp>
    </p:spTree>
    <p:extLst>
      <p:ext uri="{BB962C8B-B14F-4D97-AF65-F5344CB8AC3E}">
        <p14:creationId xmlns:p14="http://schemas.microsoft.com/office/powerpoint/2010/main" val="53637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156CEBC-2D73-40F6-A5EB-828E37664E7E}" type="slidenum">
              <a:rPr lang="en-GB" altLang="en-US" smtClean="0">
                <a:latin typeface="Arial" charset="0"/>
                <a:ea typeface="ＭＳ Ｐゴシック" pitchFamily="34" charset="-128"/>
              </a:rPr>
              <a:pPr eaLnBrk="1" hangingPunct="1">
                <a:spcBef>
                  <a:spcPct val="0"/>
                </a:spcBef>
              </a:pPr>
              <a:t>8</a:t>
            </a:fld>
            <a:endParaRPr lang="en-GB" alt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D526B8-CAC6-4547-B1D3-71D8C0D50EE0}" type="slidenum">
              <a:rPr lang="en-GB" altLang="en-US" smtClean="0">
                <a:latin typeface="Arial" charset="0"/>
                <a:ea typeface="ＭＳ Ｐゴシック" pitchFamily="34" charset="-128"/>
              </a:rPr>
              <a:pPr eaLnBrk="1" hangingPunct="1">
                <a:spcBef>
                  <a:spcPct val="0"/>
                </a:spcBef>
              </a:pPr>
              <a:t>9</a:t>
            </a:fld>
            <a:endParaRPr lang="en-GB" alt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E4E3F0-CCFE-4BB7-A7B0-02041A51C79B}"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7EC15-594A-425B-BEE7-3A0BF4F26E28}" type="slidenum">
              <a:rPr lang="en-US" altLang="en-US"/>
              <a:pPr>
                <a:defRPr/>
              </a:pPr>
              <a:t>‹#›</a:t>
            </a:fld>
            <a:endParaRPr lang="en-US" altLang="en-US" dirty="0"/>
          </a:p>
        </p:txBody>
      </p:sp>
    </p:spTree>
    <p:extLst>
      <p:ext uri="{BB962C8B-B14F-4D97-AF65-F5344CB8AC3E}">
        <p14:creationId xmlns:p14="http://schemas.microsoft.com/office/powerpoint/2010/main" val="186417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33C387-33D3-432C-A0E4-B5CD8CD3B491}"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C342D2-6733-4915-AD97-6EA5619A15D5}" type="slidenum">
              <a:rPr lang="en-US" altLang="en-US"/>
              <a:pPr>
                <a:defRPr/>
              </a:pPr>
              <a:t>‹#›</a:t>
            </a:fld>
            <a:endParaRPr lang="en-US" altLang="en-US" dirty="0"/>
          </a:p>
        </p:txBody>
      </p:sp>
    </p:spTree>
    <p:extLst>
      <p:ext uri="{BB962C8B-B14F-4D97-AF65-F5344CB8AC3E}">
        <p14:creationId xmlns:p14="http://schemas.microsoft.com/office/powerpoint/2010/main" val="2567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9F0AD3-1EB0-4DAC-8197-99CFFB875714}"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8B5157-4E02-4EC2-A2F1-845D57E05186}" type="slidenum">
              <a:rPr lang="en-US" altLang="en-US"/>
              <a:pPr>
                <a:defRPr/>
              </a:pPr>
              <a:t>‹#›</a:t>
            </a:fld>
            <a:endParaRPr lang="en-US" altLang="en-US" dirty="0"/>
          </a:p>
        </p:txBody>
      </p:sp>
    </p:spTree>
    <p:extLst>
      <p:ext uri="{BB962C8B-B14F-4D97-AF65-F5344CB8AC3E}">
        <p14:creationId xmlns:p14="http://schemas.microsoft.com/office/powerpoint/2010/main" val="238425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_picture">
    <p:spTree>
      <p:nvGrpSpPr>
        <p:cNvPr id="1" name=""/>
        <p:cNvGrpSpPr/>
        <p:nvPr/>
      </p:nvGrpSpPr>
      <p:grpSpPr>
        <a:xfrm>
          <a:off x="0" y="0"/>
          <a:ext cx="0" cy="0"/>
          <a:chOff x="0" y="0"/>
          <a:chExt cx="0" cy="0"/>
        </a:xfrm>
      </p:grpSpPr>
      <p:sp>
        <p:nvSpPr>
          <p:cNvPr id="62" name="Espace réservé pour une image  61"/>
          <p:cNvSpPr>
            <a:spLocks noGrp="1"/>
          </p:cNvSpPr>
          <p:nvPr>
            <p:ph type="pic" sz="quarter" idx="23" hasCustomPrompt="1"/>
          </p:nvPr>
        </p:nvSpPr>
        <p:spPr bwMode="gray">
          <a:xfrm>
            <a:off x="0" y="0"/>
            <a:ext cx="9144000" cy="6858000"/>
          </a:xfrm>
          <a:solidFill>
            <a:schemeClr val="bg2"/>
          </a:solidFill>
        </p:spPr>
        <p:txBody>
          <a:bodyPr lIns="720000" tIns="1080000" rIns="72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smtClean="0"/>
              <a:t>Select the icon to insert a picture then place the visual into background position (Right click with the mouse / Send to back)</a:t>
            </a:r>
          </a:p>
        </p:txBody>
      </p:sp>
      <p:sp>
        <p:nvSpPr>
          <p:cNvPr id="55" name="Espace réservé du texte 54"/>
          <p:cNvSpPr>
            <a:spLocks noGrp="1"/>
          </p:cNvSpPr>
          <p:nvPr>
            <p:ph type="body" sz="quarter" idx="18" hasCustomPrompt="1"/>
          </p:nvPr>
        </p:nvSpPr>
        <p:spPr bwMode="gray">
          <a:xfrm>
            <a:off x="661987" y="900000"/>
            <a:ext cx="7820025" cy="2340260"/>
          </a:xfrm>
          <a:noFill/>
        </p:spPr>
        <p:txBody>
          <a:bodyPr lIns="0" tIns="0" rIns="0" bIns="0"/>
          <a:lstStyle>
            <a:lvl1pPr marL="0" indent="0" algn="l">
              <a:lnSpc>
                <a:spcPct val="100000"/>
              </a:lnSpc>
              <a:spcBef>
                <a:spcPts val="0"/>
              </a:spcBef>
              <a:spcAft>
                <a:spcPts val="0"/>
              </a:spcAft>
              <a:buNone/>
              <a:defRPr sz="3200" b="1">
                <a:solidFill>
                  <a:schemeClr val="bg1"/>
                </a:solidFill>
              </a:defRPr>
            </a:lvl1pPr>
            <a:lvl2pPr marL="0" indent="0" algn="l">
              <a:lnSpc>
                <a:spcPct val="100000"/>
              </a:lnSpc>
              <a:spcBef>
                <a:spcPts val="600"/>
              </a:spcBef>
              <a:spcAft>
                <a:spcPts val="0"/>
              </a:spcAft>
              <a:buNone/>
              <a:defRPr sz="2100">
                <a:solidFill>
                  <a:schemeClr val="bg1"/>
                </a:solidFill>
              </a:defRPr>
            </a:lvl2pPr>
          </a:lstStyle>
          <a:p>
            <a:pPr lvl="0"/>
            <a:r>
              <a:rPr lang="en-US" noProof="0" dirty="0" smtClean="0"/>
              <a:t>Title</a:t>
            </a:r>
          </a:p>
          <a:p>
            <a:pPr lvl="1"/>
            <a:r>
              <a:rPr lang="en-US" noProof="0" dirty="0" smtClean="0"/>
              <a:t>Date</a:t>
            </a:r>
          </a:p>
        </p:txBody>
      </p:sp>
      <p:sp>
        <p:nvSpPr>
          <p:cNvPr id="58" name="Espace réservé du texte 56"/>
          <p:cNvSpPr>
            <a:spLocks noGrp="1"/>
          </p:cNvSpPr>
          <p:nvPr>
            <p:ph type="body" sz="quarter" idx="20" hasCustomPrompt="1"/>
          </p:nvPr>
        </p:nvSpPr>
        <p:spPr bwMode="gray">
          <a:xfrm>
            <a:off x="0" y="432000"/>
            <a:ext cx="1440000" cy="360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en-US" noProof="0" dirty="0" smtClean="0"/>
              <a:t> </a:t>
            </a:r>
            <a:endParaRPr lang="en-US" noProof="0" dirty="0"/>
          </a:p>
        </p:txBody>
      </p:sp>
      <p:sp>
        <p:nvSpPr>
          <p:cNvPr id="59" name="Espace réservé du texte 56"/>
          <p:cNvSpPr>
            <a:spLocks noGrp="1"/>
          </p:cNvSpPr>
          <p:nvPr>
            <p:ph type="body" sz="quarter" idx="21" hasCustomPrompt="1"/>
          </p:nvPr>
        </p:nvSpPr>
        <p:spPr bwMode="gray">
          <a:xfrm>
            <a:off x="0" y="3312000"/>
            <a:ext cx="1440000" cy="360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en-US" noProof="0" dirty="0" smtClean="0"/>
              <a:t> </a:t>
            </a:r>
            <a:endParaRPr lang="en-US" noProof="0" dirty="0"/>
          </a:p>
        </p:txBody>
      </p:sp>
      <p:sp>
        <p:nvSpPr>
          <p:cNvPr id="60" name="Espace réservé du texte 56"/>
          <p:cNvSpPr>
            <a:spLocks noGrp="1"/>
          </p:cNvSpPr>
          <p:nvPr>
            <p:ph type="body" sz="quarter" idx="22" hasCustomPrompt="1"/>
          </p:nvPr>
        </p:nvSpPr>
        <p:spPr bwMode="gray">
          <a:xfrm>
            <a:off x="146" y="5940000"/>
            <a:ext cx="9143708" cy="360000"/>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en-US" noProof="0" dirty="0" smtClean="0"/>
              <a:t> </a:t>
            </a:r>
            <a:endParaRPr lang="en-US" noProof="0" dirty="0"/>
          </a:p>
        </p:txBody>
      </p:sp>
      <p:sp>
        <p:nvSpPr>
          <p:cNvPr id="57" name="Espace réservé du texte 56"/>
          <p:cNvSpPr>
            <a:spLocks noGrp="1"/>
          </p:cNvSpPr>
          <p:nvPr>
            <p:ph type="body" sz="quarter" idx="19" hasCustomPrompt="1"/>
          </p:nvPr>
        </p:nvSpPr>
        <p:spPr bwMode="gray">
          <a:xfrm>
            <a:off x="0" y="4500000"/>
            <a:ext cx="3240000" cy="1296000"/>
          </a:xfrm>
          <a:blipFill dpi="0" rotWithShape="1">
            <a:blip r:embed="rId4" cstate="email">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en-US" noProof="0" dirty="0" smtClean="0"/>
              <a:t> </a:t>
            </a:r>
            <a:endParaRPr lang="en-US" noProof="0" dirty="0"/>
          </a:p>
        </p:txBody>
      </p:sp>
      <p:sp>
        <p:nvSpPr>
          <p:cNvPr id="2" name="Espace réservé de la date 1"/>
          <p:cNvSpPr>
            <a:spLocks noGrp="1"/>
          </p:cNvSpPr>
          <p:nvPr>
            <p:ph type="dt" sz="half" idx="24"/>
          </p:nvPr>
        </p:nvSpPr>
        <p:spPr bwMode="gray">
          <a:xfrm>
            <a:off x="0" y="6694488"/>
            <a:ext cx="327025" cy="163512"/>
          </a:xfrm>
        </p:spPr>
        <p:txBody>
          <a:bodyPr/>
          <a:lstStyle>
            <a:lvl1pPr>
              <a:defRPr sz="100">
                <a:solidFill>
                  <a:schemeClr val="bg2">
                    <a:alpha val="0"/>
                  </a:schemeClr>
                </a:solidFill>
              </a:defRPr>
            </a:lvl1pPr>
          </a:lstStyle>
          <a:p>
            <a:pPr algn="l"/>
            <a:fld id="{E32C6B66-AF2D-46BF-8EDE-E4C3C664A966}" type="datetime1">
              <a:rPr lang="en-GB" noProof="0" smtClean="0"/>
              <a:t>23/02/2017</a:t>
            </a:fld>
            <a:endParaRPr lang="en-US" noProof="0" dirty="0"/>
          </a:p>
        </p:txBody>
      </p:sp>
      <p:sp>
        <p:nvSpPr>
          <p:cNvPr id="3" name="Espace réservé du pied de page 2"/>
          <p:cNvSpPr>
            <a:spLocks noGrp="1"/>
          </p:cNvSpPr>
          <p:nvPr>
            <p:ph type="ftr" sz="quarter" idx="25"/>
          </p:nvPr>
        </p:nvSpPr>
        <p:spPr bwMode="gray">
          <a:xfrm>
            <a:off x="0" y="6694488"/>
            <a:ext cx="327025" cy="163512"/>
          </a:xfrm>
        </p:spPr>
        <p:txBody>
          <a:bodyPr/>
          <a:lstStyle>
            <a:lvl1pPr>
              <a:defRPr sz="100">
                <a:solidFill>
                  <a:schemeClr val="bg2">
                    <a:alpha val="0"/>
                  </a:schemeClr>
                </a:solidFill>
              </a:defRPr>
            </a:lvl1pPr>
          </a:lstStyle>
          <a:p>
            <a:pPr algn="l"/>
            <a:r>
              <a:rPr lang="en-US" noProof="0" smtClean="0"/>
              <a:t>INNOVATION WEEK 2016</a:t>
            </a:r>
            <a:endParaRPr lang="en-US" noProof="0" dirty="0"/>
          </a:p>
        </p:txBody>
      </p:sp>
      <p:sp>
        <p:nvSpPr>
          <p:cNvPr id="4" name="Espace réservé du numéro de diapositive 3"/>
          <p:cNvSpPr>
            <a:spLocks noGrp="1"/>
          </p:cNvSpPr>
          <p:nvPr>
            <p:ph type="sldNum" sz="quarter" idx="26"/>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en-US" noProof="0" smtClean="0"/>
              <a:pPr/>
              <a:t>‹#›</a:t>
            </a:fld>
            <a:endParaRPr lang="en-US" noProof="0" dirty="0"/>
          </a:p>
        </p:txBody>
      </p:sp>
    </p:spTree>
    <p:extLst>
      <p:ext uri="{BB962C8B-B14F-4D97-AF65-F5344CB8AC3E}">
        <p14:creationId xmlns:p14="http://schemas.microsoft.com/office/powerpoint/2010/main" val="118522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hapitre A">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661988" y="2844000"/>
            <a:ext cx="5214287" cy="1188000"/>
          </a:xfrm>
          <a:noFill/>
        </p:spPr>
        <p:txBody>
          <a:bodyPr lIns="0" tIns="0" rIns="0" bIns="0"/>
          <a:lstStyle>
            <a:lvl1pPr marL="0" indent="0" algn="l">
              <a:lnSpc>
                <a:spcPct val="100000"/>
              </a:lnSpc>
              <a:spcBef>
                <a:spcPts val="0"/>
              </a:spcBef>
              <a:spcAft>
                <a:spcPts val="0"/>
              </a:spcAft>
              <a:buNone/>
              <a:defRPr sz="3200" b="1">
                <a:solidFill>
                  <a:schemeClr val="accent1"/>
                </a:solidFill>
              </a:defRPr>
            </a:lvl1pPr>
          </a:lstStyle>
          <a:p>
            <a:pPr lvl="0"/>
            <a:r>
              <a:rPr lang="fr-FR" dirty="0" smtClean="0"/>
              <a:t>Titre de chapitre</a:t>
            </a:r>
          </a:p>
        </p:txBody>
      </p:sp>
      <p:sp>
        <p:nvSpPr>
          <p:cNvPr id="17" name="Espace réservé pour une image  61"/>
          <p:cNvSpPr>
            <a:spLocks noGrp="1"/>
          </p:cNvSpPr>
          <p:nvPr>
            <p:ph type="pic" sz="quarter" idx="29" hasCustomPrompt="1"/>
          </p:nvPr>
        </p:nvSpPr>
        <p:spPr bwMode="gray">
          <a:xfrm>
            <a:off x="5878800" y="0"/>
            <a:ext cx="3265200" cy="6858000"/>
          </a:xfrm>
          <a:solidFill>
            <a:schemeClr val="bg2"/>
          </a:solidFill>
        </p:spPr>
        <p:txBody>
          <a:bodyPr lIns="36000" tIns="1620000" rIns="36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fr-FR" noProof="0" dirty="0" smtClean="0"/>
              <a:t>Sélectionner l’icône pour insérer une image, puis disposer l’image en arrière plan (Sélectionner l’image avec le bouton droit de la souris / Mettre à l’arrière plan)</a:t>
            </a:r>
          </a:p>
        </p:txBody>
      </p:sp>
      <p:sp>
        <p:nvSpPr>
          <p:cNvPr id="11" name="Espace réservé de la date 1"/>
          <p:cNvSpPr>
            <a:spLocks noGrp="1"/>
          </p:cNvSpPr>
          <p:nvPr>
            <p:ph type="dt" sz="half" idx="26"/>
          </p:nvPr>
        </p:nvSpPr>
        <p:spPr bwMode="gray">
          <a:xfrm>
            <a:off x="0" y="6694488"/>
            <a:ext cx="327025" cy="163512"/>
          </a:xfrm>
        </p:spPr>
        <p:txBody>
          <a:bodyPr/>
          <a:lstStyle>
            <a:lvl1pPr>
              <a:defRPr sz="100">
                <a:solidFill>
                  <a:schemeClr val="bg2">
                    <a:alpha val="0"/>
                  </a:schemeClr>
                </a:solidFill>
              </a:defRPr>
            </a:lvl1pPr>
          </a:lstStyle>
          <a:p>
            <a:pPr algn="l"/>
            <a:fld id="{1A42E791-D960-4B48-B282-34E010E00212}" type="datetime1">
              <a:rPr lang="fr-FR" smtClean="0"/>
              <a:pPr algn="l"/>
              <a:t>23/02/2017</a:t>
            </a:fld>
            <a:endParaRPr lang="fr-FR" dirty="0"/>
          </a:p>
        </p:txBody>
      </p:sp>
      <p:sp>
        <p:nvSpPr>
          <p:cNvPr id="12" name="Espace réservé du pied de page 2"/>
          <p:cNvSpPr>
            <a:spLocks noGrp="1"/>
          </p:cNvSpPr>
          <p:nvPr>
            <p:ph type="ftr" sz="quarter" idx="27"/>
          </p:nvPr>
        </p:nvSpPr>
        <p:spPr bwMode="gray">
          <a:xfrm>
            <a:off x="0" y="6694488"/>
            <a:ext cx="327025" cy="163512"/>
          </a:xfrm>
        </p:spPr>
        <p:txBody>
          <a:bodyPr/>
          <a:lstStyle>
            <a:lvl1pPr>
              <a:defRPr sz="100">
                <a:solidFill>
                  <a:schemeClr val="bg2">
                    <a:alpha val="0"/>
                  </a:schemeClr>
                </a:solidFill>
              </a:defRPr>
            </a:lvl1pPr>
          </a:lstStyle>
          <a:p>
            <a:pPr algn="l"/>
            <a:r>
              <a:rPr lang="en-US" smtClean="0"/>
              <a:t>Decentralised Solutions LoA - Internal Presentation</a:t>
            </a:r>
            <a:endParaRPr lang="fr-FR" dirty="0"/>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pPr/>
              <a:t>‹#›</a:t>
            </a:fld>
            <a:endParaRPr lang="fr-FR" dirty="0"/>
          </a:p>
        </p:txBody>
      </p:sp>
      <p:sp>
        <p:nvSpPr>
          <p:cNvPr id="19" name="Espace réservé du texte 56"/>
          <p:cNvSpPr>
            <a:spLocks noGrp="1"/>
          </p:cNvSpPr>
          <p:nvPr>
            <p:ph type="body" sz="quarter" idx="30" hasCustomPrompt="1"/>
          </p:nvPr>
        </p:nvSpPr>
        <p:spPr bwMode="gray">
          <a:xfrm>
            <a:off x="0" y="4500000"/>
            <a:ext cx="3240000" cy="1296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fr-FR" dirty="0" smtClean="0"/>
              <a:t> </a:t>
            </a:r>
            <a:endParaRPr lang="fr-FR" dirty="0"/>
          </a:p>
        </p:txBody>
      </p:sp>
      <p:sp>
        <p:nvSpPr>
          <p:cNvPr id="20" name="Espace réservé du texte 56"/>
          <p:cNvSpPr>
            <a:spLocks noGrp="1"/>
          </p:cNvSpPr>
          <p:nvPr>
            <p:ph type="body" sz="quarter" idx="31" hasCustomPrompt="1"/>
          </p:nvPr>
        </p:nvSpPr>
        <p:spPr bwMode="gray">
          <a:xfrm>
            <a:off x="0" y="432000"/>
            <a:ext cx="1440000" cy="360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fr-FR" dirty="0" smtClean="0"/>
              <a:t> </a:t>
            </a:r>
            <a:endParaRPr lang="fr-FR" dirty="0"/>
          </a:p>
        </p:txBody>
      </p:sp>
      <p:sp>
        <p:nvSpPr>
          <p:cNvPr id="21" name="Espace réservé du texte 56"/>
          <p:cNvSpPr>
            <a:spLocks noGrp="1"/>
          </p:cNvSpPr>
          <p:nvPr>
            <p:ph type="body" sz="quarter" idx="32" hasCustomPrompt="1"/>
          </p:nvPr>
        </p:nvSpPr>
        <p:spPr bwMode="gray">
          <a:xfrm>
            <a:off x="0" y="828000"/>
            <a:ext cx="3600000" cy="1980000"/>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fr-FR" dirty="0" smtClean="0"/>
              <a:t> </a:t>
            </a:r>
            <a:endParaRPr lang="fr-FR" dirty="0"/>
          </a:p>
        </p:txBody>
      </p:sp>
      <p:sp>
        <p:nvSpPr>
          <p:cNvPr id="22" name="Espace réservé du texte 56"/>
          <p:cNvSpPr>
            <a:spLocks noGrp="1"/>
          </p:cNvSpPr>
          <p:nvPr>
            <p:ph type="body" sz="quarter" idx="33" hasCustomPrompt="1"/>
          </p:nvPr>
        </p:nvSpPr>
        <p:spPr bwMode="gray">
          <a:xfrm>
            <a:off x="0" y="3816000"/>
            <a:ext cx="1440000" cy="360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fr-FR" dirty="0" smtClean="0"/>
              <a:t> </a:t>
            </a:r>
            <a:endParaRPr lang="fr-FR" dirty="0"/>
          </a:p>
        </p:txBody>
      </p:sp>
      <p:sp>
        <p:nvSpPr>
          <p:cNvPr id="23" name="Espace réservé du texte 56"/>
          <p:cNvSpPr>
            <a:spLocks noGrp="1"/>
          </p:cNvSpPr>
          <p:nvPr>
            <p:ph type="body" sz="quarter" idx="34" hasCustomPrompt="1"/>
          </p:nvPr>
        </p:nvSpPr>
        <p:spPr bwMode="gray">
          <a:xfrm>
            <a:off x="0" y="5940000"/>
            <a:ext cx="9143708" cy="360000"/>
          </a:xfrm>
          <a:blipFill dpi="0" rotWithShape="1">
            <a:blip r:embed="rId5" cstate="screen">
              <a:extLst>
                <a:ext uri="{28A0092B-C50C-407E-A947-70E740481C1C}">
                  <a14:useLocalDpi xmlns:a14="http://schemas.microsoft.com/office/drawing/2010/main"/>
                </a:ext>
              </a:extLst>
            </a:blip>
            <a:srcRect/>
            <a:stretch>
              <a:fillRect/>
            </a:stretch>
          </a:blipFill>
        </p:spPr>
        <p:txBody>
          <a:bodyPr/>
          <a:lstStyle>
            <a:lvl1pPr marL="0" indent="0">
              <a:buNone/>
              <a:defRPr sz="100">
                <a:solidFill>
                  <a:schemeClr val="accent3">
                    <a:alpha val="0"/>
                  </a:schemeClr>
                </a:solidFill>
              </a:defRPr>
            </a:lvl1pPr>
          </a:lstStyle>
          <a:p>
            <a:pPr lvl="0"/>
            <a:r>
              <a:rPr lang="fr-FR" dirty="0" smtClean="0"/>
              <a:t> </a:t>
            </a:r>
            <a:endParaRPr lang="fr-FR" dirty="0"/>
          </a:p>
        </p:txBody>
      </p:sp>
    </p:spTree>
    <p:extLst>
      <p:ext uri="{BB962C8B-B14F-4D97-AF65-F5344CB8AC3E}">
        <p14:creationId xmlns:p14="http://schemas.microsoft.com/office/powerpoint/2010/main" val="397813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A">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fr-FR" noProof="0" smtClean="0"/>
              <a:t>Texte de niveau 1</a:t>
            </a:r>
          </a:p>
          <a:p>
            <a:pPr lvl="1"/>
            <a:r>
              <a:rPr lang="fr-FR" noProof="0" smtClean="0"/>
              <a:t>Texte de niveau 2</a:t>
            </a:r>
          </a:p>
          <a:p>
            <a:pPr lvl="2"/>
            <a:r>
              <a:rPr lang="fr-FR" noProof="0" smtClean="0"/>
              <a:t>Texte de niveau 3</a:t>
            </a:r>
          </a:p>
          <a:p>
            <a:pPr lvl="3"/>
            <a:r>
              <a:rPr lang="fr-FR" noProof="0" smtClean="0"/>
              <a:t>Texte de niveau 4</a:t>
            </a:r>
          </a:p>
          <a:p>
            <a:pPr lvl="4"/>
            <a:r>
              <a:rPr lang="fr-FR" noProof="0" smtClean="0"/>
              <a:t>Texte de niveau 5</a:t>
            </a:r>
            <a:endParaRPr lang="fr-FR" noProof="0"/>
          </a:p>
        </p:txBody>
      </p:sp>
      <p:sp>
        <p:nvSpPr>
          <p:cNvPr id="5"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fr-FR" dirty="0" smtClean="0"/>
              <a:t>TITRE</a:t>
            </a:r>
          </a:p>
          <a:p>
            <a:pPr lvl="1"/>
            <a:r>
              <a:rPr lang="fr-FR" dirty="0" smtClean="0"/>
              <a:t>Sous-titre</a:t>
            </a:r>
          </a:p>
        </p:txBody>
      </p:sp>
      <p:sp>
        <p:nvSpPr>
          <p:cNvPr id="2" name="Espace réservé de la date 1"/>
          <p:cNvSpPr>
            <a:spLocks noGrp="1"/>
          </p:cNvSpPr>
          <p:nvPr>
            <p:ph type="dt" sz="half" idx="11"/>
          </p:nvPr>
        </p:nvSpPr>
        <p:spPr bwMode="gray"/>
        <p:txBody>
          <a:bodyPr/>
          <a:lstStyle/>
          <a:p>
            <a:pPr algn="l"/>
            <a:fld id="{D99C6751-0AF4-4545-BDA1-3099C6B29C21}" type="datetime1">
              <a:rPr lang="fr-FR" smtClean="0"/>
              <a:pPr algn="l"/>
              <a:t>23/02/2017</a:t>
            </a:fld>
            <a:endParaRPr lang="fr-FR" dirty="0"/>
          </a:p>
        </p:txBody>
      </p:sp>
      <p:sp>
        <p:nvSpPr>
          <p:cNvPr id="4" name="Espace réservé du pied de page 3"/>
          <p:cNvSpPr>
            <a:spLocks noGrp="1"/>
          </p:cNvSpPr>
          <p:nvPr>
            <p:ph type="ftr" sz="quarter" idx="12"/>
          </p:nvPr>
        </p:nvSpPr>
        <p:spPr bwMode="gray"/>
        <p:txBody>
          <a:bodyPr/>
          <a:lstStyle/>
          <a:p>
            <a:pPr algn="l"/>
            <a:r>
              <a:rPr lang="en-US" smtClean="0"/>
              <a:t>Decentralised Solutions LoA - Internal Presentation</a:t>
            </a:r>
            <a:endParaRPr lang="fr-FR" dirty="0"/>
          </a:p>
        </p:txBody>
      </p:sp>
      <p:sp>
        <p:nvSpPr>
          <p:cNvPr id="6" name="Espace réservé du numéro de diapositive 5"/>
          <p:cNvSpPr>
            <a:spLocks noGrp="1"/>
          </p:cNvSpPr>
          <p:nvPr>
            <p:ph type="sldNum" sz="quarter" idx="13"/>
          </p:nvPr>
        </p:nvSpPr>
        <p:spPr bwMode="gray"/>
        <p:txBody>
          <a:bodyPr/>
          <a:lstStyle/>
          <a:p>
            <a:fld id="{733122C9-A0B9-462F-8757-0847AD287B63}" type="slidenum">
              <a:rPr lang="fr-FR" smtClean="0"/>
              <a:pPr/>
              <a:t>‹#›</a:t>
            </a:fld>
            <a:endParaRPr lang="fr-FR" dirty="0"/>
          </a:p>
        </p:txBody>
      </p:sp>
    </p:spTree>
    <p:extLst>
      <p:ext uri="{BB962C8B-B14F-4D97-AF65-F5344CB8AC3E}">
        <p14:creationId xmlns:p14="http://schemas.microsoft.com/office/powerpoint/2010/main" val="3767479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B">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1pPr marL="0" indent="0">
              <a:buFontTx/>
              <a:buNone/>
              <a:defRPr sz="2000"/>
            </a:lvl1pPr>
            <a:lvl2pPr marL="216000" indent="-216000">
              <a:buClr>
                <a:schemeClr val="accent1"/>
              </a:buClr>
              <a:buSzPct val="70000"/>
              <a:buFont typeface="Wingdings" panose="05000000000000000000" pitchFamily="2" charset="2"/>
              <a:buChar char=""/>
              <a:defRPr sz="1800"/>
            </a:lvl2pPr>
            <a:lvl3pPr>
              <a:defRPr sz="1600"/>
            </a:lvl3pPr>
            <a:lvl4pPr>
              <a:defRPr sz="1400" baseline="0"/>
            </a:lvl4pPr>
            <a:lvl5pPr>
              <a:defRPr sz="1200"/>
            </a:lvl5pPr>
          </a:lstStyle>
          <a:p>
            <a:pPr lvl="0"/>
            <a:r>
              <a:rPr lang="en-US" noProof="0" dirty="0" smtClean="0"/>
              <a:t>Text level 1</a:t>
            </a:r>
          </a:p>
          <a:p>
            <a:pPr lvl="1"/>
            <a:r>
              <a:rPr lang="en-US" noProof="0" dirty="0" smtClean="0"/>
              <a:t>Text level 2</a:t>
            </a:r>
          </a:p>
        </p:txBody>
      </p:sp>
      <p:sp>
        <p:nvSpPr>
          <p:cNvPr id="5"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en-US" noProof="0" dirty="0" smtClean="0"/>
              <a:t>TITLE</a:t>
            </a:r>
          </a:p>
          <a:p>
            <a:pPr lvl="1"/>
            <a:r>
              <a:rPr lang="en-US" noProof="0" dirty="0" smtClean="0"/>
              <a:t>Sub-title</a:t>
            </a:r>
          </a:p>
        </p:txBody>
      </p:sp>
      <p:sp>
        <p:nvSpPr>
          <p:cNvPr id="2" name="Espace réservé de la date 1"/>
          <p:cNvSpPr>
            <a:spLocks noGrp="1"/>
          </p:cNvSpPr>
          <p:nvPr>
            <p:ph type="dt" sz="half" idx="11"/>
          </p:nvPr>
        </p:nvSpPr>
        <p:spPr bwMode="gray"/>
        <p:txBody>
          <a:bodyPr/>
          <a:lstStyle/>
          <a:p>
            <a:pPr algn="l"/>
            <a:fld id="{F20FF922-F2A8-441A-8629-651C4E7D4F48}" type="datetime1">
              <a:rPr lang="en-GB" noProof="0" smtClean="0"/>
              <a:t>23/02/2017</a:t>
            </a:fld>
            <a:endParaRPr lang="en-US" noProof="0" dirty="0"/>
          </a:p>
        </p:txBody>
      </p:sp>
      <p:sp>
        <p:nvSpPr>
          <p:cNvPr id="4" name="Espace réservé du pied de page 3"/>
          <p:cNvSpPr>
            <a:spLocks noGrp="1"/>
          </p:cNvSpPr>
          <p:nvPr>
            <p:ph type="ftr" sz="quarter" idx="12"/>
          </p:nvPr>
        </p:nvSpPr>
        <p:spPr bwMode="gray"/>
        <p:txBody>
          <a:bodyPr/>
          <a:lstStyle/>
          <a:p>
            <a:pPr algn="l"/>
            <a:r>
              <a:rPr lang="en-US" noProof="0" smtClean="0"/>
              <a:t>INNOVATION WEEK 2016</a:t>
            </a:r>
            <a:endParaRPr lang="en-US" noProof="0" dirty="0"/>
          </a:p>
        </p:txBody>
      </p:sp>
      <p:sp>
        <p:nvSpPr>
          <p:cNvPr id="6" name="Espace réservé du numéro de diapositive 5"/>
          <p:cNvSpPr>
            <a:spLocks noGrp="1"/>
          </p:cNvSpPr>
          <p:nvPr>
            <p:ph type="sldNum" sz="quarter" idx="13"/>
          </p:nvPr>
        </p:nvSpPr>
        <p:spPr bwMode="gray"/>
        <p:txBody>
          <a:bodyPr/>
          <a:lstStyle/>
          <a:p>
            <a:fld id="{733122C9-A0B9-462F-8757-0847AD287B63}" type="slidenum">
              <a:rPr lang="en-US" noProof="0" smtClean="0"/>
              <a:pPr/>
              <a:t>‹#›</a:t>
            </a:fld>
            <a:endParaRPr lang="en-US" noProof="0" dirty="0"/>
          </a:p>
        </p:txBody>
      </p:sp>
    </p:spTree>
    <p:extLst>
      <p:ext uri="{BB962C8B-B14F-4D97-AF65-F5344CB8AC3E}">
        <p14:creationId xmlns:p14="http://schemas.microsoft.com/office/powerpoint/2010/main" val="14208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US" noProof="0" dirty="0" smtClean="0"/>
              <a:t>Text level 1</a:t>
            </a:r>
          </a:p>
          <a:p>
            <a:pPr lvl="1"/>
            <a:r>
              <a:rPr lang="en-US" noProof="0" dirty="0" smtClean="0"/>
              <a:t>Text level 2</a:t>
            </a:r>
          </a:p>
          <a:p>
            <a:pPr lvl="2"/>
            <a:r>
              <a:rPr lang="en-US" noProof="0" dirty="0" smtClean="0"/>
              <a:t>Text level 3</a:t>
            </a:r>
          </a:p>
          <a:p>
            <a:pPr lvl="3"/>
            <a:r>
              <a:rPr lang="en-US" noProof="0" dirty="0" smtClean="0"/>
              <a:t>Text level 4</a:t>
            </a:r>
          </a:p>
          <a:p>
            <a:pPr lvl="4"/>
            <a:r>
              <a:rPr lang="en-US" noProof="0" dirty="0" smtClean="0"/>
              <a:t>Text level 5</a:t>
            </a:r>
            <a:endParaRPr lang="en-US" noProof="0" dirty="0"/>
          </a:p>
        </p:txBody>
      </p:sp>
      <p:sp>
        <p:nvSpPr>
          <p:cNvPr id="5"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en-US" noProof="0" dirty="0" smtClean="0"/>
              <a:t>TITLE</a:t>
            </a:r>
          </a:p>
          <a:p>
            <a:pPr lvl="1"/>
            <a:r>
              <a:rPr lang="en-US" noProof="0" dirty="0" smtClean="0"/>
              <a:t>Sub-title</a:t>
            </a:r>
          </a:p>
        </p:txBody>
      </p:sp>
      <p:sp>
        <p:nvSpPr>
          <p:cNvPr id="2" name="Espace réservé de la date 1"/>
          <p:cNvSpPr>
            <a:spLocks noGrp="1"/>
          </p:cNvSpPr>
          <p:nvPr>
            <p:ph type="dt" sz="half" idx="11"/>
          </p:nvPr>
        </p:nvSpPr>
        <p:spPr bwMode="gray"/>
        <p:txBody>
          <a:bodyPr/>
          <a:lstStyle/>
          <a:p>
            <a:pPr algn="l"/>
            <a:fld id="{55E60119-7FCB-47DF-913F-90992FC548D7}" type="datetime1">
              <a:rPr lang="en-GB" noProof="0" smtClean="0"/>
              <a:t>23/02/2017</a:t>
            </a:fld>
            <a:endParaRPr lang="en-US" noProof="0" dirty="0"/>
          </a:p>
        </p:txBody>
      </p:sp>
      <p:sp>
        <p:nvSpPr>
          <p:cNvPr id="4" name="Espace réservé du pied de page 3"/>
          <p:cNvSpPr>
            <a:spLocks noGrp="1"/>
          </p:cNvSpPr>
          <p:nvPr>
            <p:ph type="ftr" sz="quarter" idx="12"/>
          </p:nvPr>
        </p:nvSpPr>
        <p:spPr bwMode="gray"/>
        <p:txBody>
          <a:bodyPr/>
          <a:lstStyle/>
          <a:p>
            <a:pPr algn="l"/>
            <a:r>
              <a:rPr lang="en-US" noProof="0" smtClean="0"/>
              <a:t>INNOVATION WEEK 2016</a:t>
            </a:r>
            <a:endParaRPr lang="en-US" noProof="0" dirty="0"/>
          </a:p>
        </p:txBody>
      </p:sp>
      <p:sp>
        <p:nvSpPr>
          <p:cNvPr id="6" name="Espace réservé du numéro de diapositive 5"/>
          <p:cNvSpPr>
            <a:spLocks noGrp="1"/>
          </p:cNvSpPr>
          <p:nvPr>
            <p:ph type="sldNum" sz="quarter" idx="13"/>
          </p:nvPr>
        </p:nvSpPr>
        <p:spPr bwMode="gray"/>
        <p:txBody>
          <a:bodyPr/>
          <a:lstStyle/>
          <a:p>
            <a:fld id="{733122C9-A0B9-462F-8757-0847AD287B63}" type="slidenum">
              <a:rPr lang="en-US" noProof="0" smtClean="0"/>
              <a:pPr/>
              <a:t>‹#›</a:t>
            </a:fld>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4815E8-D382-4E3D-BBA2-7B968AA502EF}"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128"/>
              </a:defRPr>
            </a:lvl1pPr>
          </a:lstStyle>
          <a:p>
            <a:pPr>
              <a:defRPr/>
            </a:pPr>
            <a:fld id="{F7ABE555-E163-4312-99FF-D3610EEEF034}" type="slidenum">
              <a:rPr lang="en-US" altLang="en-US"/>
              <a:pPr>
                <a:defRPr/>
              </a:pPr>
              <a:t>‹#›</a:t>
            </a:fld>
            <a:endParaRPr lang="en-US" altLang="en-US" dirty="0"/>
          </a:p>
        </p:txBody>
      </p:sp>
    </p:spTree>
    <p:extLst>
      <p:ext uri="{BB962C8B-B14F-4D97-AF65-F5344CB8AC3E}">
        <p14:creationId xmlns:p14="http://schemas.microsoft.com/office/powerpoint/2010/main" val="3602157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07F92C-7DDD-4C0E-949E-61E319BEA49E}"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128"/>
              </a:defRPr>
            </a:lvl1pPr>
          </a:lstStyle>
          <a:p>
            <a:pPr>
              <a:defRPr/>
            </a:pPr>
            <a:fld id="{A7E878A7-EAFB-4254-BA0C-67A6B553540E}" type="slidenum">
              <a:rPr lang="en-US" altLang="en-US"/>
              <a:pPr>
                <a:defRPr/>
              </a:pPr>
              <a:t>‹#›</a:t>
            </a:fld>
            <a:endParaRPr lang="en-US" altLang="en-US" dirty="0"/>
          </a:p>
        </p:txBody>
      </p:sp>
    </p:spTree>
    <p:extLst>
      <p:ext uri="{BB962C8B-B14F-4D97-AF65-F5344CB8AC3E}">
        <p14:creationId xmlns:p14="http://schemas.microsoft.com/office/powerpoint/2010/main" val="1018116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E198E6-B35D-43C9-A30D-86F27B42CAF4}"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128"/>
              </a:defRPr>
            </a:lvl1pPr>
          </a:lstStyle>
          <a:p>
            <a:pPr>
              <a:defRPr/>
            </a:pPr>
            <a:fld id="{D21B6067-C1BE-43B1-BD18-59AB5C49D157}" type="slidenum">
              <a:rPr lang="en-US" altLang="en-US"/>
              <a:pPr>
                <a:defRPr/>
              </a:pPr>
              <a:t>‹#›</a:t>
            </a:fld>
            <a:endParaRPr lang="en-US" altLang="en-US" dirty="0"/>
          </a:p>
        </p:txBody>
      </p:sp>
    </p:spTree>
    <p:extLst>
      <p:ext uri="{BB962C8B-B14F-4D97-AF65-F5344CB8AC3E}">
        <p14:creationId xmlns:p14="http://schemas.microsoft.com/office/powerpoint/2010/main" val="123796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22EACC-F4DD-43A2-A947-C5F97BD2EFEF}"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82D29-9F24-4B18-904D-0569AC365901}" type="slidenum">
              <a:rPr lang="en-US" altLang="en-US"/>
              <a:pPr>
                <a:defRPr/>
              </a:pPr>
              <a:t>‹#›</a:t>
            </a:fld>
            <a:endParaRPr lang="en-US" altLang="en-US" dirty="0"/>
          </a:p>
        </p:txBody>
      </p:sp>
    </p:spTree>
    <p:extLst>
      <p:ext uri="{BB962C8B-B14F-4D97-AF65-F5344CB8AC3E}">
        <p14:creationId xmlns:p14="http://schemas.microsoft.com/office/powerpoint/2010/main" val="1192210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47363B-0E97-461B-BD31-3FEC0AF7F6AB}"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128"/>
              </a:defRPr>
            </a:lvl1pPr>
          </a:lstStyle>
          <a:p>
            <a:pPr>
              <a:defRPr/>
            </a:pPr>
            <a:fld id="{DCA56405-3358-4897-BDFA-537E49AEA381}" type="slidenum">
              <a:rPr lang="en-US" altLang="en-US"/>
              <a:pPr>
                <a:defRPr/>
              </a:pPr>
              <a:t>‹#›</a:t>
            </a:fld>
            <a:endParaRPr lang="en-US" altLang="en-US" dirty="0"/>
          </a:p>
        </p:txBody>
      </p:sp>
    </p:spTree>
    <p:extLst>
      <p:ext uri="{BB962C8B-B14F-4D97-AF65-F5344CB8AC3E}">
        <p14:creationId xmlns:p14="http://schemas.microsoft.com/office/powerpoint/2010/main" val="4029494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C9CAB9-A431-45C1-91F6-D1BC458AEB25}" type="datetime1">
              <a:rPr lang="en-US" altLang="en-US"/>
              <a:pPr>
                <a:defRPr/>
              </a:pPr>
              <a:t>2/23/2017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ＭＳ Ｐゴシック" charset="-128"/>
              </a:defRPr>
            </a:lvl1pPr>
          </a:lstStyle>
          <a:p>
            <a:pPr>
              <a:defRPr/>
            </a:pPr>
            <a:fld id="{4BE5B239-736C-4DEA-B460-9298E33F97C1}" type="slidenum">
              <a:rPr lang="en-US" altLang="en-US"/>
              <a:pPr>
                <a:defRPr/>
              </a:pPr>
              <a:t>‹#›</a:t>
            </a:fld>
            <a:endParaRPr lang="en-US" altLang="en-US" dirty="0"/>
          </a:p>
        </p:txBody>
      </p:sp>
    </p:spTree>
    <p:extLst>
      <p:ext uri="{BB962C8B-B14F-4D97-AF65-F5344CB8AC3E}">
        <p14:creationId xmlns:p14="http://schemas.microsoft.com/office/powerpoint/2010/main" val="2080635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F39FF4-7198-40F1-ACFE-BFC8FA7F7980}" type="datetime1">
              <a:rPr lang="en-US" altLang="en-US"/>
              <a:pPr>
                <a:defRPr/>
              </a:pPr>
              <a:t>2/23/2017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ＭＳ Ｐゴシック" charset="-128"/>
              </a:defRPr>
            </a:lvl1pPr>
          </a:lstStyle>
          <a:p>
            <a:pPr>
              <a:defRPr/>
            </a:pPr>
            <a:fld id="{28B24D7E-CC6B-4B6B-B9D3-18B30D7C60EE}" type="slidenum">
              <a:rPr lang="en-US" altLang="en-US"/>
              <a:pPr>
                <a:defRPr/>
              </a:pPr>
              <a:t>‹#›</a:t>
            </a:fld>
            <a:endParaRPr lang="en-US" altLang="en-US" dirty="0"/>
          </a:p>
        </p:txBody>
      </p:sp>
    </p:spTree>
    <p:extLst>
      <p:ext uri="{BB962C8B-B14F-4D97-AF65-F5344CB8AC3E}">
        <p14:creationId xmlns:p14="http://schemas.microsoft.com/office/powerpoint/2010/main" val="764166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A46BE3-7522-4C17-A3E6-EEAD47090DD8}" type="datetime1">
              <a:rPr lang="en-US" altLang="en-US"/>
              <a:pPr>
                <a:defRPr/>
              </a:pPr>
              <a:t>2/23/2017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ＭＳ Ｐゴシック" charset="-128"/>
              </a:defRPr>
            </a:lvl1pPr>
          </a:lstStyle>
          <a:p>
            <a:pPr>
              <a:defRPr/>
            </a:pPr>
            <a:fld id="{744BE3D3-0F8B-4D81-B6AA-6A159C1F2028}" type="slidenum">
              <a:rPr lang="en-US" altLang="en-US"/>
              <a:pPr>
                <a:defRPr/>
              </a:pPr>
              <a:t>‹#›</a:t>
            </a:fld>
            <a:endParaRPr lang="en-US" altLang="en-US" dirty="0"/>
          </a:p>
        </p:txBody>
      </p:sp>
    </p:spTree>
    <p:extLst>
      <p:ext uri="{BB962C8B-B14F-4D97-AF65-F5344CB8AC3E}">
        <p14:creationId xmlns:p14="http://schemas.microsoft.com/office/powerpoint/2010/main" val="2098143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D5ECF5-D8B8-4549-B0C7-3FDB0C08EB97}"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128"/>
              </a:defRPr>
            </a:lvl1pPr>
          </a:lstStyle>
          <a:p>
            <a:pPr>
              <a:defRPr/>
            </a:pPr>
            <a:fld id="{E9D0D568-23F2-412F-A34B-CE24696834F3}" type="slidenum">
              <a:rPr lang="en-US" altLang="en-US"/>
              <a:pPr>
                <a:defRPr/>
              </a:pPr>
              <a:t>‹#›</a:t>
            </a:fld>
            <a:endParaRPr lang="en-US" altLang="en-US" dirty="0"/>
          </a:p>
        </p:txBody>
      </p:sp>
    </p:spTree>
    <p:extLst>
      <p:ext uri="{BB962C8B-B14F-4D97-AF65-F5344CB8AC3E}">
        <p14:creationId xmlns:p14="http://schemas.microsoft.com/office/powerpoint/2010/main" val="423790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5F600B-275E-40E6-AA44-466FE07102E5}"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128"/>
              </a:defRPr>
            </a:lvl1pPr>
          </a:lstStyle>
          <a:p>
            <a:pPr>
              <a:defRPr/>
            </a:pPr>
            <a:fld id="{6D8F0586-A3A1-4878-8DE9-8C2B831C2FE0}" type="slidenum">
              <a:rPr lang="en-US" altLang="en-US"/>
              <a:pPr>
                <a:defRPr/>
              </a:pPr>
              <a:t>‹#›</a:t>
            </a:fld>
            <a:endParaRPr lang="en-US" altLang="en-US" dirty="0"/>
          </a:p>
        </p:txBody>
      </p:sp>
    </p:spTree>
    <p:extLst>
      <p:ext uri="{BB962C8B-B14F-4D97-AF65-F5344CB8AC3E}">
        <p14:creationId xmlns:p14="http://schemas.microsoft.com/office/powerpoint/2010/main" val="3631200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721536-1BA6-4A78-97B8-25B0048312FA}"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128"/>
              </a:defRPr>
            </a:lvl1pPr>
          </a:lstStyle>
          <a:p>
            <a:pPr>
              <a:defRPr/>
            </a:pPr>
            <a:fld id="{FF8FBB93-6C49-46BE-87A6-37437E65EF75}" type="slidenum">
              <a:rPr lang="en-US" altLang="en-US"/>
              <a:pPr>
                <a:defRPr/>
              </a:pPr>
              <a:t>‹#›</a:t>
            </a:fld>
            <a:endParaRPr lang="en-US" altLang="en-US" dirty="0"/>
          </a:p>
        </p:txBody>
      </p:sp>
    </p:spTree>
    <p:extLst>
      <p:ext uri="{BB962C8B-B14F-4D97-AF65-F5344CB8AC3E}">
        <p14:creationId xmlns:p14="http://schemas.microsoft.com/office/powerpoint/2010/main" val="213067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5C57A7-559A-4289-B9C8-CBCB641B4215}"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128"/>
              </a:defRPr>
            </a:lvl1pPr>
          </a:lstStyle>
          <a:p>
            <a:pPr>
              <a:defRPr/>
            </a:pPr>
            <a:fld id="{BC015A2B-7747-428E-9149-2439DCC960B7}" type="slidenum">
              <a:rPr lang="en-US" altLang="en-US"/>
              <a:pPr>
                <a:defRPr/>
              </a:pPr>
              <a:t>‹#›</a:t>
            </a:fld>
            <a:endParaRPr lang="en-US" altLang="en-US" dirty="0"/>
          </a:p>
        </p:txBody>
      </p:sp>
    </p:spTree>
    <p:extLst>
      <p:ext uri="{BB962C8B-B14F-4D97-AF65-F5344CB8AC3E}">
        <p14:creationId xmlns:p14="http://schemas.microsoft.com/office/powerpoint/2010/main" val="2041058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C54195-772F-4DAA-A984-B147FB3F52FB}"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3BB55-3BD8-4A11-87BE-B5A94C9118AE}" type="slidenum">
              <a:rPr lang="en-US" altLang="en-US"/>
              <a:pPr>
                <a:defRPr/>
              </a:pPr>
              <a:t>‹#›</a:t>
            </a:fld>
            <a:endParaRPr lang="en-US" altLang="en-US" dirty="0"/>
          </a:p>
        </p:txBody>
      </p:sp>
    </p:spTree>
    <p:extLst>
      <p:ext uri="{BB962C8B-B14F-4D97-AF65-F5344CB8AC3E}">
        <p14:creationId xmlns:p14="http://schemas.microsoft.com/office/powerpoint/2010/main" val="3884384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AB1844-939A-44B7-9729-145A120A58B0}"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81462-DBC0-474D-989E-273A53700EBC}" type="slidenum">
              <a:rPr lang="en-US" altLang="en-US"/>
              <a:pPr>
                <a:defRPr/>
              </a:pPr>
              <a:t>‹#›</a:t>
            </a:fld>
            <a:endParaRPr lang="en-US" altLang="en-US" dirty="0"/>
          </a:p>
        </p:txBody>
      </p:sp>
    </p:spTree>
    <p:extLst>
      <p:ext uri="{BB962C8B-B14F-4D97-AF65-F5344CB8AC3E}">
        <p14:creationId xmlns:p14="http://schemas.microsoft.com/office/powerpoint/2010/main" val="235452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FE7E1A-2A19-4D25-BA02-E167BD21270E}"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84A427-BB45-4FAB-B685-8E2851ED50CA}" type="slidenum">
              <a:rPr lang="en-US" altLang="en-US"/>
              <a:pPr>
                <a:defRPr/>
              </a:pPr>
              <a:t>‹#›</a:t>
            </a:fld>
            <a:endParaRPr lang="en-US" altLang="en-US" dirty="0"/>
          </a:p>
        </p:txBody>
      </p:sp>
    </p:spTree>
    <p:extLst>
      <p:ext uri="{BB962C8B-B14F-4D97-AF65-F5344CB8AC3E}">
        <p14:creationId xmlns:p14="http://schemas.microsoft.com/office/powerpoint/2010/main" val="2869411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7262A4-23CD-48BB-B797-B3249AE64912}"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7A91F-51E6-498A-B805-F589601BD8E1}" type="slidenum">
              <a:rPr lang="en-US" altLang="en-US"/>
              <a:pPr>
                <a:defRPr/>
              </a:pPr>
              <a:t>‹#›</a:t>
            </a:fld>
            <a:endParaRPr lang="en-US" altLang="en-US" dirty="0"/>
          </a:p>
        </p:txBody>
      </p:sp>
    </p:spTree>
    <p:extLst>
      <p:ext uri="{BB962C8B-B14F-4D97-AF65-F5344CB8AC3E}">
        <p14:creationId xmlns:p14="http://schemas.microsoft.com/office/powerpoint/2010/main" val="1149172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993FF0-36C7-47F1-88D0-A8FB8EF17800}"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F55EDF-BBD8-4C1C-9212-F17457BBE897}" type="slidenum">
              <a:rPr lang="en-US" altLang="en-US"/>
              <a:pPr>
                <a:defRPr/>
              </a:pPr>
              <a:t>‹#›</a:t>
            </a:fld>
            <a:endParaRPr lang="en-US" altLang="en-US" dirty="0"/>
          </a:p>
        </p:txBody>
      </p:sp>
    </p:spTree>
    <p:extLst>
      <p:ext uri="{BB962C8B-B14F-4D97-AF65-F5344CB8AC3E}">
        <p14:creationId xmlns:p14="http://schemas.microsoft.com/office/powerpoint/2010/main" val="2525545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0E9415-F292-439A-B35D-F57BE536A7FC}" type="datetime1">
              <a:rPr lang="en-US" altLang="en-US"/>
              <a:pPr>
                <a:defRPr/>
              </a:pPr>
              <a:t>2/23/2017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C88A9A-BD02-4A22-A214-B707B6C53C63}" type="slidenum">
              <a:rPr lang="en-US" altLang="en-US"/>
              <a:pPr>
                <a:defRPr/>
              </a:pPr>
              <a:t>‹#›</a:t>
            </a:fld>
            <a:endParaRPr lang="en-US" altLang="en-US" dirty="0"/>
          </a:p>
        </p:txBody>
      </p:sp>
    </p:spTree>
    <p:extLst>
      <p:ext uri="{BB962C8B-B14F-4D97-AF65-F5344CB8AC3E}">
        <p14:creationId xmlns:p14="http://schemas.microsoft.com/office/powerpoint/2010/main" val="1571796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3FFEC3-ED2C-4278-962A-5944E5B9A6EF}" type="datetime1">
              <a:rPr lang="en-US" altLang="en-US"/>
              <a:pPr>
                <a:defRPr/>
              </a:pPr>
              <a:t>2/23/2017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852828-AE7C-4CAF-B019-055AF7BAE7C1}" type="slidenum">
              <a:rPr lang="en-US" altLang="en-US"/>
              <a:pPr>
                <a:defRPr/>
              </a:pPr>
              <a:t>‹#›</a:t>
            </a:fld>
            <a:endParaRPr lang="en-US" altLang="en-US" dirty="0"/>
          </a:p>
        </p:txBody>
      </p:sp>
    </p:spTree>
    <p:extLst>
      <p:ext uri="{BB962C8B-B14F-4D97-AF65-F5344CB8AC3E}">
        <p14:creationId xmlns:p14="http://schemas.microsoft.com/office/powerpoint/2010/main" val="3768748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29EDD4-42C7-48E7-86C4-C0C353229D8C}" type="datetime1">
              <a:rPr lang="en-US" altLang="en-US"/>
              <a:pPr>
                <a:defRPr/>
              </a:pPr>
              <a:t>2/23/2017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35C441-F941-40C3-A10C-685C6E645EB0}" type="slidenum">
              <a:rPr lang="en-US" altLang="en-US"/>
              <a:pPr>
                <a:defRPr/>
              </a:pPr>
              <a:t>‹#›</a:t>
            </a:fld>
            <a:endParaRPr lang="en-US" altLang="en-US" dirty="0"/>
          </a:p>
        </p:txBody>
      </p:sp>
    </p:spTree>
    <p:extLst>
      <p:ext uri="{BB962C8B-B14F-4D97-AF65-F5344CB8AC3E}">
        <p14:creationId xmlns:p14="http://schemas.microsoft.com/office/powerpoint/2010/main" val="164460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5A7B61-1622-4B53-A806-241F01E265AB}"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8DAEF2-6E82-474C-9882-5E3A37CC7510}" type="slidenum">
              <a:rPr lang="en-US" altLang="en-US"/>
              <a:pPr>
                <a:defRPr/>
              </a:pPr>
              <a:t>‹#›</a:t>
            </a:fld>
            <a:endParaRPr lang="en-US" altLang="en-US" dirty="0"/>
          </a:p>
        </p:txBody>
      </p:sp>
    </p:spTree>
    <p:extLst>
      <p:ext uri="{BB962C8B-B14F-4D97-AF65-F5344CB8AC3E}">
        <p14:creationId xmlns:p14="http://schemas.microsoft.com/office/powerpoint/2010/main" val="3578248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5F6763-81BA-4C8B-8515-6C371EB07060}"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01167A-ACC2-4AB5-B85C-1C63A0D07152}" type="slidenum">
              <a:rPr lang="en-US" altLang="en-US"/>
              <a:pPr>
                <a:defRPr/>
              </a:pPr>
              <a:t>‹#›</a:t>
            </a:fld>
            <a:endParaRPr lang="en-US" altLang="en-US" dirty="0"/>
          </a:p>
        </p:txBody>
      </p:sp>
    </p:spTree>
    <p:extLst>
      <p:ext uri="{BB962C8B-B14F-4D97-AF65-F5344CB8AC3E}">
        <p14:creationId xmlns:p14="http://schemas.microsoft.com/office/powerpoint/2010/main" val="3161310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EF8D48-1E1D-4795-B423-1409B82099F9}"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CAAAF1-F5F7-499C-A2FC-950749E6D1DB}" type="slidenum">
              <a:rPr lang="en-US" altLang="en-US"/>
              <a:pPr>
                <a:defRPr/>
              </a:pPr>
              <a:t>‹#›</a:t>
            </a:fld>
            <a:endParaRPr lang="en-US" altLang="en-US" dirty="0"/>
          </a:p>
        </p:txBody>
      </p:sp>
    </p:spTree>
    <p:extLst>
      <p:ext uri="{BB962C8B-B14F-4D97-AF65-F5344CB8AC3E}">
        <p14:creationId xmlns:p14="http://schemas.microsoft.com/office/powerpoint/2010/main" val="1230758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83A443-075B-4D6B-AE58-F589C15B951C}"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78C33B-CDF8-4B0C-B957-E25EBB7DE2BA}" type="slidenum">
              <a:rPr lang="en-US" altLang="en-US"/>
              <a:pPr>
                <a:defRPr/>
              </a:pPr>
              <a:t>‹#›</a:t>
            </a:fld>
            <a:endParaRPr lang="en-US" altLang="en-US" dirty="0"/>
          </a:p>
        </p:txBody>
      </p:sp>
    </p:spTree>
    <p:extLst>
      <p:ext uri="{BB962C8B-B14F-4D97-AF65-F5344CB8AC3E}">
        <p14:creationId xmlns:p14="http://schemas.microsoft.com/office/powerpoint/2010/main" val="48772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E52CA9-0A80-4767-9007-EB2724373B23}"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E8119D-3FCC-4F50-9AB6-3ECEE58BF728}" type="slidenum">
              <a:rPr lang="en-US" altLang="en-US"/>
              <a:pPr>
                <a:defRPr/>
              </a:pPr>
              <a:t>‹#›</a:t>
            </a:fld>
            <a:endParaRPr lang="en-US" altLang="en-US" dirty="0"/>
          </a:p>
        </p:txBody>
      </p:sp>
    </p:spTree>
    <p:extLst>
      <p:ext uri="{BB962C8B-B14F-4D97-AF65-F5344CB8AC3E}">
        <p14:creationId xmlns:p14="http://schemas.microsoft.com/office/powerpoint/2010/main" val="82010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24447A-6CE4-48AD-9B86-6C4831380436}"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227105-BBBC-42BD-86A0-6EA045B7B188}" type="slidenum">
              <a:rPr lang="en-US" altLang="en-US"/>
              <a:pPr>
                <a:defRPr/>
              </a:pPr>
              <a:t>‹#›</a:t>
            </a:fld>
            <a:endParaRPr lang="en-US" altLang="en-US" dirty="0"/>
          </a:p>
        </p:txBody>
      </p:sp>
    </p:spTree>
    <p:extLst>
      <p:ext uri="{BB962C8B-B14F-4D97-AF65-F5344CB8AC3E}">
        <p14:creationId xmlns:p14="http://schemas.microsoft.com/office/powerpoint/2010/main" val="3151333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5904B4-BA39-4A60-9D47-63CCA8458F70}"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F16A32-6C24-4831-8969-096FBEFD6899}" type="slidenum">
              <a:rPr lang="en-US" altLang="en-US"/>
              <a:pPr>
                <a:defRPr/>
              </a:pPr>
              <a:t>‹#›</a:t>
            </a:fld>
            <a:endParaRPr lang="en-US" altLang="en-US" dirty="0"/>
          </a:p>
        </p:txBody>
      </p:sp>
    </p:spTree>
    <p:extLst>
      <p:ext uri="{BB962C8B-B14F-4D97-AF65-F5344CB8AC3E}">
        <p14:creationId xmlns:p14="http://schemas.microsoft.com/office/powerpoint/2010/main" val="2800005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5EFBFD-3DF3-40BE-B06E-72591AE8E4CB}"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E27A40-CC6A-4713-8AFE-350FD8DE8214}" type="slidenum">
              <a:rPr lang="en-US" altLang="en-US"/>
              <a:pPr>
                <a:defRPr/>
              </a:pPr>
              <a:t>‹#›</a:t>
            </a:fld>
            <a:endParaRPr lang="en-US" altLang="en-US" dirty="0"/>
          </a:p>
        </p:txBody>
      </p:sp>
    </p:spTree>
    <p:extLst>
      <p:ext uri="{BB962C8B-B14F-4D97-AF65-F5344CB8AC3E}">
        <p14:creationId xmlns:p14="http://schemas.microsoft.com/office/powerpoint/2010/main" val="3194126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BEE922-A97C-4189-887F-C0B9EA606529}"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1FFDB-27F9-4C12-BE2A-EB034A656D41}" type="slidenum">
              <a:rPr lang="en-US" altLang="en-US"/>
              <a:pPr>
                <a:defRPr/>
              </a:pPr>
              <a:t>‹#›</a:t>
            </a:fld>
            <a:endParaRPr lang="en-US" altLang="en-US" dirty="0"/>
          </a:p>
        </p:txBody>
      </p:sp>
    </p:spTree>
    <p:extLst>
      <p:ext uri="{BB962C8B-B14F-4D97-AF65-F5344CB8AC3E}">
        <p14:creationId xmlns:p14="http://schemas.microsoft.com/office/powerpoint/2010/main" val="4034169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AEFB4C-A616-4637-951B-55BF01571E0F}" type="datetime1">
              <a:rPr lang="en-US" altLang="en-US"/>
              <a:pPr>
                <a:defRPr/>
              </a:pPr>
              <a:t>2/23/2017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F1D5D9-9EA0-41EC-B736-D1216B926772}" type="slidenum">
              <a:rPr lang="en-US" altLang="en-US"/>
              <a:pPr>
                <a:defRPr/>
              </a:pPr>
              <a:t>‹#›</a:t>
            </a:fld>
            <a:endParaRPr lang="en-US" altLang="en-US" dirty="0"/>
          </a:p>
        </p:txBody>
      </p:sp>
    </p:spTree>
    <p:extLst>
      <p:ext uri="{BB962C8B-B14F-4D97-AF65-F5344CB8AC3E}">
        <p14:creationId xmlns:p14="http://schemas.microsoft.com/office/powerpoint/2010/main" val="2875032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45E3BE-D03D-4BBD-A7BF-AC7948413891}" type="datetime1">
              <a:rPr lang="en-US" altLang="en-US"/>
              <a:pPr>
                <a:defRPr/>
              </a:pPr>
              <a:t>2/23/2017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A9F316-5265-4779-941A-524564B277C8}" type="slidenum">
              <a:rPr lang="en-US" altLang="en-US"/>
              <a:pPr>
                <a:defRPr/>
              </a:pPr>
              <a:t>‹#›</a:t>
            </a:fld>
            <a:endParaRPr lang="en-US" altLang="en-US" dirty="0"/>
          </a:p>
        </p:txBody>
      </p:sp>
    </p:spTree>
    <p:extLst>
      <p:ext uri="{BB962C8B-B14F-4D97-AF65-F5344CB8AC3E}">
        <p14:creationId xmlns:p14="http://schemas.microsoft.com/office/powerpoint/2010/main" val="3471435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5E38A7-3C36-423A-B07F-0F2DD9B9AC82}" type="datetime1">
              <a:rPr lang="en-US" altLang="en-US"/>
              <a:pPr>
                <a:defRPr/>
              </a:pPr>
              <a:t>2/23/2017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A54B5-96EB-40F6-84CF-F0FFC8754C5C}" type="slidenum">
              <a:rPr lang="en-US" altLang="en-US"/>
              <a:pPr>
                <a:defRPr/>
              </a:pPr>
              <a:t>‹#›</a:t>
            </a:fld>
            <a:endParaRPr lang="en-US" altLang="en-US" dirty="0"/>
          </a:p>
        </p:txBody>
      </p:sp>
    </p:spTree>
    <p:extLst>
      <p:ext uri="{BB962C8B-B14F-4D97-AF65-F5344CB8AC3E}">
        <p14:creationId xmlns:p14="http://schemas.microsoft.com/office/powerpoint/2010/main" val="1391109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C559A9-C3B0-4257-B1AE-93B768D9A250}"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56FACE-C9BF-4025-AD40-4FA586E7FCED}" type="slidenum">
              <a:rPr lang="en-US" altLang="en-US"/>
              <a:pPr>
                <a:defRPr/>
              </a:pPr>
              <a:t>‹#›</a:t>
            </a:fld>
            <a:endParaRPr lang="en-US" altLang="en-US" dirty="0"/>
          </a:p>
        </p:txBody>
      </p:sp>
    </p:spTree>
    <p:extLst>
      <p:ext uri="{BB962C8B-B14F-4D97-AF65-F5344CB8AC3E}">
        <p14:creationId xmlns:p14="http://schemas.microsoft.com/office/powerpoint/2010/main" val="3218697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7E695F-1806-4382-B701-A45D23888C20}"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73CCF8-475A-4116-84BB-09405B947101}" type="slidenum">
              <a:rPr lang="en-US" altLang="en-US"/>
              <a:pPr>
                <a:defRPr/>
              </a:pPr>
              <a:t>‹#›</a:t>
            </a:fld>
            <a:endParaRPr lang="en-US" altLang="en-US" dirty="0"/>
          </a:p>
        </p:txBody>
      </p:sp>
    </p:spTree>
    <p:extLst>
      <p:ext uri="{BB962C8B-B14F-4D97-AF65-F5344CB8AC3E}">
        <p14:creationId xmlns:p14="http://schemas.microsoft.com/office/powerpoint/2010/main" val="3845200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84C6C3-9201-4877-9FFF-2592CCED3917}"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9CA243-2126-42EF-8B76-9E90A874A62E}" type="slidenum">
              <a:rPr lang="en-US" altLang="en-US"/>
              <a:pPr>
                <a:defRPr/>
              </a:pPr>
              <a:t>‹#›</a:t>
            </a:fld>
            <a:endParaRPr lang="en-US" altLang="en-US" dirty="0"/>
          </a:p>
        </p:txBody>
      </p:sp>
    </p:spTree>
    <p:extLst>
      <p:ext uri="{BB962C8B-B14F-4D97-AF65-F5344CB8AC3E}">
        <p14:creationId xmlns:p14="http://schemas.microsoft.com/office/powerpoint/2010/main" val="1364156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CDF7CA-C6B1-45B3-A9D5-91F73EA008FD}" type="datetime1">
              <a:rPr lang="en-US" altLang="en-US"/>
              <a:pPr>
                <a:defRPr/>
              </a:pPr>
              <a:t>2/23/2017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F51E6-E471-4AAC-A9C0-254D45534A30}" type="slidenum">
              <a:rPr lang="en-US" altLang="en-US"/>
              <a:pPr>
                <a:defRPr/>
              </a:pPr>
              <a:t>‹#›</a:t>
            </a:fld>
            <a:endParaRPr lang="en-US" altLang="en-US" dirty="0"/>
          </a:p>
        </p:txBody>
      </p:sp>
    </p:spTree>
    <p:extLst>
      <p:ext uri="{BB962C8B-B14F-4D97-AF65-F5344CB8AC3E}">
        <p14:creationId xmlns:p14="http://schemas.microsoft.com/office/powerpoint/2010/main" val="261650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CD29C0-82C1-4C4B-9009-023D5C02076D}" type="datetime1">
              <a:rPr lang="en-US" altLang="en-US"/>
              <a:pPr>
                <a:defRPr/>
              </a:pPr>
              <a:t>2/23/2017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F411FB-AF0B-4711-8318-63366668C0F3}" type="slidenum">
              <a:rPr lang="en-US" altLang="en-US"/>
              <a:pPr>
                <a:defRPr/>
              </a:pPr>
              <a:t>‹#›</a:t>
            </a:fld>
            <a:endParaRPr lang="en-US" altLang="en-US" dirty="0"/>
          </a:p>
        </p:txBody>
      </p:sp>
    </p:spTree>
    <p:extLst>
      <p:ext uri="{BB962C8B-B14F-4D97-AF65-F5344CB8AC3E}">
        <p14:creationId xmlns:p14="http://schemas.microsoft.com/office/powerpoint/2010/main" val="91429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6C881A-43E8-47B8-A899-22C16BFD7704}" type="datetime1">
              <a:rPr lang="en-US" altLang="en-US"/>
              <a:pPr>
                <a:defRPr/>
              </a:pPr>
              <a:t>2/23/2017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715864-20EA-48BF-91B7-4819112315B6}" type="slidenum">
              <a:rPr lang="en-US" altLang="en-US"/>
              <a:pPr>
                <a:defRPr/>
              </a:pPr>
              <a:t>‹#›</a:t>
            </a:fld>
            <a:endParaRPr lang="en-US" altLang="en-US" dirty="0"/>
          </a:p>
        </p:txBody>
      </p:sp>
    </p:spTree>
    <p:extLst>
      <p:ext uri="{BB962C8B-B14F-4D97-AF65-F5344CB8AC3E}">
        <p14:creationId xmlns:p14="http://schemas.microsoft.com/office/powerpoint/2010/main" val="310623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61DDD6-EE63-4598-A53C-AB40E8E65123}" type="datetime1">
              <a:rPr lang="en-US" altLang="en-US"/>
              <a:pPr>
                <a:defRPr/>
              </a:pPr>
              <a:t>2/23/2017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19AD3D-BE78-48DC-8203-987D5F12AFB4}" type="slidenum">
              <a:rPr lang="en-US" altLang="en-US"/>
              <a:pPr>
                <a:defRPr/>
              </a:pPr>
              <a:t>‹#›</a:t>
            </a:fld>
            <a:endParaRPr lang="en-US" altLang="en-US" dirty="0"/>
          </a:p>
        </p:txBody>
      </p:sp>
    </p:spTree>
    <p:extLst>
      <p:ext uri="{BB962C8B-B14F-4D97-AF65-F5344CB8AC3E}">
        <p14:creationId xmlns:p14="http://schemas.microsoft.com/office/powerpoint/2010/main" val="133230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0E5B60-B8FE-46BF-BE76-D6F3A3AE9448}"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4C7543-89B4-4EC4-B404-8590B9601724}" type="slidenum">
              <a:rPr lang="en-US" altLang="en-US"/>
              <a:pPr>
                <a:defRPr/>
              </a:pPr>
              <a:t>‹#›</a:t>
            </a:fld>
            <a:endParaRPr lang="en-US" altLang="en-US" dirty="0"/>
          </a:p>
        </p:txBody>
      </p:sp>
    </p:spTree>
    <p:extLst>
      <p:ext uri="{BB962C8B-B14F-4D97-AF65-F5344CB8AC3E}">
        <p14:creationId xmlns:p14="http://schemas.microsoft.com/office/powerpoint/2010/main" val="213297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6DB541-E9DF-4826-B0DF-04A567EB8573}" type="datetime1">
              <a:rPr lang="en-US" altLang="en-US"/>
              <a:pPr>
                <a:defRPr/>
              </a:pPr>
              <a:t>2/23/2017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23C20F-06B7-4AE9-B863-0D6B552F4197}" type="slidenum">
              <a:rPr lang="en-US" altLang="en-US"/>
              <a:pPr>
                <a:defRPr/>
              </a:pPr>
              <a:t>‹#›</a:t>
            </a:fld>
            <a:endParaRPr lang="en-US" altLang="en-US" dirty="0"/>
          </a:p>
        </p:txBody>
      </p:sp>
    </p:spTree>
    <p:extLst>
      <p:ext uri="{BB962C8B-B14F-4D97-AF65-F5344CB8AC3E}">
        <p14:creationId xmlns:p14="http://schemas.microsoft.com/office/powerpoint/2010/main" val="386507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0.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0.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AF7B969E-37F5-44CB-A9F3-9533238664F8}" type="datetime1">
              <a:rPr lang="en-US" altLang="en-US"/>
              <a:pPr>
                <a:defRPr/>
              </a:pPr>
              <a:t>2/23/2017</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BE2CCD8B-85EB-46FF-BF0E-C2E770EE2C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68" r:id="rId12"/>
    <p:sldLayoutId id="2147484369" r:id="rId13"/>
    <p:sldLayoutId id="2147484370" r:id="rId14"/>
    <p:sldLayoutId id="2147484371" r:id="rId15"/>
    <p:sldLayoutId id="2147484372" r:id="rId1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FFDF32E5-4186-4AAB-946C-5AA2B9E708BA}" type="datetime1">
              <a:rPr lang="en-US" altLang="en-US"/>
              <a:pPr>
                <a:defRPr/>
              </a:pPr>
              <a:t>2/23/2017</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ＭＳ Ｐゴシック" pitchFamily="34" charset="-128"/>
              </a:defRPr>
            </a:lvl1pPr>
          </a:lstStyle>
          <a:p>
            <a:pPr>
              <a:defRPr/>
            </a:pPr>
            <a:fld id="{57999282-1170-4B09-8593-BDC873D5BD2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638ACD43-EC96-4956-90C1-5CC815C7D19A}" type="datetime1">
              <a:rPr lang="en-US" altLang="en-US"/>
              <a:pPr>
                <a:defRPr/>
              </a:pPr>
              <a:t>2/23/2017</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D50F0E14-6887-4F65-92D3-7429B9CD384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0E020D93-842F-4C64-9A34-619A7207A80A}" type="datetime1">
              <a:rPr lang="en-US" altLang="en-US"/>
              <a:pPr>
                <a:defRPr/>
              </a:pPr>
              <a:t>2/23/2017</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C40B7645-601A-444C-8236-507E072D0DF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url=http://www.grinningplanet.com/2004/05-04/solar-energy-power-systems-article.htm&amp;rct=j&amp;frm=1&amp;q=&amp;esrc=s&amp;sa=U&amp;ved=0ahUKEwjipOOZv8zMAhVDWBoKHbLFCWgQwW4IHjAE&amp;usg=AFQjCNHUDi0ZN6PHFYovVBITXbFt6Q_rAQ"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uk/url?url=http://www.grinningplanet.com/2004/05-04/solar-energy-power-systems-article.htm&amp;rct=j&amp;frm=1&amp;q=&amp;esrc=s&amp;sa=U&amp;ved=0ahUKEwjipOOZv8zMAhVDWBoKHbLFCWgQwW4IHjAE&amp;usg=AFQjCNHUDi0ZN6PHFYovVBITXbFt6Q_rAQ" TargetMode="External"/><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hyperlink" Target="http://www.google.co.uk/url?url=http://www.turbosquid.com/3d-models/3d-cartoon-house-solar-panel/596857&amp;rct=j&amp;frm=1&amp;q=&amp;esrc=s&amp;sa=U&amp;ved=0ahUKEwi8ucylvszMAhXHMhoKHfcXCikQwW4IGDAB&amp;usg=AFQjCNGn9iHTTnxwGlyqoTCSw2rvoaaGcg" TargetMode="External"/><Relationship Id="rId1" Type="http://schemas.openxmlformats.org/officeDocument/2006/relationships/slideLayout" Target="../slideLayouts/slideLayout1.xml"/><Relationship Id="rId6" Type="http://schemas.openxmlformats.org/officeDocument/2006/relationships/hyperlink" Target="http://www.google.co.uk/url?url=http://sweetclipart.com/wind-turbine-hill-1189&amp;rct=j&amp;frm=1&amp;q=&amp;esrc=s&amp;sa=U&amp;ved=0ahUKEwj98bCHv8zMAhUGcBoKHWknCqIQwW4IGDAB&amp;usg=AFQjCNHvFd0V60ar8AwZ4uBZe4ye7hC1cg" TargetMode="External"/><Relationship Id="rId11" Type="http://schemas.openxmlformats.org/officeDocument/2006/relationships/image" Target="../media/image19.jpeg"/><Relationship Id="rId5" Type="http://schemas.openxmlformats.org/officeDocument/2006/relationships/image" Target="../media/image17.png"/><Relationship Id="rId10" Type="http://schemas.openxmlformats.org/officeDocument/2006/relationships/hyperlink" Target="http://www.google.co.uk/url?url=http://safariphotoxs.cf/district-heating-and-cooling-by-svend-frederiksen-and-sven-werner-323&amp;rct=j&amp;frm=1&amp;q=&amp;esrc=s&amp;sa=U&amp;ved=0ahUKEwjxn_eov8zMAhXMfRoKHb6ZAkcQwW4IOjAS&amp;usg=AFQjCNEet-Uvruq8cLMB7IvlFFNe3HpkOQ" TargetMode="External"/><Relationship Id="rId4" Type="http://schemas.openxmlformats.org/officeDocument/2006/relationships/hyperlink" Target="http://www.google.co.uk/url?url=http://www.clipartpanda.com/categories/insulation-20clipart&amp;rct=j&amp;frm=1&amp;q=&amp;esrc=s&amp;sa=U&amp;ved=0ahUKEwjYrb3svszMAhUErRoKHdhrDKE4PBDBbggmMAg&amp;usg=AFQjCNEfX6verMh6v_h4R_HVzaIk4te8cg" TargetMode="Externa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uk/url?url=http://www.grinningplanet.com/2004/05-04/solar-energy-power-systems-article.htm&amp;rct=j&amp;frm=1&amp;q=&amp;esrc=s&amp;sa=U&amp;ved=0ahUKEwjipOOZv8zMAhVDWBoKHbLFCWgQwW4IHjAE&amp;usg=AFQjCNHUDi0ZN6PHFYovVBITXbFt6Q_rAQ" TargetMode="External"/><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hyperlink" Target="http://www.google.co.uk/url?url=http://www.turbosquid.com/3d-models/3d-cartoon-house-solar-panel/596857&amp;rct=j&amp;frm=1&amp;q=&amp;esrc=s&amp;sa=U&amp;ved=0ahUKEwi8ucylvszMAhXHMhoKHfcXCikQwW4IGDAB&amp;usg=AFQjCNGn9iHTTnxwGlyqoTCSw2rvoaaGcg" TargetMode="External"/><Relationship Id="rId1" Type="http://schemas.openxmlformats.org/officeDocument/2006/relationships/slideLayout" Target="../slideLayouts/slideLayout1.xml"/><Relationship Id="rId6" Type="http://schemas.openxmlformats.org/officeDocument/2006/relationships/hyperlink" Target="http://www.google.co.uk/url?url=http://sweetclipart.com/wind-turbine-hill-1189&amp;rct=j&amp;frm=1&amp;q=&amp;esrc=s&amp;sa=U&amp;ved=0ahUKEwj98bCHv8zMAhUGcBoKHWknCqIQwW4IGDAB&amp;usg=AFQjCNHvFd0V60ar8AwZ4uBZe4ye7hC1cg" TargetMode="External"/><Relationship Id="rId11" Type="http://schemas.openxmlformats.org/officeDocument/2006/relationships/image" Target="../media/image19.jpeg"/><Relationship Id="rId5" Type="http://schemas.openxmlformats.org/officeDocument/2006/relationships/image" Target="../media/image17.png"/><Relationship Id="rId10" Type="http://schemas.openxmlformats.org/officeDocument/2006/relationships/hyperlink" Target="http://www.google.co.uk/url?url=http://safariphotoxs.cf/district-heating-and-cooling-by-svend-frederiksen-and-sven-werner-323&amp;rct=j&amp;frm=1&amp;q=&amp;esrc=s&amp;sa=U&amp;ved=0ahUKEwjxn_eov8zMAhXMfRoKHb6ZAkcQwW4IOjAS&amp;usg=AFQjCNEet-Uvruq8cLMB7IvlFFNe3HpkOQ" TargetMode="External"/><Relationship Id="rId4" Type="http://schemas.openxmlformats.org/officeDocument/2006/relationships/hyperlink" Target="http://www.google.co.uk/url?url=http://www.clipartpanda.com/categories/insulation-20clipart&amp;rct=j&amp;frm=1&amp;q=&amp;esrc=s&amp;sa=U&amp;ved=0ahUKEwjYrb3svszMAhUErRoKHdhrDKE4PBDBbggmMAg&amp;usg=AFQjCNEfX6verMh6v_h4R_HVzaIk4te8cg" TargetMode="Externa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uk/url?url=http://www.grinningplanet.com/2004/05-04/solar-energy-power-systems-article.htm&amp;rct=j&amp;frm=1&amp;q=&amp;esrc=s&amp;sa=U&amp;ved=0ahUKEwjipOOZv8zMAhVDWBoKHbLFCWgQwW4IHjAE&amp;usg=AFQjCNHUDi0ZN6PHFYovVBITXbFt6Q_rAQ" TargetMode="External"/><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hyperlink" Target="http://www.google.co.uk/url?url=http://www.turbosquid.com/3d-models/3d-cartoon-house-solar-panel/596857&amp;rct=j&amp;frm=1&amp;q=&amp;esrc=s&amp;sa=U&amp;ved=0ahUKEwi8ucylvszMAhXHMhoKHfcXCikQwW4IGDAB&amp;usg=AFQjCNGn9iHTTnxwGlyqoTCSw2rvoaaGcg" TargetMode="External"/><Relationship Id="rId1" Type="http://schemas.openxmlformats.org/officeDocument/2006/relationships/slideLayout" Target="../slideLayouts/slideLayout1.xml"/><Relationship Id="rId6" Type="http://schemas.openxmlformats.org/officeDocument/2006/relationships/hyperlink" Target="http://www.google.co.uk/url?url=http://sweetclipart.com/wind-turbine-hill-1189&amp;rct=j&amp;frm=1&amp;q=&amp;esrc=s&amp;sa=U&amp;ved=0ahUKEwj98bCHv8zMAhUGcBoKHWknCqIQwW4IGDAB&amp;usg=AFQjCNHvFd0V60ar8AwZ4uBZe4ye7hC1cg" TargetMode="External"/><Relationship Id="rId11" Type="http://schemas.openxmlformats.org/officeDocument/2006/relationships/image" Target="../media/image19.jpeg"/><Relationship Id="rId5" Type="http://schemas.openxmlformats.org/officeDocument/2006/relationships/image" Target="../media/image17.png"/><Relationship Id="rId10" Type="http://schemas.openxmlformats.org/officeDocument/2006/relationships/hyperlink" Target="http://www.google.co.uk/url?url=http://safariphotoxs.cf/district-heating-and-cooling-by-svend-frederiksen-and-sven-werner-323&amp;rct=j&amp;frm=1&amp;q=&amp;esrc=s&amp;sa=U&amp;ved=0ahUKEwjxn_eov8zMAhXMfRoKHb6ZAkcQwW4IOjAS&amp;usg=AFQjCNEet-Uvruq8cLMB7IvlFFNe3HpkOQ" TargetMode="External"/><Relationship Id="rId4" Type="http://schemas.openxmlformats.org/officeDocument/2006/relationships/hyperlink" Target="http://www.google.co.uk/url?url=http://www.clipartpanda.com/categories/insulation-20clipart&amp;rct=j&amp;frm=1&amp;q=&amp;esrc=s&amp;sa=U&amp;ved=0ahUKEwjYrb3svszMAhUErRoKHdhrDKE4PBDBbggmMAg&amp;usg=AFQjCNEfX6verMh6v_h4R_HVzaIk4te8cg" TargetMode="Externa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url=http://www.grinningplanet.com/2004/05-04/solar-energy-power-systems-article.htm&amp;rct=j&amp;frm=1&amp;q=&amp;esrc=s&amp;sa=U&amp;ved=0ahUKEwjipOOZv8zMAhVDWBoKHbLFCWgQwW4IHjAE&amp;usg=AFQjCNHUDi0ZN6PHFYovVBITXbFt6Q_rAQ"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ctrTitle"/>
          </p:nvPr>
        </p:nvSpPr>
        <p:spPr>
          <a:xfrm>
            <a:off x="685800" y="2130425"/>
            <a:ext cx="7772400" cy="1470025"/>
          </a:xfrm>
        </p:spPr>
        <p:txBody>
          <a:bodyPr/>
          <a:lstStyle/>
          <a:p>
            <a:r>
              <a:rPr lang="en-GB" altLang="en-US" dirty="0" smtClean="0">
                <a:ea typeface="ＭＳ Ｐゴシック" pitchFamily="34" charset="-128"/>
              </a:rPr>
              <a:t>Energy &amp; Carbon Workshop </a:t>
            </a:r>
            <a:br>
              <a:rPr lang="en-GB" altLang="en-US" dirty="0" smtClean="0">
                <a:ea typeface="ＭＳ Ｐゴシック" pitchFamily="34" charset="-128"/>
              </a:rPr>
            </a:br>
            <a:r>
              <a:rPr lang="en-GB" altLang="en-US" dirty="0" smtClean="0">
                <a:ea typeface="ＭＳ Ｐゴシック" pitchFamily="34" charset="-128"/>
              </a:rPr>
              <a:t>Turning the Curve</a:t>
            </a:r>
            <a:br>
              <a:rPr lang="en-GB" altLang="en-US" dirty="0" smtClean="0">
                <a:ea typeface="ＭＳ Ｐゴシック" pitchFamily="34" charset="-128"/>
              </a:rPr>
            </a:br>
            <a:r>
              <a:rPr lang="en-GB" altLang="en-US" dirty="0" smtClean="0">
                <a:ea typeface="ＭＳ Ｐゴシック" pitchFamily="34" charset="-128"/>
              </a:rPr>
              <a:t/>
            </a:r>
            <a:br>
              <a:rPr lang="en-GB" altLang="en-US" dirty="0" smtClean="0">
                <a:ea typeface="ＭＳ Ｐゴシック" pitchFamily="34" charset="-128"/>
              </a:rPr>
            </a:br>
            <a:endParaRPr lang="en-GB" altLang="en-US" dirty="0" smtClean="0">
              <a:ea typeface="ＭＳ Ｐゴシック" pitchFamily="34" charset="-128"/>
            </a:endParaRPr>
          </a:p>
        </p:txBody>
      </p:sp>
      <p:sp>
        <p:nvSpPr>
          <p:cNvPr id="2" name="Subtitle 1"/>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908050"/>
            <a:ext cx="8229600" cy="1143000"/>
          </a:xfrm>
        </p:spPr>
        <p:txBody>
          <a:bodyPr/>
          <a:lstStyle/>
          <a:p>
            <a:r>
              <a:rPr lang="en-GB" altLang="en-US" sz="4000" b="1" smtClean="0">
                <a:ea typeface="ＭＳ Ｐゴシック" pitchFamily="34" charset="-128"/>
              </a:rPr>
              <a:t>Council priorities are clear....</a:t>
            </a:r>
          </a:p>
        </p:txBody>
      </p:sp>
      <p:sp>
        <p:nvSpPr>
          <p:cNvPr id="4099" name="Content Placeholder 2"/>
          <p:cNvSpPr>
            <a:spLocks noGrp="1"/>
          </p:cNvSpPr>
          <p:nvPr>
            <p:ph idx="1"/>
          </p:nvPr>
        </p:nvSpPr>
        <p:spPr>
          <a:xfrm>
            <a:off x="468313" y="2565400"/>
            <a:ext cx="8229600" cy="2725738"/>
          </a:xfrm>
        </p:spPr>
        <p:txBody>
          <a:bodyPr>
            <a:normAutofit fontScale="77500" lnSpcReduction="20000"/>
          </a:bodyPr>
          <a:lstStyle/>
          <a:p>
            <a:pPr marL="0" indent="0">
              <a:buFont typeface="Arial" pitchFamily="34" charset="0"/>
              <a:buNone/>
              <a:defRPr/>
            </a:pPr>
            <a:endParaRPr lang="en-GB" altLang="en-US" dirty="0" smtClean="0"/>
          </a:p>
          <a:p>
            <a:pPr marL="0" indent="0" algn="ctr">
              <a:buFont typeface="Arial" pitchFamily="34" charset="0"/>
              <a:buNone/>
              <a:defRPr/>
            </a:pPr>
            <a:r>
              <a:rPr lang="en-GB" altLang="en-US" sz="3800" b="1" dirty="0" smtClean="0"/>
              <a:t>“stronger economy and stronger communities”</a:t>
            </a:r>
          </a:p>
          <a:p>
            <a:pPr marL="0" indent="0" algn="ctr">
              <a:buFont typeface="Arial" pitchFamily="34" charset="0"/>
              <a:buNone/>
              <a:defRPr/>
            </a:pPr>
            <a:endParaRPr lang="en-GB" altLang="en-US" sz="3800" dirty="0"/>
          </a:p>
          <a:p>
            <a:pPr marL="0" indent="0" algn="ctr">
              <a:buFont typeface="Arial" pitchFamily="34" charset="0"/>
              <a:buNone/>
              <a:defRPr/>
            </a:pPr>
            <a:r>
              <a:rPr lang="en-GB" altLang="en-US" sz="3800" dirty="0"/>
              <a:t>t</a:t>
            </a:r>
            <a:r>
              <a:rPr lang="en-GB" altLang="en-US" sz="3800" dirty="0" smtClean="0"/>
              <a:t>aking an “Outcome based approach”</a:t>
            </a:r>
          </a:p>
          <a:p>
            <a:pPr marL="0" indent="0" algn="ctr">
              <a:buFont typeface="Arial" pitchFamily="34" charset="0"/>
              <a:buNone/>
              <a:defRPr/>
            </a:pPr>
            <a:endParaRPr lang="en-GB" altLang="en-US" sz="3800" dirty="0"/>
          </a:p>
          <a:p>
            <a:pPr marL="0" indent="0" algn="ctr">
              <a:buFont typeface="Arial" pitchFamily="34" charset="0"/>
              <a:buNone/>
              <a:defRPr/>
            </a:pPr>
            <a:r>
              <a:rPr lang="en-GB" altLang="en-US" sz="3800" b="1" dirty="0" smtClean="0"/>
              <a:t>“Energy” </a:t>
            </a:r>
            <a:r>
              <a:rPr lang="en-GB" altLang="en-US" sz="3800" dirty="0" smtClean="0"/>
              <a:t>is a commissioning priority for the Council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025" y="1363663"/>
            <a:ext cx="8489950" cy="5327650"/>
          </a:xfrm>
        </p:spPr>
        <p:txBody>
          <a:bodyPr>
            <a:normAutofit/>
          </a:bodyPr>
          <a:lstStyle/>
          <a:p>
            <a:pPr marL="342900" indent="-342900" algn="l">
              <a:buFont typeface="Wingdings" panose="05000000000000000000" pitchFamily="2" charset="2"/>
              <a:buChar char="ü"/>
              <a:defRPr/>
            </a:pPr>
            <a:r>
              <a:rPr lang="en-GB" sz="2400" b="1" dirty="0" smtClean="0">
                <a:solidFill>
                  <a:srgbClr val="000000"/>
                </a:solidFill>
              </a:rPr>
              <a:t>All people benefit from sustainable </a:t>
            </a:r>
            <a:r>
              <a:rPr lang="en-GB" sz="2400" b="1" dirty="0">
                <a:solidFill>
                  <a:srgbClr val="000000"/>
                </a:solidFill>
              </a:rPr>
              <a:t>communities </a:t>
            </a:r>
            <a:r>
              <a:rPr lang="en-GB" sz="2400" dirty="0">
                <a:solidFill>
                  <a:srgbClr val="000000"/>
                </a:solidFill>
              </a:rPr>
              <a:t>: Our community generates less carbon and benefits from energy </a:t>
            </a:r>
            <a:r>
              <a:rPr lang="en-GB" sz="2400" dirty="0" smtClean="0">
                <a:solidFill>
                  <a:srgbClr val="000000"/>
                </a:solidFill>
              </a:rPr>
              <a:t>efficiency </a:t>
            </a:r>
          </a:p>
          <a:p>
            <a:pPr marL="342900" indent="-342900" algn="l">
              <a:buFont typeface="Wingdings" panose="05000000000000000000" pitchFamily="2" charset="2"/>
              <a:buChar char="ü"/>
              <a:defRPr/>
            </a:pPr>
            <a:r>
              <a:rPr lang="en-GB" sz="2400" i="1" dirty="0" smtClean="0">
                <a:solidFill>
                  <a:schemeClr val="tx1"/>
                </a:solidFill>
                <a:cs typeface="Arial" panose="020B0604020202020204" pitchFamily="34" charset="0"/>
              </a:rPr>
              <a:t>% </a:t>
            </a:r>
            <a:r>
              <a:rPr lang="en-GB" sz="2400" i="1" dirty="0">
                <a:solidFill>
                  <a:schemeClr val="tx1"/>
                </a:solidFill>
                <a:cs typeface="Arial" panose="020B0604020202020204" pitchFamily="34" charset="0"/>
              </a:rPr>
              <a:t>energy generated or supplied  from renewable </a:t>
            </a:r>
            <a:r>
              <a:rPr lang="en-GB" sz="2400" i="1" dirty="0" smtClean="0">
                <a:solidFill>
                  <a:schemeClr val="tx1"/>
                </a:solidFill>
                <a:cs typeface="Arial" panose="020B0604020202020204" pitchFamily="34" charset="0"/>
              </a:rPr>
              <a:t>sources</a:t>
            </a:r>
          </a:p>
          <a:p>
            <a:pPr marL="342900" indent="-342900" algn="l">
              <a:buFont typeface="Wingdings" panose="05000000000000000000" pitchFamily="2" charset="2"/>
              <a:buChar char="ü"/>
              <a:defRPr/>
            </a:pPr>
            <a:r>
              <a:rPr lang="en-GB" sz="2400" dirty="0">
                <a:solidFill>
                  <a:schemeClr val="tx1"/>
                </a:solidFill>
                <a:cs typeface="Arial" panose="020B0604020202020204" pitchFamily="34" charset="0"/>
              </a:rPr>
              <a:t>Dedicated walking &amp; cycling routes</a:t>
            </a:r>
          </a:p>
          <a:p>
            <a:pPr marL="342900" indent="-342900" algn="l">
              <a:buFont typeface="Wingdings" panose="05000000000000000000" pitchFamily="2" charset="2"/>
              <a:buChar char="ü"/>
              <a:defRPr/>
            </a:pPr>
            <a:r>
              <a:rPr lang="en-GB" sz="2400" dirty="0">
                <a:solidFill>
                  <a:schemeClr val="tx1"/>
                </a:solidFill>
                <a:cs typeface="Arial" panose="020B0604020202020204" pitchFamily="34" charset="0"/>
              </a:rPr>
              <a:t>Air quality/CO2 emissions</a:t>
            </a:r>
          </a:p>
          <a:p>
            <a:pPr marL="457200" indent="-457200" algn="just">
              <a:buFont typeface="Wingdings" panose="05000000000000000000" pitchFamily="2" charset="2"/>
              <a:buChar char="ü"/>
              <a:defRPr/>
            </a:pPr>
            <a:r>
              <a:rPr lang="en-GB" sz="2400" b="1" dirty="0" smtClean="0">
                <a:solidFill>
                  <a:schemeClr val="tx1"/>
                </a:solidFill>
                <a:cs typeface="Arial" panose="020B0604020202020204" pitchFamily="34" charset="0"/>
              </a:rPr>
              <a:t>All enjoy health and well being  :</a:t>
            </a:r>
            <a:r>
              <a:rPr lang="en-GB" sz="2400" dirty="0" smtClean="0">
                <a:solidFill>
                  <a:schemeClr val="tx1"/>
                </a:solidFill>
                <a:cs typeface="Arial" panose="020B0604020202020204" pitchFamily="34" charset="0"/>
              </a:rPr>
              <a:t> Reducing fuel poverty</a:t>
            </a:r>
          </a:p>
          <a:p>
            <a:pPr marL="457200" indent="-457200" algn="just">
              <a:buFont typeface="Wingdings" panose="05000000000000000000" pitchFamily="2" charset="2"/>
              <a:buChar char="ü"/>
              <a:defRPr/>
            </a:pPr>
            <a:r>
              <a:rPr lang="en-GB" sz="2400" b="1" dirty="0" smtClean="0">
                <a:solidFill>
                  <a:schemeClr val="tx1"/>
                </a:solidFill>
                <a:ea typeface="Calibri"/>
                <a:cs typeface="Arial" panose="020B0604020202020204" pitchFamily="34" charset="0"/>
              </a:rPr>
              <a:t>All enjoy </a:t>
            </a:r>
            <a:r>
              <a:rPr lang="en-GB" sz="2400" b="1" dirty="0">
                <a:solidFill>
                  <a:schemeClr val="tx1"/>
                </a:solidFill>
                <a:ea typeface="Calibri"/>
                <a:cs typeface="Arial" panose="020B0604020202020204" pitchFamily="34" charset="0"/>
              </a:rPr>
              <a:t>&amp; benefit from a strong </a:t>
            </a:r>
            <a:r>
              <a:rPr lang="en-GB" sz="2400" b="1" dirty="0" smtClean="0">
                <a:solidFill>
                  <a:schemeClr val="tx1"/>
                </a:solidFill>
                <a:ea typeface="Calibri"/>
                <a:cs typeface="Arial" panose="020B0604020202020204" pitchFamily="34" charset="0"/>
              </a:rPr>
              <a:t>economy:</a:t>
            </a:r>
          </a:p>
          <a:p>
            <a:pPr marL="342900" indent="-342900" algn="l">
              <a:buFont typeface="Wingdings" panose="05000000000000000000" pitchFamily="2" charset="2"/>
              <a:buChar char="ü"/>
              <a:defRPr/>
            </a:pPr>
            <a:r>
              <a:rPr lang="en-GB" sz="2400" i="1" dirty="0">
                <a:solidFill>
                  <a:schemeClr val="tx1"/>
                </a:solidFill>
              </a:rPr>
              <a:t>% of local businesses able to recruit suitable employees% of employees with </a:t>
            </a:r>
            <a:r>
              <a:rPr lang="en-GB" sz="2400" i="1" dirty="0" smtClean="0">
                <a:solidFill>
                  <a:schemeClr val="tx1"/>
                </a:solidFill>
              </a:rPr>
              <a:t>NEL post </a:t>
            </a:r>
            <a:r>
              <a:rPr lang="en-GB" sz="2400" i="1" dirty="0">
                <a:solidFill>
                  <a:schemeClr val="tx1"/>
                </a:solidFill>
              </a:rPr>
              <a:t>code</a:t>
            </a:r>
            <a:endParaRPr lang="en-GB" sz="2400" dirty="0">
              <a:solidFill>
                <a:schemeClr val="tx1"/>
              </a:solidFill>
            </a:endParaRPr>
          </a:p>
          <a:p>
            <a:pPr marL="457200" indent="-457200" algn="just">
              <a:buFont typeface="Wingdings" panose="05000000000000000000" pitchFamily="2" charset="2"/>
              <a:buChar char="ü"/>
              <a:defRPr/>
            </a:pPr>
            <a:endParaRPr lang="en-GB" sz="2300" dirty="0"/>
          </a:p>
        </p:txBody>
      </p:sp>
      <p:sp>
        <p:nvSpPr>
          <p:cNvPr id="26627" name="Text Placeholder 2"/>
          <p:cNvSpPr txBox="1">
            <a:spLocks/>
          </p:cNvSpPr>
          <p:nvPr/>
        </p:nvSpPr>
        <p:spPr bwMode="gray">
          <a:xfrm>
            <a:off x="327025" y="463550"/>
            <a:ext cx="84899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GB" altLang="en-US" b="1"/>
              <a:t>Council Outcome Framework</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800" y="211138"/>
            <a:ext cx="7772400" cy="1470025"/>
          </a:xfrm>
        </p:spPr>
        <p:txBody>
          <a:bodyPr/>
          <a:lstStyle/>
          <a:p>
            <a:r>
              <a:rPr lang="en-GB" altLang="en-US" sz="3200" b="1" smtClean="0">
                <a:ea typeface="ＭＳ Ｐゴシック" pitchFamily="34" charset="-128"/>
              </a:rPr>
              <a:t>Further progress</a:t>
            </a:r>
          </a:p>
        </p:txBody>
      </p:sp>
      <p:sp>
        <p:nvSpPr>
          <p:cNvPr id="27651" name="Subtitle 2"/>
          <p:cNvSpPr>
            <a:spLocks noGrp="1"/>
          </p:cNvSpPr>
          <p:nvPr>
            <p:ph type="subTitle" idx="1"/>
          </p:nvPr>
        </p:nvSpPr>
        <p:spPr>
          <a:xfrm>
            <a:off x="808038" y="1665288"/>
            <a:ext cx="7772400" cy="3897312"/>
          </a:xfrm>
        </p:spPr>
        <p:txBody>
          <a:bodyPr/>
          <a:lstStyle/>
          <a:p>
            <a:pPr marL="457200" indent="-457200" algn="l">
              <a:buFont typeface="Arial" charset="0"/>
              <a:buChar char="•"/>
            </a:pPr>
            <a:r>
              <a:rPr lang="en-GB" altLang="en-US" smtClean="0">
                <a:solidFill>
                  <a:schemeClr val="tx1"/>
                </a:solidFill>
                <a:ea typeface="ＭＳ Ｐゴシック" pitchFamily="34" charset="-128"/>
              </a:rPr>
              <a:t>Reducing consumption across Council’s estate – energy conservation measures, solar PV , electric vehicles.....</a:t>
            </a:r>
          </a:p>
          <a:p>
            <a:pPr marL="457200" indent="-457200" algn="l">
              <a:buFont typeface="Arial" charset="0"/>
              <a:buChar char="•"/>
            </a:pPr>
            <a:r>
              <a:rPr lang="en-GB" altLang="en-US" smtClean="0">
                <a:solidFill>
                  <a:schemeClr val="tx1"/>
                </a:solidFill>
                <a:ea typeface="ＭＳ Ｐゴシック" pitchFamily="34" charset="-128"/>
              </a:rPr>
              <a:t>Reducing cost – energy basket </a:t>
            </a:r>
          </a:p>
          <a:p>
            <a:pPr marL="457200" indent="-457200" algn="l">
              <a:buFont typeface="Arial" charset="0"/>
              <a:buChar char="•"/>
            </a:pPr>
            <a:r>
              <a:rPr lang="en-GB" altLang="en-US" smtClean="0">
                <a:solidFill>
                  <a:schemeClr val="tx1"/>
                </a:solidFill>
                <a:ea typeface="ＭＳ Ｐゴシック" pitchFamily="34" charset="-128"/>
              </a:rPr>
              <a:t>Reducing fuel poverty – new scheme </a:t>
            </a:r>
          </a:p>
          <a:p>
            <a:pPr marL="457200" indent="-457200" algn="l">
              <a:buFont typeface="Arial" charset="0"/>
              <a:buChar char="•"/>
            </a:pPr>
            <a:r>
              <a:rPr lang="en-GB" altLang="en-US" smtClean="0">
                <a:solidFill>
                  <a:schemeClr val="tx1"/>
                </a:solidFill>
                <a:ea typeface="ＭＳ Ｐゴシック" pitchFamily="34" charset="-128"/>
              </a:rPr>
              <a:t>Exploring Heat Networks – HNDU funding</a:t>
            </a:r>
          </a:p>
          <a:p>
            <a:pPr marL="457200" indent="-457200" algn="l">
              <a:buFont typeface="Arial" charset="0"/>
              <a:buChar char="•"/>
            </a:pPr>
            <a:endParaRPr lang="en-GB" altLang="en-US"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39763" y="144463"/>
            <a:ext cx="7772400" cy="979487"/>
          </a:xfrm>
        </p:spPr>
        <p:txBody>
          <a:bodyPr/>
          <a:lstStyle/>
          <a:p>
            <a:r>
              <a:rPr lang="en-GB" altLang="en-US" smtClean="0">
                <a:ea typeface="ＭＳ Ｐゴシック" pitchFamily="34" charset="-128"/>
              </a:rPr>
              <a:t>Heat Networks</a:t>
            </a:r>
          </a:p>
        </p:txBody>
      </p:sp>
      <p:sp>
        <p:nvSpPr>
          <p:cNvPr id="28676" name="TextBox 4"/>
          <p:cNvSpPr txBox="1">
            <a:spLocks noChangeArrowheads="1"/>
          </p:cNvSpPr>
          <p:nvPr/>
        </p:nvSpPr>
        <p:spPr bwMode="auto">
          <a:xfrm>
            <a:off x="762000" y="4667250"/>
            <a:ext cx="76501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defRPr/>
            </a:pPr>
            <a:r>
              <a:rPr lang="en-GB" altLang="en-US" dirty="0" smtClean="0">
                <a:latin typeface="+mn-lt"/>
              </a:rPr>
              <a:t>Heat Mapping &amp; Energy Master-planning – completed by May 2017</a:t>
            </a:r>
          </a:p>
        </p:txBody>
      </p:sp>
      <p:pic>
        <p:nvPicPr>
          <p:cNvPr id="2" name="Picture 5" descr="P:\My Documents\MSOFFICE\ENERGY 2016\Presentations\s300_Heat_Networks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158875"/>
            <a:ext cx="539908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082675"/>
            <a:ext cx="3008313" cy="1195388"/>
          </a:xfrm>
        </p:spPr>
        <p:txBody>
          <a:bodyPr/>
          <a:lstStyle/>
          <a:p>
            <a:r>
              <a:rPr lang="en-GB" altLang="en-US" sz="3200" smtClean="0">
                <a:ea typeface="ＭＳ Ｐゴシック" pitchFamily="34" charset="-128"/>
              </a:rPr>
              <a:t>Community response to the challenges</a:t>
            </a:r>
          </a:p>
        </p:txBody>
      </p:sp>
      <p:sp>
        <p:nvSpPr>
          <p:cNvPr id="29699" name="Content Placeholder 2"/>
          <p:cNvSpPr>
            <a:spLocks noGrp="1"/>
          </p:cNvSpPr>
          <p:nvPr>
            <p:ph idx="1"/>
          </p:nvPr>
        </p:nvSpPr>
        <p:spPr>
          <a:xfrm>
            <a:off x="3627438" y="287338"/>
            <a:ext cx="5111750" cy="5853112"/>
          </a:xfrm>
        </p:spPr>
        <p:txBody>
          <a:bodyPr/>
          <a:lstStyle/>
          <a:p>
            <a:endParaRPr lang="en-GB" altLang="en-US" sz="2800" smtClean="0">
              <a:solidFill>
                <a:srgbClr val="000000"/>
              </a:solidFill>
              <a:ea typeface="ＭＳ Ｐゴシック" pitchFamily="34" charset="-128"/>
            </a:endParaRPr>
          </a:p>
          <a:p>
            <a:r>
              <a:rPr lang="en-GB" altLang="en-US" sz="2800" smtClean="0">
                <a:ea typeface="ＭＳ Ｐゴシック" pitchFamily="34" charset="-128"/>
              </a:rPr>
              <a:t>Growing offshore sector &amp; support industries (GRP)</a:t>
            </a:r>
          </a:p>
          <a:p>
            <a:r>
              <a:rPr lang="en-GB" altLang="en-US" sz="2800" smtClean="0">
                <a:solidFill>
                  <a:srgbClr val="000000"/>
                </a:solidFill>
                <a:ea typeface="ＭＳ Ｐゴシック" pitchFamily="34" charset="-128"/>
              </a:rPr>
              <a:t>Community solutions</a:t>
            </a:r>
          </a:p>
          <a:p>
            <a:r>
              <a:rPr lang="en-GB" altLang="en-US" sz="2800" smtClean="0">
                <a:solidFill>
                  <a:srgbClr val="000000"/>
                </a:solidFill>
                <a:ea typeface="ＭＳ Ｐゴシック" pitchFamily="34" charset="-128"/>
              </a:rPr>
              <a:t>Grimsby Community Energy</a:t>
            </a:r>
          </a:p>
          <a:p>
            <a:r>
              <a:rPr lang="en-GB" altLang="en-US" sz="2800" smtClean="0">
                <a:solidFill>
                  <a:srgbClr val="000000"/>
                </a:solidFill>
                <a:ea typeface="ＭＳ Ｐゴシック" pitchFamily="34" charset="-128"/>
              </a:rPr>
              <a:t>Get hooked on positive activities (GHOPA)</a:t>
            </a:r>
          </a:p>
          <a:p>
            <a:r>
              <a:rPr lang="en-GB" altLang="en-US" sz="2800" smtClean="0">
                <a:solidFill>
                  <a:srgbClr val="000000"/>
                </a:solidFill>
                <a:ea typeface="ＭＳ Ｐゴシック" pitchFamily="34" charset="-128"/>
              </a:rPr>
              <a:t>Humberston Hub +</a:t>
            </a:r>
          </a:p>
          <a:p>
            <a:r>
              <a:rPr lang="en-GB" altLang="en-US" sz="2800" smtClean="0">
                <a:solidFill>
                  <a:srgbClr val="000000"/>
                </a:solidFill>
                <a:ea typeface="ＭＳ Ｐゴシック" pitchFamily="34" charset="-128"/>
              </a:rPr>
              <a:t>And more.......</a:t>
            </a:r>
          </a:p>
        </p:txBody>
      </p:sp>
      <p:sp>
        <p:nvSpPr>
          <p:cNvPr id="29700" name="Text Placeholder 3"/>
          <p:cNvSpPr>
            <a:spLocks noGrp="1"/>
          </p:cNvSpPr>
          <p:nvPr>
            <p:ph type="body" sz="half" idx="2"/>
          </p:nvPr>
        </p:nvSpPr>
        <p:spPr>
          <a:xfrm>
            <a:off x="457200" y="2941638"/>
            <a:ext cx="3008313" cy="3184525"/>
          </a:xfrm>
        </p:spPr>
        <p:txBody>
          <a:bodyPr/>
          <a:lstStyle/>
          <a:p>
            <a:endParaRPr lang="en-GB" altLang="en-US" smtClean="0">
              <a:ea typeface="ＭＳ Ｐゴシック" pitchFamily="34" charset="-128"/>
            </a:endParaRPr>
          </a:p>
        </p:txBody>
      </p:sp>
      <p:pic>
        <p:nvPicPr>
          <p:cNvPr id="29701" name="Picture 12" descr="Image result for solar farm carto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13125"/>
            <a:ext cx="3170238"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2663825" y="188913"/>
            <a:ext cx="3440113" cy="315912"/>
          </a:xfrm>
        </p:spPr>
        <p:txBody>
          <a:bodyPr/>
          <a:lstStyle/>
          <a:p>
            <a:endParaRPr lang="en-GB" altLang="en-US" sz="3600" b="1" smtClean="0">
              <a:ea typeface="ＭＳ Ｐゴシック" pitchFamily="34" charset="-128"/>
            </a:endParaRPr>
          </a:p>
        </p:txBody>
      </p:sp>
      <p:pic>
        <p:nvPicPr>
          <p:cNvPr id="30723" name="Picture 2" descr="Image result for house solar panels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2492375"/>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Image result for house insulation carto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5" y="2765425"/>
            <a:ext cx="863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225" y="927100"/>
            <a:ext cx="695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7988" y="758825"/>
            <a:ext cx="4746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Image result for solar farm carto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2765425"/>
            <a:ext cx="13779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4" descr="Image result for district heating cartoo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9150" y="2465388"/>
            <a:ext cx="1498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9550" y="1122363"/>
            <a:ext cx="4746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rved Up Arrow 12"/>
          <p:cNvSpPr/>
          <p:nvPr/>
        </p:nvSpPr>
        <p:spPr>
          <a:xfrm rot="10800000">
            <a:off x="1149350" y="1247775"/>
            <a:ext cx="1547813" cy="896938"/>
          </a:xfrm>
          <a:prstGeom prst="curvedUp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4" name="TextBox 13"/>
          <p:cNvSpPr txBox="1"/>
          <p:nvPr/>
        </p:nvSpPr>
        <p:spPr>
          <a:xfrm>
            <a:off x="1812925" y="1444625"/>
            <a:ext cx="396875" cy="830263"/>
          </a:xfrm>
          <a:prstGeom prst="rect">
            <a:avLst/>
          </a:prstGeom>
          <a:noFill/>
        </p:spPr>
        <p:txBody>
          <a:bodyPr>
            <a:spAutoFit/>
          </a:bodyPr>
          <a:lstStyle/>
          <a:p>
            <a:pPr>
              <a:defRPr/>
            </a:pPr>
            <a:r>
              <a:rPr lang="en-GB" sz="4800" dirty="0">
                <a:solidFill>
                  <a:schemeClr val="accent3">
                    <a:lumMod val="50000"/>
                  </a:schemeClr>
                </a:solidFill>
              </a:rPr>
              <a:t>£</a:t>
            </a:r>
          </a:p>
        </p:txBody>
      </p:sp>
      <p:sp>
        <p:nvSpPr>
          <p:cNvPr id="30732" name="TextBox 14"/>
          <p:cNvSpPr txBox="1">
            <a:spLocks noChangeArrowheads="1"/>
          </p:cNvSpPr>
          <p:nvPr/>
        </p:nvSpPr>
        <p:spPr bwMode="auto">
          <a:xfrm>
            <a:off x="1281113" y="2187575"/>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400">
                <a:latin typeface="Arial" charset="0"/>
              </a:rPr>
              <a:t>Social Investment</a:t>
            </a:r>
          </a:p>
        </p:txBody>
      </p:sp>
      <p:sp>
        <p:nvSpPr>
          <p:cNvPr id="24" name="Curved Up Arrow 23"/>
          <p:cNvSpPr/>
          <p:nvPr/>
        </p:nvSpPr>
        <p:spPr>
          <a:xfrm rot="10800000" flipH="1">
            <a:off x="5322888" y="1514475"/>
            <a:ext cx="1519237" cy="827088"/>
          </a:xfrm>
          <a:prstGeom prst="curvedUp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6" name="TextBox 25"/>
          <p:cNvSpPr txBox="1"/>
          <p:nvPr/>
        </p:nvSpPr>
        <p:spPr>
          <a:xfrm>
            <a:off x="5800725" y="1641475"/>
            <a:ext cx="396875" cy="830263"/>
          </a:xfrm>
          <a:prstGeom prst="rect">
            <a:avLst/>
          </a:prstGeom>
          <a:noFill/>
        </p:spPr>
        <p:txBody>
          <a:bodyPr>
            <a:spAutoFit/>
          </a:bodyPr>
          <a:lstStyle/>
          <a:p>
            <a:pPr>
              <a:defRPr/>
            </a:pPr>
            <a:r>
              <a:rPr lang="en-GB" sz="4800" dirty="0">
                <a:solidFill>
                  <a:schemeClr val="accent3">
                    <a:lumMod val="50000"/>
                  </a:schemeClr>
                </a:solidFill>
              </a:rPr>
              <a:t>£</a:t>
            </a:r>
          </a:p>
        </p:txBody>
      </p:sp>
      <p:sp>
        <p:nvSpPr>
          <p:cNvPr id="30735" name="TextBox 26"/>
          <p:cNvSpPr txBox="1">
            <a:spLocks noChangeArrowheads="1"/>
          </p:cNvSpPr>
          <p:nvPr/>
        </p:nvSpPr>
        <p:spPr bwMode="auto">
          <a:xfrm>
            <a:off x="5091113" y="2341563"/>
            <a:ext cx="1963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400">
                <a:latin typeface="Arial" charset="0"/>
              </a:rPr>
              <a:t>Commercial Investment</a:t>
            </a:r>
          </a:p>
        </p:txBody>
      </p:sp>
      <p:sp>
        <p:nvSpPr>
          <p:cNvPr id="30736" name="TextBox 15"/>
          <p:cNvSpPr txBox="1">
            <a:spLocks noChangeArrowheads="1"/>
          </p:cNvSpPr>
          <p:nvPr/>
        </p:nvSpPr>
        <p:spPr bwMode="auto">
          <a:xfrm>
            <a:off x="4387850" y="3589338"/>
            <a:ext cx="703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5400" b="1">
                <a:solidFill>
                  <a:srgbClr val="FF0000"/>
                </a:solidFill>
                <a:latin typeface="Arial" charset="0"/>
              </a:rPr>
              <a:t>?</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2663825" y="188913"/>
            <a:ext cx="3440113" cy="315912"/>
          </a:xfrm>
        </p:spPr>
        <p:txBody>
          <a:bodyPr/>
          <a:lstStyle/>
          <a:p>
            <a:endParaRPr lang="en-GB" altLang="en-US" sz="3600" b="1" smtClean="0">
              <a:ea typeface="ＭＳ Ｐゴシック" pitchFamily="34" charset="-128"/>
            </a:endParaRPr>
          </a:p>
        </p:txBody>
      </p:sp>
      <p:sp>
        <p:nvSpPr>
          <p:cNvPr id="5" name="Right Arrow 4"/>
          <p:cNvSpPr/>
          <p:nvPr/>
        </p:nvSpPr>
        <p:spPr>
          <a:xfrm>
            <a:off x="4643438" y="5013325"/>
            <a:ext cx="4321175" cy="863600"/>
          </a:xfrm>
          <a:prstGeom prst="rightArrow">
            <a:avLst/>
          </a:prstGeom>
          <a:gradFill flip="none" rotWithShape="1">
            <a:gsLst>
              <a:gs pos="0">
                <a:srgbClr val="FF0000">
                  <a:tint val="66000"/>
                  <a:satMod val="160000"/>
                </a:srgbClr>
              </a:gs>
              <a:gs pos="28000">
                <a:srgbClr val="FF0000">
                  <a:tint val="44500"/>
                  <a:satMod val="160000"/>
                  <a:lumMod val="55000"/>
                </a:srgbClr>
              </a:gs>
              <a:gs pos="100000">
                <a:srgbClr val="FF0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748" name="TextBox 7"/>
          <p:cNvSpPr txBox="1">
            <a:spLocks noChangeArrowheads="1"/>
          </p:cNvSpPr>
          <p:nvPr/>
        </p:nvSpPr>
        <p:spPr bwMode="auto">
          <a:xfrm>
            <a:off x="5508625" y="5260975"/>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800">
                <a:latin typeface="Arial" charset="0"/>
              </a:rPr>
              <a:t>Stronger Economy</a:t>
            </a:r>
          </a:p>
        </p:txBody>
      </p:sp>
      <p:sp>
        <p:nvSpPr>
          <p:cNvPr id="9" name="Right Arrow 8"/>
          <p:cNvSpPr/>
          <p:nvPr/>
        </p:nvSpPr>
        <p:spPr>
          <a:xfrm>
            <a:off x="4932363" y="3863975"/>
            <a:ext cx="3903662"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750" name="TextBox 11"/>
          <p:cNvSpPr txBox="1">
            <a:spLocks noChangeArrowheads="1"/>
          </p:cNvSpPr>
          <p:nvPr/>
        </p:nvSpPr>
        <p:spPr bwMode="auto">
          <a:xfrm>
            <a:off x="5986463" y="4327525"/>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800">
                <a:latin typeface="Arial" charset="0"/>
              </a:rPr>
              <a:t>Economic Interest </a:t>
            </a:r>
          </a:p>
        </p:txBody>
      </p:sp>
      <p:pic>
        <p:nvPicPr>
          <p:cNvPr id="31751" name="Picture 2" descr="Image result for house solar panels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2492375"/>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6" descr="Image result for house insulation carto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5" y="2765425"/>
            <a:ext cx="863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225" y="927100"/>
            <a:ext cx="695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7988" y="758825"/>
            <a:ext cx="4746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2" descr="Image result for solar farm carto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2765425"/>
            <a:ext cx="13779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4" descr="Image result for district heating cartoo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9150" y="2465388"/>
            <a:ext cx="1498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0"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9550" y="1122363"/>
            <a:ext cx="4746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rved Up Arrow 12"/>
          <p:cNvSpPr/>
          <p:nvPr/>
        </p:nvSpPr>
        <p:spPr>
          <a:xfrm rot="10800000">
            <a:off x="1149350" y="1247775"/>
            <a:ext cx="1547813" cy="896938"/>
          </a:xfrm>
          <a:prstGeom prst="curvedUp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4" name="TextBox 13"/>
          <p:cNvSpPr txBox="1"/>
          <p:nvPr/>
        </p:nvSpPr>
        <p:spPr>
          <a:xfrm>
            <a:off x="1812925" y="1444625"/>
            <a:ext cx="396875" cy="830263"/>
          </a:xfrm>
          <a:prstGeom prst="rect">
            <a:avLst/>
          </a:prstGeom>
          <a:noFill/>
        </p:spPr>
        <p:txBody>
          <a:bodyPr>
            <a:spAutoFit/>
          </a:bodyPr>
          <a:lstStyle/>
          <a:p>
            <a:pPr>
              <a:defRPr/>
            </a:pPr>
            <a:r>
              <a:rPr lang="en-GB" sz="4800" dirty="0">
                <a:solidFill>
                  <a:schemeClr val="accent3">
                    <a:lumMod val="50000"/>
                  </a:schemeClr>
                </a:solidFill>
              </a:rPr>
              <a:t>£</a:t>
            </a:r>
          </a:p>
        </p:txBody>
      </p:sp>
      <p:sp>
        <p:nvSpPr>
          <p:cNvPr id="31760" name="TextBox 14"/>
          <p:cNvSpPr txBox="1">
            <a:spLocks noChangeArrowheads="1"/>
          </p:cNvSpPr>
          <p:nvPr/>
        </p:nvSpPr>
        <p:spPr bwMode="auto">
          <a:xfrm>
            <a:off x="1281113" y="2187575"/>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400">
                <a:latin typeface="Arial" charset="0"/>
              </a:rPr>
              <a:t>Social Investment</a:t>
            </a:r>
          </a:p>
        </p:txBody>
      </p:sp>
      <p:sp>
        <p:nvSpPr>
          <p:cNvPr id="24" name="Curved Up Arrow 23"/>
          <p:cNvSpPr/>
          <p:nvPr/>
        </p:nvSpPr>
        <p:spPr>
          <a:xfrm rot="10800000" flipH="1">
            <a:off x="5322888" y="1514475"/>
            <a:ext cx="1519237" cy="827088"/>
          </a:xfrm>
          <a:prstGeom prst="curvedUp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6" name="TextBox 25"/>
          <p:cNvSpPr txBox="1"/>
          <p:nvPr/>
        </p:nvSpPr>
        <p:spPr>
          <a:xfrm>
            <a:off x="5800725" y="1641475"/>
            <a:ext cx="396875" cy="830263"/>
          </a:xfrm>
          <a:prstGeom prst="rect">
            <a:avLst/>
          </a:prstGeom>
          <a:noFill/>
        </p:spPr>
        <p:txBody>
          <a:bodyPr>
            <a:spAutoFit/>
          </a:bodyPr>
          <a:lstStyle/>
          <a:p>
            <a:pPr>
              <a:defRPr/>
            </a:pPr>
            <a:r>
              <a:rPr lang="en-GB" sz="4800" dirty="0">
                <a:solidFill>
                  <a:schemeClr val="accent3">
                    <a:lumMod val="50000"/>
                  </a:schemeClr>
                </a:solidFill>
              </a:rPr>
              <a:t>£</a:t>
            </a:r>
          </a:p>
        </p:txBody>
      </p:sp>
      <p:sp>
        <p:nvSpPr>
          <p:cNvPr id="31763" name="TextBox 26"/>
          <p:cNvSpPr txBox="1">
            <a:spLocks noChangeArrowheads="1"/>
          </p:cNvSpPr>
          <p:nvPr/>
        </p:nvSpPr>
        <p:spPr bwMode="auto">
          <a:xfrm>
            <a:off x="5091113" y="2341563"/>
            <a:ext cx="1963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400">
                <a:latin typeface="Arial" charset="0"/>
              </a:rPr>
              <a:t>Commercial Investment</a:t>
            </a:r>
          </a:p>
        </p:txBody>
      </p:sp>
      <p:sp>
        <p:nvSpPr>
          <p:cNvPr id="31764" name="TextBox 15"/>
          <p:cNvSpPr txBox="1">
            <a:spLocks noChangeArrowheads="1"/>
          </p:cNvSpPr>
          <p:nvPr/>
        </p:nvSpPr>
        <p:spPr bwMode="auto">
          <a:xfrm>
            <a:off x="4387850" y="3589338"/>
            <a:ext cx="703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5400" b="1">
                <a:solidFill>
                  <a:srgbClr val="FF0000"/>
                </a:solidFill>
                <a:latin typeface="Arial" charset="0"/>
              </a:rPr>
              <a: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2663825" y="188913"/>
            <a:ext cx="3440113" cy="315912"/>
          </a:xfrm>
        </p:spPr>
        <p:txBody>
          <a:bodyPr/>
          <a:lstStyle/>
          <a:p>
            <a:endParaRPr lang="en-GB" altLang="en-US" sz="3600" b="1" smtClean="0">
              <a:ea typeface="ＭＳ Ｐゴシック" pitchFamily="34" charset="-128"/>
            </a:endParaRPr>
          </a:p>
        </p:txBody>
      </p:sp>
      <p:sp>
        <p:nvSpPr>
          <p:cNvPr id="5" name="Right Arrow 4"/>
          <p:cNvSpPr/>
          <p:nvPr/>
        </p:nvSpPr>
        <p:spPr>
          <a:xfrm>
            <a:off x="4643438" y="5013325"/>
            <a:ext cx="4321175" cy="863600"/>
          </a:xfrm>
          <a:prstGeom prst="rightArrow">
            <a:avLst/>
          </a:prstGeom>
          <a:gradFill flip="none" rotWithShape="1">
            <a:gsLst>
              <a:gs pos="0">
                <a:srgbClr val="FF0000">
                  <a:tint val="66000"/>
                  <a:satMod val="160000"/>
                </a:srgbClr>
              </a:gs>
              <a:gs pos="28000">
                <a:srgbClr val="FF0000">
                  <a:tint val="44500"/>
                  <a:satMod val="160000"/>
                  <a:lumMod val="55000"/>
                </a:srgbClr>
              </a:gs>
              <a:gs pos="100000">
                <a:srgbClr val="FF0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ight Arrow 5"/>
          <p:cNvSpPr/>
          <p:nvPr/>
        </p:nvSpPr>
        <p:spPr>
          <a:xfrm rot="10800000">
            <a:off x="323850" y="5019675"/>
            <a:ext cx="4319588" cy="863600"/>
          </a:xfrm>
          <a:prstGeom prst="rightArrow">
            <a:avLst/>
          </a:prstGeom>
          <a:gradFill>
            <a:gsLst>
              <a:gs pos="0">
                <a:schemeClr val="accent3">
                  <a:lumMod val="50000"/>
                </a:schemeClr>
              </a:gs>
              <a:gs pos="31000">
                <a:schemeClr val="accent3">
                  <a:lumMod val="50000"/>
                </a:schemeClr>
              </a:gs>
              <a:gs pos="100000">
                <a:srgbClr val="FF0000">
                  <a:tint val="23500"/>
                  <a:satMod val="160000"/>
                </a:srgb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773" name="TextBox 6"/>
          <p:cNvSpPr txBox="1">
            <a:spLocks noChangeArrowheads="1"/>
          </p:cNvSpPr>
          <p:nvPr/>
        </p:nvSpPr>
        <p:spPr bwMode="auto">
          <a:xfrm>
            <a:off x="1204913" y="5260975"/>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800">
                <a:latin typeface="Arial" charset="0"/>
              </a:rPr>
              <a:t>Stronger Communities</a:t>
            </a:r>
          </a:p>
        </p:txBody>
      </p:sp>
      <p:sp>
        <p:nvSpPr>
          <p:cNvPr id="32774" name="TextBox 7"/>
          <p:cNvSpPr txBox="1">
            <a:spLocks noChangeArrowheads="1"/>
          </p:cNvSpPr>
          <p:nvPr/>
        </p:nvSpPr>
        <p:spPr bwMode="auto">
          <a:xfrm>
            <a:off x="5508625" y="5260975"/>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800">
                <a:latin typeface="Arial" charset="0"/>
              </a:rPr>
              <a:t>Stronger Economy</a:t>
            </a:r>
          </a:p>
        </p:txBody>
      </p:sp>
      <p:sp>
        <p:nvSpPr>
          <p:cNvPr id="9" name="Right Arrow 8"/>
          <p:cNvSpPr/>
          <p:nvPr/>
        </p:nvSpPr>
        <p:spPr>
          <a:xfrm>
            <a:off x="4932363" y="3863975"/>
            <a:ext cx="3903662"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ight Arrow 9"/>
          <p:cNvSpPr/>
          <p:nvPr/>
        </p:nvSpPr>
        <p:spPr>
          <a:xfrm rot="10800000">
            <a:off x="284163" y="3863975"/>
            <a:ext cx="4103687"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777" name="TextBox 10"/>
          <p:cNvSpPr txBox="1">
            <a:spLocks noChangeArrowheads="1"/>
          </p:cNvSpPr>
          <p:nvPr/>
        </p:nvSpPr>
        <p:spPr bwMode="auto">
          <a:xfrm>
            <a:off x="971550" y="4292600"/>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800">
                <a:latin typeface="Arial" charset="0"/>
              </a:rPr>
              <a:t>Community Interest </a:t>
            </a:r>
          </a:p>
        </p:txBody>
      </p:sp>
      <p:sp>
        <p:nvSpPr>
          <p:cNvPr id="32778" name="TextBox 11"/>
          <p:cNvSpPr txBox="1">
            <a:spLocks noChangeArrowheads="1"/>
          </p:cNvSpPr>
          <p:nvPr/>
        </p:nvSpPr>
        <p:spPr bwMode="auto">
          <a:xfrm>
            <a:off x="5986463" y="4327525"/>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800">
                <a:latin typeface="Arial" charset="0"/>
              </a:rPr>
              <a:t>Economic Interest </a:t>
            </a:r>
          </a:p>
        </p:txBody>
      </p:sp>
      <p:pic>
        <p:nvPicPr>
          <p:cNvPr id="32779" name="Picture 2" descr="Image result for house solar panels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2492375"/>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6" descr="Image result for house insulation carto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5" y="2765425"/>
            <a:ext cx="863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8"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225" y="927100"/>
            <a:ext cx="695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0"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7988" y="758825"/>
            <a:ext cx="4746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2" descr="Image result for solar farm carto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2765425"/>
            <a:ext cx="13779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4" descr="Image result for district heating cartoo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9150" y="2465388"/>
            <a:ext cx="1498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0" descr="Image result for Wind turbine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9550" y="1122363"/>
            <a:ext cx="4746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rved Up Arrow 12"/>
          <p:cNvSpPr/>
          <p:nvPr/>
        </p:nvSpPr>
        <p:spPr>
          <a:xfrm rot="10800000">
            <a:off x="1149350" y="1247775"/>
            <a:ext cx="1547813" cy="896938"/>
          </a:xfrm>
          <a:prstGeom prst="curvedUp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4" name="TextBox 13"/>
          <p:cNvSpPr txBox="1"/>
          <p:nvPr/>
        </p:nvSpPr>
        <p:spPr>
          <a:xfrm>
            <a:off x="1812925" y="1444625"/>
            <a:ext cx="396875" cy="830263"/>
          </a:xfrm>
          <a:prstGeom prst="rect">
            <a:avLst/>
          </a:prstGeom>
          <a:noFill/>
        </p:spPr>
        <p:txBody>
          <a:bodyPr>
            <a:spAutoFit/>
          </a:bodyPr>
          <a:lstStyle/>
          <a:p>
            <a:pPr>
              <a:defRPr/>
            </a:pPr>
            <a:r>
              <a:rPr lang="en-GB" sz="4800" dirty="0">
                <a:solidFill>
                  <a:schemeClr val="accent3">
                    <a:lumMod val="50000"/>
                  </a:schemeClr>
                </a:solidFill>
              </a:rPr>
              <a:t>£</a:t>
            </a:r>
          </a:p>
        </p:txBody>
      </p:sp>
      <p:sp>
        <p:nvSpPr>
          <p:cNvPr id="32788" name="TextBox 14"/>
          <p:cNvSpPr txBox="1">
            <a:spLocks noChangeArrowheads="1"/>
          </p:cNvSpPr>
          <p:nvPr/>
        </p:nvSpPr>
        <p:spPr bwMode="auto">
          <a:xfrm>
            <a:off x="1281113" y="2187575"/>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400">
                <a:latin typeface="Arial" charset="0"/>
              </a:rPr>
              <a:t>Social Investment</a:t>
            </a:r>
          </a:p>
        </p:txBody>
      </p:sp>
      <p:sp>
        <p:nvSpPr>
          <p:cNvPr id="24" name="Curved Up Arrow 23"/>
          <p:cNvSpPr/>
          <p:nvPr/>
        </p:nvSpPr>
        <p:spPr>
          <a:xfrm rot="10800000" flipH="1">
            <a:off x="5322888" y="1514475"/>
            <a:ext cx="1519237" cy="827088"/>
          </a:xfrm>
          <a:prstGeom prst="curvedUp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6" name="TextBox 25"/>
          <p:cNvSpPr txBox="1"/>
          <p:nvPr/>
        </p:nvSpPr>
        <p:spPr>
          <a:xfrm>
            <a:off x="5800725" y="1641475"/>
            <a:ext cx="396875" cy="830263"/>
          </a:xfrm>
          <a:prstGeom prst="rect">
            <a:avLst/>
          </a:prstGeom>
          <a:noFill/>
        </p:spPr>
        <p:txBody>
          <a:bodyPr>
            <a:spAutoFit/>
          </a:bodyPr>
          <a:lstStyle/>
          <a:p>
            <a:pPr>
              <a:defRPr/>
            </a:pPr>
            <a:r>
              <a:rPr lang="en-GB" sz="4800" dirty="0">
                <a:solidFill>
                  <a:schemeClr val="accent3">
                    <a:lumMod val="50000"/>
                  </a:schemeClr>
                </a:solidFill>
              </a:rPr>
              <a:t>£</a:t>
            </a:r>
          </a:p>
        </p:txBody>
      </p:sp>
      <p:sp>
        <p:nvSpPr>
          <p:cNvPr id="32791" name="TextBox 26"/>
          <p:cNvSpPr txBox="1">
            <a:spLocks noChangeArrowheads="1"/>
          </p:cNvSpPr>
          <p:nvPr/>
        </p:nvSpPr>
        <p:spPr bwMode="auto">
          <a:xfrm>
            <a:off x="5091113" y="2341563"/>
            <a:ext cx="1963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400">
                <a:latin typeface="Arial" charset="0"/>
              </a:rPr>
              <a:t>Commercial Investment</a:t>
            </a:r>
          </a:p>
        </p:txBody>
      </p:sp>
      <p:sp>
        <p:nvSpPr>
          <p:cNvPr id="32792" name="TextBox 15"/>
          <p:cNvSpPr txBox="1">
            <a:spLocks noChangeArrowheads="1"/>
          </p:cNvSpPr>
          <p:nvPr/>
        </p:nvSpPr>
        <p:spPr bwMode="auto">
          <a:xfrm>
            <a:off x="4387850" y="3589338"/>
            <a:ext cx="703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5400" b="1">
                <a:solidFill>
                  <a:srgbClr val="FF0000"/>
                </a:solidFill>
                <a:latin typeface="Arial" charset="0"/>
              </a:rPr>
              <a:t>?</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54050" y="496888"/>
            <a:ext cx="7772400" cy="1470025"/>
          </a:xfrm>
        </p:spPr>
        <p:txBody>
          <a:bodyPr/>
          <a:lstStyle/>
          <a:p>
            <a:r>
              <a:rPr lang="en-GB" altLang="en-US" b="1" smtClean="0">
                <a:ea typeface="ＭＳ Ｐゴシック" pitchFamily="34" charset="-128"/>
              </a:rPr>
              <a:t>SUMMARY</a:t>
            </a:r>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Purpose of today</a:t>
            </a:r>
          </a:p>
        </p:txBody>
      </p:sp>
      <p:sp>
        <p:nvSpPr>
          <p:cNvPr id="3" name="Subtitle 2"/>
          <p:cNvSpPr>
            <a:spLocks noGrp="1"/>
          </p:cNvSpPr>
          <p:nvPr>
            <p:ph type="subTitle" idx="1"/>
          </p:nvPr>
        </p:nvSpPr>
        <p:spPr>
          <a:xfrm>
            <a:off x="1371600" y="2259013"/>
            <a:ext cx="6400800" cy="3668712"/>
          </a:xfrm>
        </p:spPr>
        <p:txBody>
          <a:bodyPr/>
          <a:lstStyle/>
          <a:p>
            <a:pPr marL="457200" indent="-457200" algn="l">
              <a:buFont typeface="Arial" panose="020B0604020202020204" pitchFamily="34" charset="0"/>
              <a:buChar char="•"/>
              <a:defRPr/>
            </a:pPr>
            <a:r>
              <a:rPr lang="en-GB" dirty="0" smtClean="0">
                <a:solidFill>
                  <a:schemeClr val="tx1"/>
                </a:solidFill>
              </a:rPr>
              <a:t>Begin to get a consensus on our vision &amp; translate it into actions</a:t>
            </a:r>
          </a:p>
          <a:p>
            <a:pPr marL="457200" indent="-457200" algn="l">
              <a:buFont typeface="Arial" panose="020B0604020202020204" pitchFamily="34" charset="0"/>
              <a:buChar char="•"/>
              <a:defRPr/>
            </a:pPr>
            <a:r>
              <a:rPr lang="en-GB" dirty="0" smtClean="0">
                <a:solidFill>
                  <a:schemeClr val="tx1"/>
                </a:solidFill>
              </a:rPr>
              <a:t>Identify Climate Local commitments (actions)</a:t>
            </a:r>
          </a:p>
          <a:p>
            <a:pPr marL="457200" indent="-457200" algn="l">
              <a:buFont typeface="Arial" panose="020B0604020202020204" pitchFamily="34" charset="0"/>
              <a:buChar char="•"/>
              <a:defRPr/>
            </a:pPr>
            <a:r>
              <a:rPr lang="en-GB" dirty="0" smtClean="0">
                <a:solidFill>
                  <a:schemeClr val="tx1"/>
                </a:solidFill>
              </a:rPr>
              <a:t>Begin to translate the Councils outcomes/priority into action </a:t>
            </a:r>
          </a:p>
          <a:p>
            <a:pPr marL="457200" indent="-457200" algn="l">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85800" y="2130425"/>
            <a:ext cx="7772400" cy="1470025"/>
          </a:xfrm>
        </p:spPr>
        <p:txBody>
          <a:bodyPr/>
          <a:lstStyle/>
          <a:p>
            <a:r>
              <a:rPr lang="en-GB" altLang="en-US" smtClean="0">
                <a:ea typeface="ＭＳ Ｐゴシック" pitchFamily="34" charset="-128"/>
              </a:rPr>
              <a:t>The workshop session</a:t>
            </a:r>
          </a:p>
        </p:txBody>
      </p:sp>
      <p:sp>
        <p:nvSpPr>
          <p:cNvPr id="34819" name="Subtitle 2"/>
          <p:cNvSpPr>
            <a:spLocks noGrp="1"/>
          </p:cNvSpPr>
          <p:nvPr>
            <p:ph type="subTitle" idx="1"/>
          </p:nvPr>
        </p:nvSpPr>
        <p:spPr/>
        <p:txBody>
          <a:bodyPr/>
          <a:lstStyle/>
          <a:p>
            <a:r>
              <a:rPr lang="en-GB" altLang="en-US" smtClean="0">
                <a:solidFill>
                  <a:schemeClr val="tx1"/>
                </a:solidFill>
                <a:ea typeface="ＭＳ Ｐゴシック" pitchFamily="34" charset="-128"/>
              </a:rPr>
              <a:t>Outcome Based Accountability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685800" y="703263"/>
            <a:ext cx="7772400" cy="1470025"/>
          </a:xfrm>
        </p:spPr>
        <p:txBody>
          <a:bodyPr/>
          <a:lstStyle/>
          <a:p>
            <a:r>
              <a:rPr lang="en-GB" altLang="en-US" smtClean="0">
                <a:ea typeface="ＭＳ Ｐゴシック" pitchFamily="34" charset="-128"/>
              </a:rPr>
              <a:t>Councillor Watson </a:t>
            </a:r>
          </a:p>
        </p:txBody>
      </p:sp>
      <p:sp>
        <p:nvSpPr>
          <p:cNvPr id="17411" name="Subtitle 4"/>
          <p:cNvSpPr>
            <a:spLocks noGrp="1"/>
          </p:cNvSpPr>
          <p:nvPr>
            <p:ph type="subTitle" idx="1"/>
          </p:nvPr>
        </p:nvSpPr>
        <p:spPr>
          <a:xfrm>
            <a:off x="1371600" y="2408238"/>
            <a:ext cx="6400800" cy="1752600"/>
          </a:xfrm>
        </p:spPr>
        <p:txBody>
          <a:bodyPr/>
          <a:lstStyle/>
          <a:p>
            <a:r>
              <a:rPr lang="en-GB" altLang="en-US" smtClean="0">
                <a:solidFill>
                  <a:schemeClr val="tx1"/>
                </a:solidFill>
                <a:ea typeface="ＭＳ Ｐゴシック" pitchFamily="34" charset="-128"/>
              </a:rPr>
              <a:t>Deputy Leader of the Council and </a:t>
            </a:r>
          </a:p>
          <a:p>
            <a:r>
              <a:rPr lang="en-GB" altLang="en-US" smtClean="0">
                <a:solidFill>
                  <a:schemeClr val="tx1"/>
                </a:solidFill>
                <a:ea typeface="ＭＳ Ｐゴシック" pitchFamily="34" charset="-128"/>
              </a:rPr>
              <a:t>Portfolio Holder for Energy and the Environment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685800" y="73025"/>
            <a:ext cx="7772400" cy="1470025"/>
          </a:xfrm>
        </p:spPr>
        <p:txBody>
          <a:bodyPr/>
          <a:lstStyle/>
          <a:p>
            <a:r>
              <a:rPr lang="en-GB" altLang="en-US" smtClean="0">
                <a:ea typeface="ＭＳ Ｐゴシック" pitchFamily="34" charset="-128"/>
              </a:rPr>
              <a:t>OBA</a:t>
            </a:r>
          </a:p>
        </p:txBody>
      </p:sp>
      <p:sp>
        <p:nvSpPr>
          <p:cNvPr id="3" name="Subtitle 2"/>
          <p:cNvSpPr>
            <a:spLocks noGrp="1"/>
          </p:cNvSpPr>
          <p:nvPr>
            <p:ph type="subTitle" idx="1"/>
          </p:nvPr>
        </p:nvSpPr>
        <p:spPr/>
        <p:txBody>
          <a:bodyPr/>
          <a:lstStyle/>
          <a:p>
            <a:pPr>
              <a:defRPr/>
            </a:pPr>
            <a:endParaRPr lang="en-GB" dirty="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371600"/>
            <a:ext cx="82470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a:xfrm>
            <a:off x="685800" y="1123950"/>
            <a:ext cx="7772400" cy="2019300"/>
          </a:xfrm>
        </p:spPr>
        <p:txBody>
          <a:bodyPr/>
          <a:lstStyle/>
          <a:p>
            <a:r>
              <a:rPr lang="en-GB" altLang="en-US" sz="4800" smtClean="0">
                <a:solidFill>
                  <a:srgbClr val="000000"/>
                </a:solidFill>
                <a:latin typeface="Arial" charset="0"/>
                <a:ea typeface="ＭＳ Ｐゴシック" pitchFamily="34" charset="-128"/>
              </a:rPr>
              <a:t/>
            </a:r>
            <a:br>
              <a:rPr lang="en-GB" altLang="en-US" sz="4800" smtClean="0">
                <a:solidFill>
                  <a:srgbClr val="000000"/>
                </a:solidFill>
                <a:latin typeface="Arial" charset="0"/>
                <a:ea typeface="ＭＳ Ｐゴシック" pitchFamily="34" charset="-128"/>
              </a:rPr>
            </a:br>
            <a:r>
              <a:rPr lang="en-GB" altLang="en-US" sz="4800" smtClean="0">
                <a:solidFill>
                  <a:srgbClr val="000000"/>
                </a:solidFill>
                <a:latin typeface="Arial" charset="0"/>
                <a:ea typeface="ＭＳ Ｐゴシック" pitchFamily="34" charset="-128"/>
              </a:rPr>
              <a:t> </a:t>
            </a:r>
            <a:r>
              <a:rPr lang="en-GB" altLang="en-US" smtClean="0">
                <a:solidFill>
                  <a:srgbClr val="000000"/>
                </a:solidFill>
                <a:latin typeface="Arial" charset="0"/>
                <a:ea typeface="ＭＳ Ｐゴシック" pitchFamily="34" charset="-128"/>
              </a:rPr>
              <a:t>National and Local data and context </a:t>
            </a:r>
            <a:endParaRPr lang="en-GB" altLang="en-US" smtClean="0">
              <a:ea typeface="ＭＳ Ｐゴシック" pitchFamily="34" charset="-128"/>
            </a:endParaRPr>
          </a:p>
        </p:txBody>
      </p:sp>
      <p:sp>
        <p:nvSpPr>
          <p:cNvPr id="36867" name="Subtitle 4"/>
          <p:cNvSpPr>
            <a:spLocks noGrp="1"/>
          </p:cNvSpPr>
          <p:nvPr>
            <p:ph type="subTitle" idx="1"/>
          </p:nvPr>
        </p:nvSpPr>
        <p:spPr/>
        <p:txBody>
          <a:bodyPr/>
          <a:lstStyle/>
          <a:p>
            <a:r>
              <a:rPr lang="en-GB" altLang="en-US" b="1" smtClean="0">
                <a:solidFill>
                  <a:schemeClr val="tx1"/>
                </a:solidFill>
                <a:latin typeface="Arial" charset="0"/>
                <a:ea typeface="ＭＳ Ｐゴシック" pitchFamily="34" charset="-128"/>
                <a:cs typeface="Arial" charset="0"/>
              </a:rPr>
              <a:t>Matt Cooper </a:t>
            </a:r>
          </a:p>
          <a:p>
            <a:r>
              <a:rPr lang="en-GB" altLang="en-US" sz="3600" smtClean="0">
                <a:solidFill>
                  <a:srgbClr val="000000"/>
                </a:solidFill>
                <a:latin typeface="Arial" charset="0"/>
                <a:ea typeface="ＭＳ Ｐゴシック" pitchFamily="34" charset="-128"/>
              </a:rPr>
              <a:t> </a:t>
            </a:r>
            <a:r>
              <a:rPr lang="en-GB" altLang="en-US" sz="2800" b="1" smtClean="0">
                <a:solidFill>
                  <a:srgbClr val="000000"/>
                </a:solidFill>
                <a:latin typeface="Arial" charset="0"/>
                <a:ea typeface="ＭＳ Ｐゴシック" pitchFamily="34" charset="-128"/>
              </a:rPr>
              <a:t>Channel Development Director, Engie </a:t>
            </a:r>
            <a:endParaRPr lang="en-GB" altLang="en-US" sz="280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a:stretch>
            <a:fillRect/>
          </a:stretch>
        </p:blipFill>
        <p:spPr/>
      </p:pic>
      <p:sp>
        <p:nvSpPr>
          <p:cNvPr id="7" name="Espace réservé du texte 6"/>
          <p:cNvSpPr>
            <a:spLocks noGrp="1"/>
          </p:cNvSpPr>
          <p:nvPr>
            <p:ph type="body" sz="quarter" idx="18"/>
          </p:nvPr>
        </p:nvSpPr>
        <p:spPr>
          <a:xfrm>
            <a:off x="327024" y="1199544"/>
            <a:ext cx="6594037" cy="2340260"/>
          </a:xfrm>
        </p:spPr>
        <p:txBody>
          <a:bodyPr/>
          <a:lstStyle/>
          <a:p>
            <a:r>
              <a:rPr lang="en-US" dirty="0" smtClean="0"/>
              <a:t>North East Lincolnshire Council</a:t>
            </a:r>
          </a:p>
          <a:p>
            <a:r>
              <a:rPr lang="en-US" dirty="0" smtClean="0"/>
              <a:t>Energy and Carbon Workshop</a:t>
            </a:r>
          </a:p>
          <a:p>
            <a:endParaRPr lang="en-US" b="0" dirty="0"/>
          </a:p>
          <a:p>
            <a:pPr lvl="1"/>
            <a:endParaRPr lang="en-US" sz="2000" b="1" dirty="0" smtClean="0"/>
          </a:p>
          <a:p>
            <a:pPr lvl="1"/>
            <a:r>
              <a:rPr lang="en-US" sz="2000" b="1" dirty="0" smtClean="0"/>
              <a:t>Matthew Cooper</a:t>
            </a:r>
          </a:p>
          <a:p>
            <a:pPr lvl="1"/>
            <a:r>
              <a:rPr lang="en-US" sz="2000" b="1" dirty="0" smtClean="0"/>
              <a:t>Channel Development Director</a:t>
            </a:r>
          </a:p>
          <a:p>
            <a:pPr lvl="1"/>
            <a:endParaRPr lang="en-US" dirty="0"/>
          </a:p>
        </p:txBody>
      </p:sp>
      <p:sp>
        <p:nvSpPr>
          <p:cNvPr id="9" name="Espace réservé du texte 8"/>
          <p:cNvSpPr>
            <a:spLocks noGrp="1"/>
          </p:cNvSpPr>
          <p:nvPr>
            <p:ph type="body" sz="quarter" idx="20"/>
          </p:nvPr>
        </p:nvSpPr>
        <p:spPr/>
        <p:txBody>
          <a:bodyPr/>
          <a:lstStyle/>
          <a:p>
            <a:endParaRPr lang="en-US" dirty="0"/>
          </a:p>
        </p:txBody>
      </p:sp>
      <p:sp>
        <p:nvSpPr>
          <p:cNvPr id="11" name="Espace réservé du texte 10"/>
          <p:cNvSpPr>
            <a:spLocks noGrp="1"/>
          </p:cNvSpPr>
          <p:nvPr>
            <p:ph type="body" sz="quarter" idx="22"/>
          </p:nvPr>
        </p:nvSpPr>
        <p:spPr/>
        <p:txBody>
          <a:bodyPr/>
          <a:lstStyle/>
          <a:p>
            <a:endParaRPr lang="en-US" dirty="0"/>
          </a:p>
        </p:txBody>
      </p:sp>
      <p:sp>
        <p:nvSpPr>
          <p:cNvPr id="8" name="Espace réservé du texte 7"/>
          <p:cNvSpPr>
            <a:spLocks noGrp="1"/>
          </p:cNvSpPr>
          <p:nvPr>
            <p:ph type="body" sz="quarter" idx="19"/>
          </p:nvPr>
        </p:nvSpPr>
        <p:spPr/>
        <p:txBody>
          <a:bodyPr/>
          <a:lstStyle/>
          <a:p>
            <a:endParaRPr lang="en-US" dirty="0"/>
          </a:p>
        </p:txBody>
      </p:sp>
      <p:sp>
        <p:nvSpPr>
          <p:cNvPr id="4" name="Espace réservé de la date 3"/>
          <p:cNvSpPr>
            <a:spLocks noGrp="1"/>
          </p:cNvSpPr>
          <p:nvPr>
            <p:ph type="dt" sz="half" idx="24"/>
          </p:nvPr>
        </p:nvSpPr>
        <p:spPr/>
        <p:txBody>
          <a:bodyPr/>
          <a:lstStyle/>
          <a:p>
            <a:pPr algn="l"/>
            <a:fld id="{12B51832-7C8D-4E2D-973E-575DBC781C14}" type="datetime1">
              <a:rPr lang="en-GB" smtClean="0"/>
              <a:t>23/02/2017</a:t>
            </a:fld>
            <a:endParaRPr lang="en-US" dirty="0"/>
          </a:p>
        </p:txBody>
      </p:sp>
      <p:sp>
        <p:nvSpPr>
          <p:cNvPr id="6" name="Espace réservé du numéro de diapositive 5"/>
          <p:cNvSpPr>
            <a:spLocks noGrp="1"/>
          </p:cNvSpPr>
          <p:nvPr>
            <p:ph type="sldNum" sz="quarter" idx="26"/>
          </p:nvPr>
        </p:nvSpPr>
        <p:spPr/>
        <p:txBody>
          <a:bodyPr/>
          <a:lstStyle/>
          <a:p>
            <a:fld id="{733122C9-A0B9-462F-8757-0847AD287B63}" type="slidenum">
              <a:rPr lang="en-US" smtClean="0"/>
              <a:pPr/>
              <a:t>22</a:t>
            </a:fld>
            <a:endParaRPr lang="en-US" dirty="0"/>
          </a:p>
        </p:txBody>
      </p:sp>
      <p:sp>
        <p:nvSpPr>
          <p:cNvPr id="2" name="Footer Placeholder 1"/>
          <p:cNvSpPr>
            <a:spLocks noGrp="1"/>
          </p:cNvSpPr>
          <p:nvPr>
            <p:ph type="ftr" sz="quarter" idx="25"/>
          </p:nvPr>
        </p:nvSpPr>
        <p:spPr/>
        <p:txBody>
          <a:bodyPr/>
          <a:lstStyle/>
          <a:p>
            <a:pPr algn="l"/>
            <a:r>
              <a:rPr lang="en-US" noProof="0" smtClean="0"/>
              <a:t>INNOVATION WEEK 2016</a:t>
            </a:r>
            <a:endParaRPr lang="en-US" noProof="0" dirty="0"/>
          </a:p>
        </p:txBody>
      </p:sp>
    </p:spTree>
    <p:extLst>
      <p:ext uri="{BB962C8B-B14F-4D97-AF65-F5344CB8AC3E}">
        <p14:creationId xmlns:p14="http://schemas.microsoft.com/office/powerpoint/2010/main" val="1093115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4"/>
          </p:nvPr>
        </p:nvSpPr>
        <p:spPr>
          <a:xfrm>
            <a:off x="551626" y="1472358"/>
            <a:ext cx="5214287" cy="1188000"/>
          </a:xfrm>
        </p:spPr>
        <p:txBody>
          <a:bodyPr/>
          <a:lstStyle/>
          <a:p>
            <a:pPr algn="ctr"/>
            <a:r>
              <a:rPr lang="en-GB" sz="3600" dirty="0">
                <a:solidFill>
                  <a:srgbClr val="00B0F0"/>
                </a:solidFill>
              </a:rPr>
              <a:t>What is the rationale behind Climate Local and the move to Decarbonisation?</a:t>
            </a:r>
          </a:p>
        </p:txBody>
      </p:sp>
      <p:pic>
        <p:nvPicPr>
          <p:cNvPr id="7" name="Picture Placeholder 6"/>
          <p:cNvPicPr>
            <a:picLocks noGrp="1" noChangeAspect="1"/>
          </p:cNvPicPr>
          <p:nvPr>
            <p:ph type="pic" sz="quarter" idx="29"/>
          </p:nvPr>
        </p:nvPicPr>
        <p:blipFill>
          <a:blip r:embed="rId3" cstate="screen">
            <a:extLst>
              <a:ext uri="{28A0092B-C50C-407E-A947-70E740481C1C}">
                <a14:useLocalDpi xmlns:a14="http://schemas.microsoft.com/office/drawing/2010/main"/>
              </a:ext>
            </a:extLst>
          </a:blip>
          <a:stretch>
            <a:fillRect/>
          </a:stretch>
        </p:blipFill>
        <p:spPr>
          <a:xfrm>
            <a:off x="5724128" y="0"/>
            <a:ext cx="5183931" cy="6857999"/>
          </a:xfrm>
        </p:spPr>
      </p:pic>
      <p:sp>
        <p:nvSpPr>
          <p:cNvPr id="3" name="Date Placeholder 2"/>
          <p:cNvSpPr>
            <a:spLocks noGrp="1"/>
          </p:cNvSpPr>
          <p:nvPr>
            <p:ph type="dt" sz="half" idx="26"/>
          </p:nvPr>
        </p:nvSpPr>
        <p:spPr/>
        <p:txBody>
          <a:bodyPr/>
          <a:lstStyle/>
          <a:p>
            <a:pPr algn="l"/>
            <a:r>
              <a:rPr lang="en-US" noProof="0" smtClean="0"/>
              <a:t>00/00/2015</a:t>
            </a:r>
            <a:endParaRPr lang="en-US" noProof="0" dirty="0"/>
          </a:p>
        </p:txBody>
      </p:sp>
      <p:sp>
        <p:nvSpPr>
          <p:cNvPr id="4" name="Footer Placeholder 3"/>
          <p:cNvSpPr>
            <a:spLocks noGrp="1"/>
          </p:cNvSpPr>
          <p:nvPr>
            <p:ph type="ftr" sz="quarter" idx="27"/>
          </p:nvPr>
        </p:nvSpPr>
        <p:spPr/>
        <p:txBody>
          <a:bodyPr/>
          <a:lstStyle/>
          <a:p>
            <a:pPr algn="l"/>
            <a:r>
              <a:rPr lang="en-US" noProof="0" smtClean="0"/>
              <a:t>PRESENTATION TITLE ( FOOTER CAN BE PERSONALIZED AS FOLLOW: INSERT / HEADER AND FOOTER")</a:t>
            </a:r>
            <a:endParaRPr lang="en-US" noProof="0" dirty="0"/>
          </a:p>
        </p:txBody>
      </p:sp>
      <p:sp>
        <p:nvSpPr>
          <p:cNvPr id="5" name="Slide Number Placeholder 4"/>
          <p:cNvSpPr>
            <a:spLocks noGrp="1"/>
          </p:cNvSpPr>
          <p:nvPr>
            <p:ph type="sldNum" sz="quarter" idx="28"/>
          </p:nvPr>
        </p:nvSpPr>
        <p:spPr/>
        <p:txBody>
          <a:bodyPr/>
          <a:lstStyle/>
          <a:p>
            <a:fld id="{733122C9-A0B9-462F-8757-0847AD287B63}" type="slidenum">
              <a:rPr lang="en-US" noProof="0" smtClean="0"/>
              <a:pPr/>
              <a:t>23</a:t>
            </a:fld>
            <a:endParaRPr lang="en-US" noProof="0" dirty="0"/>
          </a:p>
        </p:txBody>
      </p:sp>
      <p:sp>
        <p:nvSpPr>
          <p:cNvPr id="8" name="Text Placeholder 7"/>
          <p:cNvSpPr>
            <a:spLocks noGrp="1"/>
          </p:cNvSpPr>
          <p:nvPr>
            <p:ph type="body" sz="quarter" idx="30"/>
          </p:nvPr>
        </p:nvSpPr>
        <p:spPr/>
        <p:txBody>
          <a:bodyPr/>
          <a:lstStyle/>
          <a:p>
            <a:endParaRPr lang="en-US"/>
          </a:p>
        </p:txBody>
      </p:sp>
      <p:sp>
        <p:nvSpPr>
          <p:cNvPr id="9" name="Text Placeholder 8"/>
          <p:cNvSpPr>
            <a:spLocks noGrp="1"/>
          </p:cNvSpPr>
          <p:nvPr>
            <p:ph type="body" sz="quarter" idx="31"/>
          </p:nvPr>
        </p:nvSpPr>
        <p:spPr/>
        <p:txBody>
          <a:bodyPr/>
          <a:lstStyle/>
          <a:p>
            <a:endParaRPr lang="en-US"/>
          </a:p>
        </p:txBody>
      </p:sp>
      <p:sp>
        <p:nvSpPr>
          <p:cNvPr id="11" name="Text Placeholder 10"/>
          <p:cNvSpPr>
            <a:spLocks noGrp="1"/>
          </p:cNvSpPr>
          <p:nvPr>
            <p:ph type="body" sz="quarter" idx="33"/>
          </p:nvPr>
        </p:nvSpPr>
        <p:spPr/>
        <p:txBody>
          <a:bodyPr/>
          <a:lstStyle/>
          <a:p>
            <a:endParaRPr lang="en-US"/>
          </a:p>
        </p:txBody>
      </p:sp>
      <p:sp>
        <p:nvSpPr>
          <p:cNvPr id="12" name="Text Placeholder 11"/>
          <p:cNvSpPr>
            <a:spLocks noGrp="1"/>
          </p:cNvSpPr>
          <p:nvPr>
            <p:ph type="body" sz="quarter" idx="34"/>
          </p:nvPr>
        </p:nvSpPr>
        <p:spPr/>
        <p:txBody>
          <a:bodyPr/>
          <a:lstStyle/>
          <a:p>
            <a:endParaRPr lang="en-US"/>
          </a:p>
        </p:txBody>
      </p:sp>
    </p:spTree>
    <p:extLst>
      <p:ext uri="{BB962C8B-B14F-4D97-AF65-F5344CB8AC3E}">
        <p14:creationId xmlns:p14="http://schemas.microsoft.com/office/powerpoint/2010/main" val="622194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33375"/>
            <a:ext cx="3136588" cy="863377"/>
          </a:xfrm>
        </p:spPr>
        <p:txBody>
          <a:bodyPr/>
          <a:lstStyle/>
          <a:p>
            <a:r>
              <a:rPr lang="en-US" dirty="0" smtClean="0"/>
              <a:t>Focus on buildings</a:t>
            </a:r>
            <a:br>
              <a:rPr lang="en-US" dirty="0" smtClean="0"/>
            </a:br>
            <a:r>
              <a:rPr lang="en-US" sz="1800" dirty="0" smtClean="0"/>
              <a:t>CCC 2030 Central Scenario</a:t>
            </a:r>
            <a:endParaRPr lang="en-US" sz="1800" dirty="0"/>
          </a:p>
        </p:txBody>
      </p:sp>
      <p:sp>
        <p:nvSpPr>
          <p:cNvPr id="13" name="Rectangle 12"/>
          <p:cNvSpPr/>
          <p:nvPr/>
        </p:nvSpPr>
        <p:spPr>
          <a:xfrm>
            <a:off x="539552" y="1556792"/>
            <a:ext cx="2879997" cy="4350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9552" y="1612789"/>
            <a:ext cx="2644444" cy="4180436"/>
            <a:chOff x="5554034" y="2228125"/>
            <a:chExt cx="2644444" cy="4180436"/>
          </a:xfrm>
        </p:grpSpPr>
        <p:graphicFrame>
          <p:nvGraphicFramePr>
            <p:cNvPr id="7" name="Content Placeholder 8"/>
            <p:cNvGraphicFramePr>
              <a:graphicFrameLocks/>
            </p:cNvGraphicFramePr>
            <p:nvPr>
              <p:extLst>
                <p:ext uri="{D42A27DB-BD31-4B8C-83A1-F6EECF244321}">
                  <p14:modId xmlns:p14="http://schemas.microsoft.com/office/powerpoint/2010/main" val="363381421"/>
                </p:ext>
              </p:extLst>
            </p:nvPr>
          </p:nvGraphicFramePr>
          <p:xfrm>
            <a:off x="5554034" y="2228125"/>
            <a:ext cx="2644444" cy="41804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32107" y="6005626"/>
              <a:ext cx="524503" cy="276999"/>
            </a:xfrm>
            <a:prstGeom prst="rect">
              <a:avLst/>
            </a:prstGeom>
            <a:noFill/>
          </p:spPr>
          <p:txBody>
            <a:bodyPr wrap="none" rtlCol="0">
              <a:spAutoFit/>
            </a:bodyPr>
            <a:lstStyle/>
            <a:p>
              <a:r>
                <a:rPr lang="en-GB" sz="1200" b="1" dirty="0" smtClean="0">
                  <a:solidFill>
                    <a:schemeClr val="bg1"/>
                  </a:solidFill>
                </a:rPr>
                <a:t>2030</a:t>
              </a:r>
              <a:endParaRPr lang="en-GB" sz="1200" b="1" dirty="0">
                <a:solidFill>
                  <a:schemeClr val="bg1"/>
                </a:solidFill>
              </a:endParaRPr>
            </a:p>
          </p:txBody>
        </p:sp>
        <p:sp>
          <p:nvSpPr>
            <p:cNvPr id="9" name="Left-Right Arrow 8"/>
            <p:cNvSpPr/>
            <p:nvPr/>
          </p:nvSpPr>
          <p:spPr>
            <a:xfrm rot="5400000">
              <a:off x="7181167" y="3193123"/>
              <a:ext cx="665297" cy="240247"/>
            </a:xfrm>
            <a:prstGeom prst="leftRightArrow">
              <a:avLst/>
            </a:prstGeom>
            <a:solidFill>
              <a:schemeClr val="accent4"/>
            </a:solidFill>
            <a:ln w="6350">
              <a:solidFill>
                <a:schemeClr val="accent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V="1">
              <a:off x="6874791" y="2955470"/>
              <a:ext cx="638061" cy="1"/>
            </a:xfrm>
            <a:prstGeom prst="line">
              <a:avLst/>
            </a:prstGeom>
            <a:ln w="25400">
              <a:solidFill>
                <a:schemeClr val="accent4"/>
              </a:solidFill>
              <a:prstDash val="sysDash"/>
            </a:ln>
            <a:effectLst>
              <a:outerShdw blurRad="50800" dist="38100" algn="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8910" y="1916832"/>
            <a:ext cx="3561624" cy="3564228"/>
          </a:xfrm>
          <a:prstGeom prst="rect">
            <a:avLst/>
          </a:prstGeom>
        </p:spPr>
      </p:pic>
      <p:sp>
        <p:nvSpPr>
          <p:cNvPr id="10" name="TextBox 9"/>
          <p:cNvSpPr txBox="1"/>
          <p:nvPr/>
        </p:nvSpPr>
        <p:spPr>
          <a:xfrm>
            <a:off x="5482419" y="2980742"/>
            <a:ext cx="1897893" cy="1384995"/>
          </a:xfrm>
          <a:prstGeom prst="rect">
            <a:avLst/>
          </a:prstGeom>
          <a:noFill/>
          <a:ln>
            <a:noFill/>
          </a:ln>
        </p:spPr>
        <p:txBody>
          <a:bodyPr wrap="square" rtlCol="0">
            <a:spAutoFit/>
          </a:bodyPr>
          <a:lstStyle/>
          <a:p>
            <a:pPr algn="ctr"/>
            <a:r>
              <a:rPr lang="en-GB" sz="1400" b="1" dirty="0" smtClean="0">
                <a:solidFill>
                  <a:schemeClr val="accent1"/>
                </a:solidFill>
              </a:rPr>
              <a:t>22 MtCO</a:t>
            </a:r>
            <a:r>
              <a:rPr lang="en-GB" sz="1400" b="1" baseline="-25000" dirty="0" smtClean="0">
                <a:solidFill>
                  <a:schemeClr val="accent1"/>
                </a:solidFill>
              </a:rPr>
              <a:t>2</a:t>
            </a:r>
            <a:r>
              <a:rPr lang="en-GB" sz="1400" b="1" dirty="0" smtClean="0">
                <a:solidFill>
                  <a:schemeClr val="accent1"/>
                </a:solidFill>
              </a:rPr>
              <a:t>e abatement is most cost effectively achieved through a mixed technology strategy  </a:t>
            </a:r>
          </a:p>
        </p:txBody>
      </p:sp>
      <p:sp>
        <p:nvSpPr>
          <p:cNvPr id="22" name="TextBox 21"/>
          <p:cNvSpPr txBox="1"/>
          <p:nvPr/>
        </p:nvSpPr>
        <p:spPr>
          <a:xfrm>
            <a:off x="7203064" y="2564904"/>
            <a:ext cx="820222" cy="338554"/>
          </a:xfrm>
          <a:prstGeom prst="rect">
            <a:avLst/>
          </a:prstGeom>
          <a:noFill/>
        </p:spPr>
        <p:txBody>
          <a:bodyPr wrap="square" rtlCol="0">
            <a:spAutoFit/>
          </a:bodyPr>
          <a:lstStyle/>
          <a:p>
            <a:r>
              <a:rPr lang="en-US" sz="1600" b="1" smtClean="0">
                <a:solidFill>
                  <a:schemeClr val="bg1"/>
                </a:solidFill>
              </a:rPr>
              <a:t>26%</a:t>
            </a:r>
            <a:endParaRPr lang="en-US" sz="1600" b="1">
              <a:solidFill>
                <a:schemeClr val="bg1"/>
              </a:solidFill>
            </a:endParaRPr>
          </a:p>
        </p:txBody>
      </p:sp>
      <p:sp>
        <p:nvSpPr>
          <p:cNvPr id="23" name="TextBox 22"/>
          <p:cNvSpPr txBox="1"/>
          <p:nvPr/>
        </p:nvSpPr>
        <p:spPr>
          <a:xfrm>
            <a:off x="7275072" y="4326192"/>
            <a:ext cx="820222" cy="338554"/>
          </a:xfrm>
          <a:prstGeom prst="rect">
            <a:avLst/>
          </a:prstGeom>
          <a:noFill/>
        </p:spPr>
        <p:txBody>
          <a:bodyPr wrap="square" rtlCol="0">
            <a:spAutoFit/>
          </a:bodyPr>
          <a:lstStyle/>
          <a:p>
            <a:r>
              <a:rPr lang="en-US" sz="1600" b="1" dirty="0" smtClean="0">
                <a:solidFill>
                  <a:schemeClr val="bg1"/>
                </a:solidFill>
              </a:rPr>
              <a:t>21%</a:t>
            </a:r>
            <a:endParaRPr lang="en-US" sz="1600" b="1" dirty="0">
              <a:solidFill>
                <a:schemeClr val="bg1"/>
              </a:solidFill>
            </a:endParaRPr>
          </a:p>
        </p:txBody>
      </p:sp>
      <p:sp>
        <p:nvSpPr>
          <p:cNvPr id="24" name="TextBox 23"/>
          <p:cNvSpPr txBox="1"/>
          <p:nvPr/>
        </p:nvSpPr>
        <p:spPr>
          <a:xfrm>
            <a:off x="6050936" y="4898344"/>
            <a:ext cx="820222" cy="338554"/>
          </a:xfrm>
          <a:prstGeom prst="rect">
            <a:avLst/>
          </a:prstGeom>
          <a:noFill/>
        </p:spPr>
        <p:txBody>
          <a:bodyPr wrap="square" rtlCol="0">
            <a:spAutoFit/>
          </a:bodyPr>
          <a:lstStyle/>
          <a:p>
            <a:r>
              <a:rPr lang="en-US" sz="1600" b="1" dirty="0" smtClean="0">
                <a:solidFill>
                  <a:schemeClr val="bg1"/>
                </a:solidFill>
              </a:rPr>
              <a:t>10%</a:t>
            </a:r>
            <a:endParaRPr lang="en-US" sz="1600" b="1" dirty="0">
              <a:solidFill>
                <a:schemeClr val="bg1"/>
              </a:solidFill>
            </a:endParaRPr>
          </a:p>
        </p:txBody>
      </p:sp>
      <p:sp>
        <p:nvSpPr>
          <p:cNvPr id="25" name="TextBox 24"/>
          <p:cNvSpPr txBox="1"/>
          <p:nvPr/>
        </p:nvSpPr>
        <p:spPr>
          <a:xfrm>
            <a:off x="5037862" y="4347131"/>
            <a:ext cx="820222" cy="338554"/>
          </a:xfrm>
          <a:prstGeom prst="rect">
            <a:avLst/>
          </a:prstGeom>
          <a:noFill/>
        </p:spPr>
        <p:txBody>
          <a:bodyPr wrap="square" rtlCol="0">
            <a:spAutoFit/>
          </a:bodyPr>
          <a:lstStyle/>
          <a:p>
            <a:r>
              <a:rPr lang="en-US" sz="1600" b="1" dirty="0" smtClean="0">
                <a:solidFill>
                  <a:schemeClr val="bg1"/>
                </a:solidFill>
              </a:rPr>
              <a:t>16%</a:t>
            </a:r>
            <a:endParaRPr lang="en-US" sz="1600" b="1" dirty="0">
              <a:solidFill>
                <a:schemeClr val="bg1"/>
              </a:solidFill>
            </a:endParaRPr>
          </a:p>
        </p:txBody>
      </p:sp>
      <p:sp>
        <p:nvSpPr>
          <p:cNvPr id="26" name="TextBox 25"/>
          <p:cNvSpPr txBox="1"/>
          <p:nvPr/>
        </p:nvSpPr>
        <p:spPr>
          <a:xfrm>
            <a:off x="4789024" y="3173492"/>
            <a:ext cx="820222" cy="338554"/>
          </a:xfrm>
          <a:prstGeom prst="rect">
            <a:avLst/>
          </a:prstGeom>
          <a:noFill/>
        </p:spPr>
        <p:txBody>
          <a:bodyPr wrap="square" rtlCol="0">
            <a:spAutoFit/>
          </a:bodyPr>
          <a:lstStyle/>
          <a:p>
            <a:r>
              <a:rPr lang="en-US" sz="1600" b="1" dirty="0" smtClean="0">
                <a:solidFill>
                  <a:schemeClr val="bg1"/>
                </a:solidFill>
              </a:rPr>
              <a:t>14%</a:t>
            </a:r>
            <a:endParaRPr lang="en-US" sz="1600" b="1" dirty="0">
              <a:solidFill>
                <a:schemeClr val="bg1"/>
              </a:solidFill>
            </a:endParaRPr>
          </a:p>
        </p:txBody>
      </p:sp>
      <p:sp>
        <p:nvSpPr>
          <p:cNvPr id="27" name="TextBox 26"/>
          <p:cNvSpPr txBox="1"/>
          <p:nvPr/>
        </p:nvSpPr>
        <p:spPr>
          <a:xfrm>
            <a:off x="5375800" y="2375885"/>
            <a:ext cx="482284" cy="338554"/>
          </a:xfrm>
          <a:prstGeom prst="rect">
            <a:avLst/>
          </a:prstGeom>
          <a:noFill/>
        </p:spPr>
        <p:txBody>
          <a:bodyPr wrap="square" rtlCol="0">
            <a:spAutoFit/>
          </a:bodyPr>
          <a:lstStyle/>
          <a:p>
            <a:r>
              <a:rPr lang="en-US" sz="1600" b="1" dirty="0">
                <a:solidFill>
                  <a:schemeClr val="bg1"/>
                </a:solidFill>
              </a:rPr>
              <a:t>7</a:t>
            </a:r>
            <a:r>
              <a:rPr lang="en-US" sz="1600" b="1" dirty="0" smtClean="0">
                <a:solidFill>
                  <a:schemeClr val="bg1"/>
                </a:solidFill>
              </a:rPr>
              <a:t>%</a:t>
            </a:r>
            <a:endParaRPr lang="en-US" sz="1600" b="1" dirty="0">
              <a:solidFill>
                <a:schemeClr val="bg1"/>
              </a:solidFill>
            </a:endParaRPr>
          </a:p>
        </p:txBody>
      </p:sp>
      <p:sp>
        <p:nvSpPr>
          <p:cNvPr id="28" name="TextBox 27"/>
          <p:cNvSpPr txBox="1"/>
          <p:nvPr/>
        </p:nvSpPr>
        <p:spPr>
          <a:xfrm>
            <a:off x="5903594" y="2112489"/>
            <a:ext cx="482284" cy="338554"/>
          </a:xfrm>
          <a:prstGeom prst="rect">
            <a:avLst/>
          </a:prstGeom>
          <a:noFill/>
        </p:spPr>
        <p:txBody>
          <a:bodyPr wrap="square" rtlCol="0">
            <a:spAutoFit/>
          </a:bodyPr>
          <a:lstStyle/>
          <a:p>
            <a:r>
              <a:rPr lang="en-US" sz="1600" b="1">
                <a:solidFill>
                  <a:schemeClr val="bg1"/>
                </a:solidFill>
              </a:rPr>
              <a:t>7</a:t>
            </a:r>
            <a:r>
              <a:rPr lang="en-US" sz="1600" b="1" smtClean="0">
                <a:solidFill>
                  <a:schemeClr val="bg1"/>
                </a:solidFill>
              </a:rPr>
              <a:t>%</a:t>
            </a:r>
            <a:endParaRPr lang="en-US" sz="1600" b="1" dirty="0">
              <a:solidFill>
                <a:schemeClr val="bg1"/>
              </a:solidFill>
            </a:endParaRPr>
          </a:p>
        </p:txBody>
      </p:sp>
      <p:sp>
        <p:nvSpPr>
          <p:cNvPr id="29" name="TextBox 28"/>
          <p:cNvSpPr txBox="1"/>
          <p:nvPr/>
        </p:nvSpPr>
        <p:spPr>
          <a:xfrm>
            <a:off x="7452320" y="1844824"/>
            <a:ext cx="2011861" cy="461665"/>
          </a:xfrm>
          <a:prstGeom prst="rect">
            <a:avLst/>
          </a:prstGeom>
          <a:noFill/>
        </p:spPr>
        <p:txBody>
          <a:bodyPr wrap="square" rtlCol="0">
            <a:spAutoFit/>
          </a:bodyPr>
          <a:lstStyle/>
          <a:p>
            <a:r>
              <a:rPr lang="en-US" sz="1200" b="1" dirty="0" smtClean="0">
                <a:solidFill>
                  <a:srgbClr val="37B9C3"/>
                </a:solidFill>
              </a:rPr>
              <a:t>Domestic </a:t>
            </a:r>
            <a:r>
              <a:rPr lang="en-US" sz="1200" b="1" smtClean="0">
                <a:solidFill>
                  <a:srgbClr val="37B9C3"/>
                </a:solidFill>
              </a:rPr>
              <a:t>energy efficiency</a:t>
            </a:r>
            <a:endParaRPr lang="en-US" sz="1200" b="1" dirty="0">
              <a:solidFill>
                <a:srgbClr val="37B9C3"/>
              </a:solidFill>
            </a:endParaRPr>
          </a:p>
        </p:txBody>
      </p:sp>
      <p:sp>
        <p:nvSpPr>
          <p:cNvPr id="30" name="TextBox 29"/>
          <p:cNvSpPr txBox="1"/>
          <p:nvPr/>
        </p:nvSpPr>
        <p:spPr>
          <a:xfrm>
            <a:off x="7740352" y="4798893"/>
            <a:ext cx="1300828" cy="646331"/>
          </a:xfrm>
          <a:prstGeom prst="rect">
            <a:avLst/>
          </a:prstGeom>
          <a:noFill/>
        </p:spPr>
        <p:txBody>
          <a:bodyPr wrap="square" rtlCol="0">
            <a:spAutoFit/>
          </a:bodyPr>
          <a:lstStyle/>
          <a:p>
            <a:r>
              <a:rPr lang="en-US" sz="1200" b="1" dirty="0" smtClean="0">
                <a:solidFill>
                  <a:srgbClr val="97BE0F"/>
                </a:solidFill>
              </a:rPr>
              <a:t>Non-domestic energy efficiency</a:t>
            </a:r>
            <a:endParaRPr lang="en-US" sz="1200" b="1" dirty="0">
              <a:solidFill>
                <a:srgbClr val="97BE0F"/>
              </a:solidFill>
            </a:endParaRPr>
          </a:p>
        </p:txBody>
      </p:sp>
      <p:sp>
        <p:nvSpPr>
          <p:cNvPr id="31" name="TextBox 30"/>
          <p:cNvSpPr txBox="1"/>
          <p:nvPr/>
        </p:nvSpPr>
        <p:spPr>
          <a:xfrm>
            <a:off x="5406911" y="5589240"/>
            <a:ext cx="1613361" cy="461665"/>
          </a:xfrm>
          <a:prstGeom prst="rect">
            <a:avLst/>
          </a:prstGeom>
          <a:noFill/>
        </p:spPr>
        <p:txBody>
          <a:bodyPr wrap="square" rtlCol="0">
            <a:spAutoFit/>
          </a:bodyPr>
          <a:lstStyle/>
          <a:p>
            <a:pPr algn="ctr"/>
            <a:r>
              <a:rPr lang="en-US" sz="1200" b="1" dirty="0" smtClean="0">
                <a:solidFill>
                  <a:srgbClr val="F17D00"/>
                </a:solidFill>
              </a:rPr>
              <a:t>District heating, domestic</a:t>
            </a:r>
            <a:endParaRPr lang="en-US" sz="1200" b="1" dirty="0">
              <a:solidFill>
                <a:srgbClr val="F17D00"/>
              </a:solidFill>
            </a:endParaRPr>
          </a:p>
        </p:txBody>
      </p:sp>
      <p:sp>
        <p:nvSpPr>
          <p:cNvPr id="32" name="TextBox 31"/>
          <p:cNvSpPr txBox="1"/>
          <p:nvPr/>
        </p:nvSpPr>
        <p:spPr>
          <a:xfrm>
            <a:off x="3563888" y="4869160"/>
            <a:ext cx="1632427" cy="461665"/>
          </a:xfrm>
          <a:prstGeom prst="rect">
            <a:avLst/>
          </a:prstGeom>
          <a:noFill/>
        </p:spPr>
        <p:txBody>
          <a:bodyPr wrap="square" rtlCol="0">
            <a:spAutoFit/>
          </a:bodyPr>
          <a:lstStyle/>
          <a:p>
            <a:pPr algn="r"/>
            <a:r>
              <a:rPr lang="en-US" sz="1200" b="1" dirty="0" smtClean="0">
                <a:solidFill>
                  <a:srgbClr val="E72D87"/>
                </a:solidFill>
              </a:rPr>
              <a:t>District heating, non-domestic</a:t>
            </a:r>
            <a:endParaRPr lang="en-US" sz="1200" b="1" dirty="0">
              <a:solidFill>
                <a:srgbClr val="E72D87"/>
              </a:solidFill>
            </a:endParaRPr>
          </a:p>
        </p:txBody>
      </p:sp>
      <p:sp>
        <p:nvSpPr>
          <p:cNvPr id="33" name="TextBox 32"/>
          <p:cNvSpPr txBox="1"/>
          <p:nvPr/>
        </p:nvSpPr>
        <p:spPr>
          <a:xfrm>
            <a:off x="3431118" y="2948315"/>
            <a:ext cx="1150610" cy="830997"/>
          </a:xfrm>
          <a:prstGeom prst="rect">
            <a:avLst/>
          </a:prstGeom>
          <a:noFill/>
        </p:spPr>
        <p:txBody>
          <a:bodyPr wrap="square" rtlCol="0">
            <a:spAutoFit/>
          </a:bodyPr>
          <a:lstStyle/>
          <a:p>
            <a:pPr algn="r"/>
            <a:r>
              <a:rPr lang="en-US" sz="1200" b="1" dirty="0" smtClean="0">
                <a:solidFill>
                  <a:srgbClr val="542282"/>
                </a:solidFill>
              </a:rPr>
              <a:t>Heat pumps &amp; biomass, domestic retrofit</a:t>
            </a:r>
            <a:endParaRPr lang="en-US" sz="1200" b="1" dirty="0">
              <a:solidFill>
                <a:srgbClr val="542282"/>
              </a:solidFill>
            </a:endParaRPr>
          </a:p>
        </p:txBody>
      </p:sp>
      <p:sp>
        <p:nvSpPr>
          <p:cNvPr id="34" name="TextBox 33"/>
          <p:cNvSpPr txBox="1"/>
          <p:nvPr/>
        </p:nvSpPr>
        <p:spPr>
          <a:xfrm>
            <a:off x="3635896" y="1923775"/>
            <a:ext cx="1632427" cy="461665"/>
          </a:xfrm>
          <a:prstGeom prst="rect">
            <a:avLst/>
          </a:prstGeom>
          <a:noFill/>
        </p:spPr>
        <p:txBody>
          <a:bodyPr wrap="square" rtlCol="0">
            <a:spAutoFit/>
          </a:bodyPr>
          <a:lstStyle/>
          <a:p>
            <a:pPr algn="r"/>
            <a:r>
              <a:rPr lang="en-US" sz="1200" b="1" dirty="0" err="1" smtClean="0">
                <a:solidFill>
                  <a:srgbClr val="00AAFF"/>
                </a:solidFill>
              </a:rPr>
              <a:t>Newbuild</a:t>
            </a:r>
            <a:r>
              <a:rPr lang="en-US" sz="1200" b="1" dirty="0" smtClean="0">
                <a:solidFill>
                  <a:srgbClr val="00AAFF"/>
                </a:solidFill>
              </a:rPr>
              <a:t> heat pumps</a:t>
            </a:r>
            <a:endParaRPr lang="en-US" sz="1200" b="1" dirty="0">
              <a:solidFill>
                <a:srgbClr val="00AAFF"/>
              </a:solidFill>
            </a:endParaRPr>
          </a:p>
        </p:txBody>
      </p:sp>
      <p:sp>
        <p:nvSpPr>
          <p:cNvPr id="35" name="TextBox 34"/>
          <p:cNvSpPr txBox="1"/>
          <p:nvPr/>
        </p:nvSpPr>
        <p:spPr>
          <a:xfrm>
            <a:off x="5037862" y="1148112"/>
            <a:ext cx="1467121" cy="646331"/>
          </a:xfrm>
          <a:prstGeom prst="rect">
            <a:avLst/>
          </a:prstGeom>
          <a:noFill/>
        </p:spPr>
        <p:txBody>
          <a:bodyPr wrap="square" rtlCol="0">
            <a:spAutoFit/>
          </a:bodyPr>
          <a:lstStyle/>
          <a:p>
            <a:pPr algn="r"/>
            <a:r>
              <a:rPr lang="en-US" sz="1200" b="1" dirty="0" smtClean="0">
                <a:solidFill>
                  <a:srgbClr val="005FAB"/>
                </a:solidFill>
              </a:rPr>
              <a:t>Heat pumps </a:t>
            </a:r>
            <a:r>
              <a:rPr lang="en-US" sz="1200" b="1" smtClean="0">
                <a:solidFill>
                  <a:srgbClr val="005FAB"/>
                </a:solidFill>
              </a:rPr>
              <a:t>and biomass, non-domestic</a:t>
            </a:r>
            <a:endParaRPr lang="en-US" sz="1200" b="1" dirty="0">
              <a:solidFill>
                <a:srgbClr val="005FAB"/>
              </a:solidFill>
            </a:endParaRPr>
          </a:p>
        </p:txBody>
      </p:sp>
      <p:cxnSp>
        <p:nvCxnSpPr>
          <p:cNvPr id="37" name="Straight Connector 36"/>
          <p:cNvCxnSpPr>
            <a:endCxn id="29" idx="1"/>
          </p:cNvCxnSpPr>
          <p:nvPr/>
        </p:nvCxnSpPr>
        <p:spPr>
          <a:xfrm flipV="1">
            <a:off x="7275072" y="2075657"/>
            <a:ext cx="177248" cy="230832"/>
          </a:xfrm>
          <a:prstGeom prst="line">
            <a:avLst/>
          </a:prstGeom>
          <a:ln w="25400">
            <a:solidFill>
              <a:srgbClr val="37B9C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0" idx="1"/>
          </p:cNvCxnSpPr>
          <p:nvPr/>
        </p:nvCxnSpPr>
        <p:spPr>
          <a:xfrm flipH="1" flipV="1">
            <a:off x="7596336" y="4961045"/>
            <a:ext cx="144016" cy="161014"/>
          </a:xfrm>
          <a:prstGeom prst="line">
            <a:avLst/>
          </a:prstGeom>
          <a:ln w="25400">
            <a:solidFill>
              <a:srgbClr val="97BE0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03864" y="5236898"/>
            <a:ext cx="67473" cy="352343"/>
          </a:xfrm>
          <a:prstGeom prst="line">
            <a:avLst/>
          </a:prstGeom>
          <a:ln w="25400">
            <a:solidFill>
              <a:srgbClr val="F17D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831575" y="4685686"/>
            <a:ext cx="206287" cy="165635"/>
          </a:xfrm>
          <a:prstGeom prst="line">
            <a:avLst/>
          </a:prstGeom>
          <a:ln w="25400">
            <a:solidFill>
              <a:srgbClr val="E72D8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542819" y="3212979"/>
            <a:ext cx="346817" cy="110751"/>
          </a:xfrm>
          <a:prstGeom prst="line">
            <a:avLst/>
          </a:prstGeom>
          <a:ln w="25400">
            <a:solidFill>
              <a:srgbClr val="5422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34" idx="3"/>
          </p:cNvCxnSpPr>
          <p:nvPr/>
        </p:nvCxnSpPr>
        <p:spPr>
          <a:xfrm flipH="1" flipV="1">
            <a:off x="5268323" y="2154608"/>
            <a:ext cx="184106" cy="221048"/>
          </a:xfrm>
          <a:prstGeom prst="line">
            <a:avLst/>
          </a:prstGeom>
          <a:ln w="25400">
            <a:solidFill>
              <a:srgbClr val="00AA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012160" y="1823627"/>
            <a:ext cx="145357" cy="735596"/>
          </a:xfrm>
          <a:prstGeom prst="line">
            <a:avLst/>
          </a:prstGeom>
          <a:ln w="25400">
            <a:solidFill>
              <a:srgbClr val="005F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5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7025" y="225363"/>
            <a:ext cx="8489950" cy="899381"/>
          </a:xfrm>
        </p:spPr>
        <p:txBody>
          <a:bodyPr/>
          <a:lstStyle/>
          <a:p>
            <a:r>
              <a:rPr lang="en-GB" dirty="0" smtClean="0"/>
              <a:t>Decarbonisation – Beyond CRCEES</a:t>
            </a:r>
            <a:endParaRPr lang="en-GB" dirty="0"/>
          </a:p>
        </p:txBody>
      </p:sp>
      <p:sp>
        <p:nvSpPr>
          <p:cNvPr id="6" name="Slide Number Placeholder 5"/>
          <p:cNvSpPr>
            <a:spLocks noGrp="1"/>
          </p:cNvSpPr>
          <p:nvPr>
            <p:ph type="sldNum" sz="quarter" idx="13"/>
          </p:nvPr>
        </p:nvSpPr>
        <p:spPr/>
        <p:txBody>
          <a:bodyPr/>
          <a:lstStyle/>
          <a:p>
            <a:fld id="{733122C9-A0B9-462F-8757-0847AD287B63}" type="slidenum">
              <a:rPr lang="fr-FR" smtClean="0"/>
              <a:pPr/>
              <a:t>25</a:t>
            </a:fld>
            <a:endParaRPr lang="fr-FR"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824" y="1453254"/>
            <a:ext cx="8316416" cy="4882836"/>
          </a:xfrm>
          <a:prstGeom prst="rect">
            <a:avLst/>
          </a:prstGeom>
        </p:spPr>
      </p:pic>
    </p:spTree>
    <p:extLst>
      <p:ext uri="{BB962C8B-B14F-4D97-AF65-F5344CB8AC3E}">
        <p14:creationId xmlns:p14="http://schemas.microsoft.com/office/powerpoint/2010/main" val="3767842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What is Climate Local?</a:t>
            </a:r>
            <a:endParaRPr lang="en-GB" dirty="0"/>
          </a:p>
        </p:txBody>
      </p:sp>
      <p:sp>
        <p:nvSpPr>
          <p:cNvPr id="8" name="Subtitle 7"/>
          <p:cNvSpPr>
            <a:spLocks noGrp="1"/>
          </p:cNvSpPr>
          <p:nvPr>
            <p:ph type="subTitle" idx="1"/>
          </p:nvPr>
        </p:nvSpPr>
        <p:spPr/>
        <p:txBody>
          <a:bodyPr/>
          <a:lstStyle/>
          <a:p>
            <a:endParaRPr lang="en-GB" dirty="0"/>
          </a:p>
        </p:txBody>
      </p:sp>
      <p:sp>
        <p:nvSpPr>
          <p:cNvPr id="4" name="Date Placeholder 3"/>
          <p:cNvSpPr>
            <a:spLocks noGrp="1"/>
          </p:cNvSpPr>
          <p:nvPr>
            <p:ph type="dt" sz="half" idx="10"/>
          </p:nvPr>
        </p:nvSpPr>
        <p:spPr/>
        <p:txBody>
          <a:bodyPr/>
          <a:lstStyle/>
          <a:p>
            <a:pPr algn="l"/>
            <a:fld id="{D99C6751-0AF4-4545-BDA1-3099C6B29C21}" type="datetime1">
              <a:rPr lang="fr-FR" smtClean="0"/>
              <a:pPr algn="l"/>
              <a:t>23/02/2017</a:t>
            </a:fld>
            <a:endParaRPr lang="fr-FR" dirty="0"/>
          </a:p>
        </p:txBody>
      </p:sp>
      <p:sp>
        <p:nvSpPr>
          <p:cNvPr id="5" name="Footer Placeholder 4"/>
          <p:cNvSpPr>
            <a:spLocks noGrp="1"/>
          </p:cNvSpPr>
          <p:nvPr>
            <p:ph type="ftr" sz="quarter" idx="11"/>
          </p:nvPr>
        </p:nvSpPr>
        <p:spPr/>
        <p:txBody>
          <a:bodyPr/>
          <a:lstStyle/>
          <a:p>
            <a:pPr algn="l"/>
            <a:r>
              <a:rPr lang="en-US" smtClean="0"/>
              <a:t>Decentralised Solutions LoA - Internal Presentation</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26</a:t>
            </a:fld>
            <a:endParaRPr lang="fr-FR" dirty="0"/>
          </a:p>
        </p:txBody>
      </p:sp>
    </p:spTree>
    <p:extLst>
      <p:ext uri="{BB962C8B-B14F-4D97-AF65-F5344CB8AC3E}">
        <p14:creationId xmlns:p14="http://schemas.microsoft.com/office/powerpoint/2010/main" val="30574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What is Climate Local?</a:t>
            </a:r>
            <a:endParaRPr lang="en-GB" dirty="0"/>
          </a:p>
        </p:txBody>
      </p:sp>
      <p:sp>
        <p:nvSpPr>
          <p:cNvPr id="8" name="Subtitle 7"/>
          <p:cNvSpPr>
            <a:spLocks noGrp="1"/>
          </p:cNvSpPr>
          <p:nvPr>
            <p:ph type="subTitle" idx="1"/>
          </p:nvPr>
        </p:nvSpPr>
        <p:spPr/>
        <p:txBody>
          <a:bodyPr/>
          <a:lstStyle/>
          <a:p>
            <a:endParaRPr lang="en-GB" dirty="0"/>
          </a:p>
        </p:txBody>
      </p:sp>
      <p:sp>
        <p:nvSpPr>
          <p:cNvPr id="4" name="Date Placeholder 3"/>
          <p:cNvSpPr>
            <a:spLocks noGrp="1"/>
          </p:cNvSpPr>
          <p:nvPr>
            <p:ph type="dt" sz="half" idx="10"/>
          </p:nvPr>
        </p:nvSpPr>
        <p:spPr/>
        <p:txBody>
          <a:bodyPr/>
          <a:lstStyle/>
          <a:p>
            <a:pPr algn="l"/>
            <a:fld id="{D99C6751-0AF4-4545-BDA1-3099C6B29C21}" type="datetime1">
              <a:rPr lang="fr-FR" smtClean="0"/>
              <a:pPr algn="l"/>
              <a:t>23/02/2017</a:t>
            </a:fld>
            <a:endParaRPr lang="fr-FR" dirty="0"/>
          </a:p>
        </p:txBody>
      </p:sp>
      <p:sp>
        <p:nvSpPr>
          <p:cNvPr id="5" name="Footer Placeholder 4"/>
          <p:cNvSpPr>
            <a:spLocks noGrp="1"/>
          </p:cNvSpPr>
          <p:nvPr>
            <p:ph type="ftr" sz="quarter" idx="11"/>
          </p:nvPr>
        </p:nvSpPr>
        <p:spPr/>
        <p:txBody>
          <a:bodyPr/>
          <a:lstStyle/>
          <a:p>
            <a:pPr algn="l"/>
            <a:r>
              <a:rPr lang="en-US" smtClean="0"/>
              <a:t>Decentralised Solutions LoA - Internal Presentation</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27</a:t>
            </a:fld>
            <a:endParaRPr lang="fr-FR" dirty="0"/>
          </a:p>
        </p:txBody>
      </p:sp>
    </p:spTree>
    <p:extLst>
      <p:ext uri="{BB962C8B-B14F-4D97-AF65-F5344CB8AC3E}">
        <p14:creationId xmlns:p14="http://schemas.microsoft.com/office/powerpoint/2010/main" val="30574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342900" indent="-342900">
              <a:buFont typeface="Arial" panose="020B0604020202020204" pitchFamily="34" charset="0"/>
              <a:buChar char="•"/>
            </a:pPr>
            <a:r>
              <a:rPr lang="en-US" dirty="0"/>
              <a:t>Provides a platform owned and led by councils, to promote activity on climate change and demonstrate leadership locally and nationally.</a:t>
            </a:r>
          </a:p>
          <a:p>
            <a:pPr marL="342900" indent="-342900">
              <a:buFont typeface="Arial" panose="020B0604020202020204" pitchFamily="34" charset="0"/>
              <a:buChar char="•"/>
            </a:pPr>
            <a:r>
              <a:rPr lang="en-US" dirty="0"/>
              <a:t>Supports local authorities to share good practice and identify other authorities undertaking similar initiatives, to support joint working and the sharing of experience and ideas.</a:t>
            </a:r>
          </a:p>
          <a:p>
            <a:pPr marL="342900" indent="-342900">
              <a:buFont typeface="Arial" panose="020B0604020202020204" pitchFamily="34" charset="0"/>
              <a:buChar char="•"/>
            </a:pPr>
            <a:r>
              <a:rPr lang="en-US" dirty="0"/>
              <a:t>Provides practical tools and advice to councils on climate change issues.</a:t>
            </a:r>
          </a:p>
          <a:p>
            <a:pPr marL="342900" indent="-342900">
              <a:buFont typeface="Arial" panose="020B0604020202020204" pitchFamily="34" charset="0"/>
              <a:buChar char="•"/>
            </a:pPr>
            <a:r>
              <a:rPr lang="en-US" dirty="0"/>
              <a:t>Raises the profile of carbon reduction and adaptation nationally.</a:t>
            </a:r>
          </a:p>
          <a:p>
            <a:pPr marL="342900" indent="-342900">
              <a:buFont typeface="Arial" panose="020B0604020202020204" pitchFamily="34" charset="0"/>
              <a:buChar char="•"/>
            </a:pPr>
            <a:endParaRPr lang="en-GB" dirty="0"/>
          </a:p>
        </p:txBody>
      </p:sp>
      <p:sp>
        <p:nvSpPr>
          <p:cNvPr id="8" name="Text Placeholder 7"/>
          <p:cNvSpPr>
            <a:spLocks noGrp="1"/>
          </p:cNvSpPr>
          <p:nvPr>
            <p:ph type="body" sz="quarter" idx="10"/>
          </p:nvPr>
        </p:nvSpPr>
        <p:spPr/>
        <p:txBody>
          <a:bodyPr/>
          <a:lstStyle/>
          <a:p>
            <a:r>
              <a:rPr lang="en-US" dirty="0"/>
              <a:t>Climate Local supports local authorities in the following ways:</a:t>
            </a:r>
          </a:p>
        </p:txBody>
      </p:sp>
      <p:sp>
        <p:nvSpPr>
          <p:cNvPr id="4" name="Date Placeholder 3"/>
          <p:cNvSpPr>
            <a:spLocks noGrp="1"/>
          </p:cNvSpPr>
          <p:nvPr>
            <p:ph type="dt" sz="half" idx="11"/>
          </p:nvPr>
        </p:nvSpPr>
        <p:spPr/>
        <p:txBody>
          <a:bodyPr/>
          <a:lstStyle/>
          <a:p>
            <a:fld id="{EC1927CB-5FAF-47DC-A14A-96B00E3C6700}" type="datetime1">
              <a:rPr lang="en-GB" smtClean="0"/>
              <a:t>23/02/2017</a:t>
            </a:fld>
            <a:endParaRPr lang="en-GB"/>
          </a:p>
        </p:txBody>
      </p:sp>
      <p:sp>
        <p:nvSpPr>
          <p:cNvPr id="5" name="Footer Placeholder 4"/>
          <p:cNvSpPr>
            <a:spLocks noGrp="1"/>
          </p:cNvSpPr>
          <p:nvPr>
            <p:ph type="ftr" sz="quarter" idx="12"/>
          </p:nvPr>
        </p:nvSpPr>
        <p:spPr/>
        <p:txBody>
          <a:bodyPr/>
          <a:lstStyle/>
          <a:p>
            <a:endParaRPr lang="en-GB"/>
          </a:p>
        </p:txBody>
      </p:sp>
      <p:sp>
        <p:nvSpPr>
          <p:cNvPr id="6" name="Slide Number Placeholder 5"/>
          <p:cNvSpPr>
            <a:spLocks noGrp="1"/>
          </p:cNvSpPr>
          <p:nvPr>
            <p:ph type="sldNum" sz="quarter" idx="13"/>
          </p:nvPr>
        </p:nvSpPr>
        <p:spPr/>
        <p:txBody>
          <a:bodyPr/>
          <a:lstStyle/>
          <a:p>
            <a:fld id="{9A882AEC-7AF9-4666-9226-592AB1BD4545}" type="slidenum">
              <a:rPr lang="en-GB" smtClean="0"/>
              <a:t>28</a:t>
            </a:fld>
            <a:endParaRPr lang="en-GB"/>
          </a:p>
        </p:txBody>
      </p:sp>
    </p:spTree>
    <p:extLst>
      <p:ext uri="{BB962C8B-B14F-4D97-AF65-F5344CB8AC3E}">
        <p14:creationId xmlns:p14="http://schemas.microsoft.com/office/powerpoint/2010/main" val="1974894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GB" sz="2400" dirty="0" smtClean="0"/>
              <a:t>Overarching themes of the program</a:t>
            </a:r>
          </a:p>
          <a:p>
            <a:pPr marL="342900" indent="-342900">
              <a:buFont typeface="Arial" panose="020B0604020202020204" pitchFamily="34" charset="0"/>
              <a:buChar char="•"/>
            </a:pPr>
            <a:r>
              <a:rPr lang="en-GB" sz="2400" dirty="0" smtClean="0"/>
              <a:t>Low Carbon Pathways</a:t>
            </a:r>
          </a:p>
          <a:p>
            <a:pPr marL="342900" indent="-342900">
              <a:buFont typeface="Arial" panose="020B0604020202020204" pitchFamily="34" charset="0"/>
              <a:buChar char="•"/>
            </a:pPr>
            <a:r>
              <a:rPr lang="en-GB" sz="2400" dirty="0" smtClean="0"/>
              <a:t>Climate Resilience</a:t>
            </a:r>
            <a:endParaRPr lang="en-GB" sz="2400" dirty="0"/>
          </a:p>
        </p:txBody>
      </p:sp>
      <p:sp>
        <p:nvSpPr>
          <p:cNvPr id="8" name="Text Placeholder 7"/>
          <p:cNvSpPr>
            <a:spLocks noGrp="1"/>
          </p:cNvSpPr>
          <p:nvPr>
            <p:ph type="body" sz="quarter" idx="10"/>
          </p:nvPr>
        </p:nvSpPr>
        <p:spPr/>
        <p:txBody>
          <a:bodyPr/>
          <a:lstStyle/>
          <a:p>
            <a:r>
              <a:rPr lang="en-GB" dirty="0" smtClean="0"/>
              <a:t>Climate Local – Analysis of Existing Plans	</a:t>
            </a:r>
            <a:endParaRPr lang="en-GB" dirty="0"/>
          </a:p>
        </p:txBody>
      </p:sp>
      <p:sp>
        <p:nvSpPr>
          <p:cNvPr id="4" name="Date Placeholder 3"/>
          <p:cNvSpPr>
            <a:spLocks noGrp="1"/>
          </p:cNvSpPr>
          <p:nvPr>
            <p:ph type="dt" sz="half" idx="11"/>
          </p:nvPr>
        </p:nvSpPr>
        <p:spPr/>
        <p:txBody>
          <a:bodyPr/>
          <a:lstStyle/>
          <a:p>
            <a:fld id="{7405A98C-3605-494E-8ADE-AF55ED528E1B}" type="datetime1">
              <a:rPr lang="en-GB" smtClean="0"/>
              <a:t>23/02/2017</a:t>
            </a:fld>
            <a:endParaRPr lang="en-GB"/>
          </a:p>
        </p:txBody>
      </p:sp>
      <p:sp>
        <p:nvSpPr>
          <p:cNvPr id="5" name="Footer Placeholder 4"/>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9A882AEC-7AF9-4666-9226-592AB1BD4545}" type="slidenum">
              <a:rPr lang="en-GB" smtClean="0"/>
              <a:t>29</a:t>
            </a:fld>
            <a:endParaRPr lang="en-GB"/>
          </a:p>
        </p:txBody>
      </p:sp>
    </p:spTree>
    <p:extLst>
      <p:ext uri="{BB962C8B-B14F-4D97-AF65-F5344CB8AC3E}">
        <p14:creationId xmlns:p14="http://schemas.microsoft.com/office/powerpoint/2010/main" val="1110219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685800" y="2130425"/>
            <a:ext cx="7772400" cy="1470025"/>
          </a:xfrm>
        </p:spPr>
        <p:txBody>
          <a:bodyPr/>
          <a:lstStyle/>
          <a:p>
            <a:r>
              <a:rPr lang="en-GB" altLang="en-US" smtClean="0">
                <a:ea typeface="ＭＳ Ｐゴシック" pitchFamily="34" charset="-128"/>
              </a:rPr>
              <a:t>Energy &amp; Carbon Workshop </a:t>
            </a:r>
            <a:br>
              <a:rPr lang="en-GB" altLang="en-US" smtClean="0">
                <a:ea typeface="ＭＳ Ｐゴシック" pitchFamily="34" charset="-128"/>
              </a:rPr>
            </a:br>
            <a:r>
              <a:rPr lang="en-GB" altLang="en-US" smtClean="0">
                <a:ea typeface="ＭＳ Ｐゴシック" pitchFamily="34" charset="-128"/>
              </a:rPr>
              <a:t>Turning the Curve</a:t>
            </a:r>
            <a:br>
              <a:rPr lang="en-GB" altLang="en-US" smtClean="0">
                <a:ea typeface="ＭＳ Ｐゴシック" pitchFamily="34" charset="-128"/>
              </a:rPr>
            </a:br>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Welcome</a:t>
            </a:r>
          </a:p>
        </p:txBody>
      </p:sp>
      <p:sp>
        <p:nvSpPr>
          <p:cNvPr id="2051" name="Subtitle 5"/>
          <p:cNvSpPr>
            <a:spLocks noGrp="1"/>
          </p:cNvSpPr>
          <p:nvPr>
            <p:ph type="subTitle" idx="1"/>
          </p:nvPr>
        </p:nvSpPr>
        <p:spPr/>
        <p:txBody>
          <a:bodyPr/>
          <a:lstStyle/>
          <a:p>
            <a:pPr>
              <a:defRPr/>
            </a:pPr>
            <a:endParaRPr lang="en-GB" dirty="0" smtClean="0"/>
          </a:p>
          <a:p>
            <a:pPr>
              <a:defRPr/>
            </a:pPr>
            <a:r>
              <a:rPr lang="en-GB" dirty="0" smtClean="0">
                <a:solidFill>
                  <a:schemeClr val="tx1"/>
                </a:solidFill>
              </a:rPr>
              <a:t>Tony </a:t>
            </a:r>
            <a:r>
              <a:rPr lang="en-GB" dirty="0">
                <a:solidFill>
                  <a:schemeClr val="tx1"/>
                </a:solidFill>
              </a:rPr>
              <a:t>Neul</a:t>
            </a:r>
          </a:p>
          <a:p>
            <a:pPr>
              <a:defRPr/>
            </a:pPr>
            <a:r>
              <a:rPr lang="en-GB" dirty="0">
                <a:solidFill>
                  <a:schemeClr val="tx1"/>
                </a:solidFill>
              </a:rPr>
              <a:t>Strategic Commissioning Lead</a:t>
            </a:r>
          </a:p>
          <a:p>
            <a:pPr>
              <a:defRPr/>
            </a:pPr>
            <a:endParaRPr lang="en-GB" altLang="en-US" dirty="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t="6042"/>
          <a:stretch/>
        </p:blipFill>
        <p:spPr>
          <a:xfrm>
            <a:off x="488730" y="1324296"/>
            <a:ext cx="7993117" cy="4964771"/>
          </a:xfrm>
        </p:spPr>
      </p:pic>
      <p:sp>
        <p:nvSpPr>
          <p:cNvPr id="8" name="Text Placeholder 7"/>
          <p:cNvSpPr>
            <a:spLocks noGrp="1"/>
          </p:cNvSpPr>
          <p:nvPr>
            <p:ph type="body" sz="quarter" idx="10"/>
          </p:nvPr>
        </p:nvSpPr>
        <p:spPr/>
        <p:txBody>
          <a:bodyPr/>
          <a:lstStyle/>
          <a:p>
            <a:r>
              <a:rPr lang="en-GB" dirty="0" smtClean="0"/>
              <a:t>Climate Local – Low Carbon Pathways</a:t>
            </a:r>
            <a:endParaRPr lang="en-GB" dirty="0"/>
          </a:p>
        </p:txBody>
      </p:sp>
      <p:sp>
        <p:nvSpPr>
          <p:cNvPr id="4" name="Date Placeholder 3"/>
          <p:cNvSpPr>
            <a:spLocks noGrp="1"/>
          </p:cNvSpPr>
          <p:nvPr>
            <p:ph type="dt" sz="half" idx="11"/>
          </p:nvPr>
        </p:nvSpPr>
        <p:spPr/>
        <p:txBody>
          <a:bodyPr/>
          <a:lstStyle/>
          <a:p>
            <a:fld id="{E5785E27-66A9-4D2B-8CC8-24DB750AE98A}" type="datetime1">
              <a:rPr lang="en-GB" smtClean="0"/>
              <a:t>23/02/2017</a:t>
            </a:fld>
            <a:endParaRPr lang="en-GB"/>
          </a:p>
        </p:txBody>
      </p:sp>
      <p:sp>
        <p:nvSpPr>
          <p:cNvPr id="5" name="Footer Placeholder 4"/>
          <p:cNvSpPr>
            <a:spLocks noGrp="1"/>
          </p:cNvSpPr>
          <p:nvPr>
            <p:ph type="ftr" sz="quarter" idx="12"/>
          </p:nvPr>
        </p:nvSpPr>
        <p:spPr/>
        <p:txBody>
          <a:bodyPr/>
          <a:lstStyle/>
          <a:p>
            <a:endParaRPr lang="en-GB"/>
          </a:p>
        </p:txBody>
      </p:sp>
      <p:sp>
        <p:nvSpPr>
          <p:cNvPr id="6" name="Slide Number Placeholder 5"/>
          <p:cNvSpPr>
            <a:spLocks noGrp="1"/>
          </p:cNvSpPr>
          <p:nvPr>
            <p:ph type="sldNum" sz="quarter" idx="13"/>
          </p:nvPr>
        </p:nvSpPr>
        <p:spPr/>
        <p:txBody>
          <a:bodyPr/>
          <a:lstStyle/>
          <a:p>
            <a:fld id="{9A882AEC-7AF9-4666-9226-592AB1BD4545}" type="slidenum">
              <a:rPr lang="en-GB" smtClean="0"/>
              <a:t>30</a:t>
            </a:fld>
            <a:endParaRPr lang="en-GB"/>
          </a:p>
        </p:txBody>
      </p:sp>
    </p:spTree>
    <p:extLst>
      <p:ext uri="{BB962C8B-B14F-4D97-AF65-F5344CB8AC3E}">
        <p14:creationId xmlns:p14="http://schemas.microsoft.com/office/powerpoint/2010/main" val="1310968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4855" y="1051782"/>
            <a:ext cx="7267904" cy="5277278"/>
          </a:xfrm>
        </p:spPr>
      </p:pic>
      <p:sp>
        <p:nvSpPr>
          <p:cNvPr id="8" name="Text Placeholder 7"/>
          <p:cNvSpPr>
            <a:spLocks noGrp="1"/>
          </p:cNvSpPr>
          <p:nvPr>
            <p:ph type="body" sz="quarter" idx="10"/>
          </p:nvPr>
        </p:nvSpPr>
        <p:spPr/>
        <p:txBody>
          <a:bodyPr/>
          <a:lstStyle/>
          <a:p>
            <a:r>
              <a:rPr lang="en-GB" dirty="0" smtClean="0"/>
              <a:t>Climate Local – Climate Resilience</a:t>
            </a:r>
            <a:endParaRPr lang="en-GB" dirty="0"/>
          </a:p>
        </p:txBody>
      </p:sp>
      <p:sp>
        <p:nvSpPr>
          <p:cNvPr id="4" name="Date Placeholder 3"/>
          <p:cNvSpPr>
            <a:spLocks noGrp="1"/>
          </p:cNvSpPr>
          <p:nvPr>
            <p:ph type="dt" sz="half" idx="11"/>
          </p:nvPr>
        </p:nvSpPr>
        <p:spPr/>
        <p:txBody>
          <a:bodyPr/>
          <a:lstStyle/>
          <a:p>
            <a:fld id="{C3A36C59-B755-4621-9D55-3DCF7B7D0B3F}" type="datetime1">
              <a:rPr lang="en-GB" smtClean="0"/>
              <a:t>23/02/2017</a:t>
            </a:fld>
            <a:endParaRPr lang="en-GB"/>
          </a:p>
        </p:txBody>
      </p:sp>
      <p:sp>
        <p:nvSpPr>
          <p:cNvPr id="5" name="Footer Placeholder 4"/>
          <p:cNvSpPr>
            <a:spLocks noGrp="1"/>
          </p:cNvSpPr>
          <p:nvPr>
            <p:ph type="ftr" sz="quarter" idx="12"/>
          </p:nvPr>
        </p:nvSpPr>
        <p:spPr/>
        <p:txBody>
          <a:bodyPr/>
          <a:lstStyle/>
          <a:p>
            <a:endParaRPr lang="en-GB"/>
          </a:p>
        </p:txBody>
      </p:sp>
      <p:sp>
        <p:nvSpPr>
          <p:cNvPr id="6" name="Slide Number Placeholder 5"/>
          <p:cNvSpPr>
            <a:spLocks noGrp="1"/>
          </p:cNvSpPr>
          <p:nvPr>
            <p:ph type="sldNum" sz="quarter" idx="13"/>
          </p:nvPr>
        </p:nvSpPr>
        <p:spPr/>
        <p:txBody>
          <a:bodyPr/>
          <a:lstStyle/>
          <a:p>
            <a:fld id="{9A882AEC-7AF9-4666-9226-592AB1BD4545}" type="slidenum">
              <a:rPr lang="en-GB" smtClean="0"/>
              <a:t>31</a:t>
            </a:fld>
            <a:endParaRPr lang="en-GB"/>
          </a:p>
        </p:txBody>
      </p:sp>
    </p:spTree>
    <p:extLst>
      <p:ext uri="{BB962C8B-B14F-4D97-AF65-F5344CB8AC3E}">
        <p14:creationId xmlns:p14="http://schemas.microsoft.com/office/powerpoint/2010/main" val="1063453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1"/>
          </p:nvPr>
        </p:nvSpPr>
        <p:spPr/>
        <p:txBody>
          <a:bodyPr/>
          <a:lstStyle/>
          <a:p>
            <a:pPr algn="l"/>
            <a:r>
              <a:rPr lang="en-US" dirty="0" smtClean="0"/>
              <a:t>00/00/2015</a:t>
            </a:r>
            <a:endParaRPr lang="en-US" dirty="0"/>
          </a:p>
        </p:txBody>
      </p:sp>
      <p:sp>
        <p:nvSpPr>
          <p:cNvPr id="5" name="Espace réservé du pied de page 4"/>
          <p:cNvSpPr>
            <a:spLocks noGrp="1"/>
          </p:cNvSpPr>
          <p:nvPr>
            <p:ph type="ftr" sz="quarter" idx="12"/>
          </p:nvPr>
        </p:nvSpPr>
        <p:spPr/>
        <p:txBody>
          <a:bodyPr/>
          <a:lstStyle/>
          <a:p>
            <a:pPr algn="l"/>
            <a:r>
              <a:rPr lang="en-US" dirty="0" smtClean="0"/>
              <a:t>PRESENTATION TITLE ( FOOTER CAN BE PERSONALIZED AS FOLLOW: INSERT / HEADER AND FOOTER")</a:t>
            </a:r>
            <a:endParaRPr lang="en-US" dirty="0"/>
          </a:p>
        </p:txBody>
      </p:sp>
      <p:sp>
        <p:nvSpPr>
          <p:cNvPr id="6" name="Espace réservé du numéro de diapositive 5"/>
          <p:cNvSpPr>
            <a:spLocks noGrp="1"/>
          </p:cNvSpPr>
          <p:nvPr>
            <p:ph type="sldNum" sz="quarter" idx="13"/>
          </p:nvPr>
        </p:nvSpPr>
        <p:spPr/>
        <p:txBody>
          <a:bodyPr/>
          <a:lstStyle/>
          <a:p>
            <a:fld id="{733122C9-A0B9-462F-8757-0847AD287B63}" type="slidenum">
              <a:rPr lang="en-US" smtClean="0"/>
              <a:pPr/>
              <a:t>32</a:t>
            </a:fld>
            <a:endParaRPr lang="en-US" dirty="0"/>
          </a:p>
        </p:txBody>
      </p:sp>
      <p:sp>
        <p:nvSpPr>
          <p:cNvPr id="8" name="Text Placeholder 7"/>
          <p:cNvSpPr>
            <a:spLocks noGrp="1"/>
          </p:cNvSpPr>
          <p:nvPr>
            <p:ph type="body" sz="quarter" idx="10"/>
          </p:nvPr>
        </p:nvSpPr>
        <p:spPr>
          <a:xfrm>
            <a:off x="311604" y="260648"/>
            <a:ext cx="8489950" cy="899381"/>
          </a:xfrm>
        </p:spPr>
        <p:txBody>
          <a:bodyPr/>
          <a:lstStyle/>
          <a:p>
            <a:r>
              <a:rPr lang="en-GB" dirty="0"/>
              <a:t>North </a:t>
            </a:r>
            <a:r>
              <a:rPr lang="en-GB" dirty="0" smtClean="0"/>
              <a:t>East Lincolnshire </a:t>
            </a:r>
            <a:r>
              <a:rPr lang="en-GB" dirty="0"/>
              <a:t>Council</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853" y="1623691"/>
            <a:ext cx="1054803" cy="705045"/>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851" y="2564904"/>
            <a:ext cx="1054803" cy="705970"/>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850" y="3501008"/>
            <a:ext cx="1054804" cy="704592"/>
          </a:xfrm>
          <a:prstGeom prst="rect">
            <a:avLst/>
          </a:prstGeom>
        </p:spPr>
      </p:pic>
      <p:sp>
        <p:nvSpPr>
          <p:cNvPr id="15" name="Rectangle 14"/>
          <p:cNvSpPr/>
          <p:nvPr/>
        </p:nvSpPr>
        <p:spPr>
          <a:xfrm>
            <a:off x="1534020" y="1575951"/>
            <a:ext cx="3168352" cy="3539430"/>
          </a:xfrm>
          <a:prstGeom prst="rect">
            <a:avLst/>
          </a:prstGeom>
        </p:spPr>
        <p:txBody>
          <a:bodyPr wrap="square">
            <a:spAutoFit/>
          </a:bodyPr>
          <a:lstStyle/>
          <a:p>
            <a:pPr marL="457200" lvl="0" indent="-457200" algn="just">
              <a:buFont typeface="Wingdings" panose="05000000000000000000" pitchFamily="2" charset="2"/>
              <a:buChar char="ü"/>
            </a:pPr>
            <a:r>
              <a:rPr lang="en-GB" sz="1600" dirty="0" smtClean="0">
                <a:latin typeface="Arial" panose="020B0604020202020204" pitchFamily="34" charset="0"/>
                <a:cs typeface="Arial" panose="020B0604020202020204" pitchFamily="34" charset="0"/>
              </a:rPr>
              <a:t>By 2032, UK’s leading region for low-carbon energy and the UK capital of the renewable energy industry. </a:t>
            </a:r>
          </a:p>
          <a:p>
            <a:pPr lvl="0" algn="just"/>
            <a:endParaRPr lang="en-GB" sz="1600" dirty="0" smtClean="0">
              <a:latin typeface="Arial" panose="020B0604020202020204" pitchFamily="34" charset="0"/>
              <a:cs typeface="Arial" panose="020B0604020202020204" pitchFamily="34" charset="0"/>
            </a:endParaRPr>
          </a:p>
          <a:p>
            <a:pPr marL="457200" lvl="0" indent="-457200" algn="just">
              <a:buFont typeface="Wingdings" panose="05000000000000000000" pitchFamily="2" charset="2"/>
              <a:buChar char="ü"/>
            </a:pPr>
            <a:r>
              <a:rPr lang="en-GB" sz="1600" dirty="0" smtClean="0">
                <a:latin typeface="Arial" panose="020B0604020202020204" pitchFamily="34" charset="0"/>
                <a:cs typeface="Arial" panose="020B0604020202020204" pitchFamily="34" charset="0"/>
              </a:rPr>
              <a:t>Deliver strategic and economic advantage for its businesses and affordable heat and power for its communities. </a:t>
            </a:r>
          </a:p>
          <a:p>
            <a:pPr lvl="0" algn="just"/>
            <a:endParaRPr lang="en-GB" sz="1600" dirty="0" smtClean="0">
              <a:latin typeface="Arial" panose="020B0604020202020204" pitchFamily="34" charset="0"/>
              <a:cs typeface="Arial" panose="020B0604020202020204" pitchFamily="34" charset="0"/>
            </a:endParaRPr>
          </a:p>
          <a:p>
            <a:pPr marL="457200" lvl="0" indent="-457200" algn="just">
              <a:buFont typeface="Wingdings" panose="05000000000000000000" pitchFamily="2" charset="2"/>
              <a:buChar char="ü"/>
            </a:pPr>
            <a:r>
              <a:rPr lang="en-GB" sz="1600" dirty="0" smtClean="0">
                <a:latin typeface="Arial" panose="020B0604020202020204" pitchFamily="34" charset="0"/>
                <a:cs typeface="Arial" panose="020B0604020202020204" pitchFamily="34" charset="0"/>
              </a:rPr>
              <a:t>Carbon Neutral Borough by 2050. </a:t>
            </a:r>
            <a:endParaRPr lang="en-GB"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0032" y="1580285"/>
            <a:ext cx="3548467" cy="2407735"/>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60232" y="4027650"/>
            <a:ext cx="1748267" cy="1176326"/>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60032" y="4027650"/>
            <a:ext cx="1749192" cy="1176326"/>
          </a:xfrm>
          <a:prstGeom prst="rect">
            <a:avLst/>
          </a:prstGeom>
        </p:spPr>
      </p:pic>
    </p:spTree>
    <p:extLst>
      <p:ext uri="{BB962C8B-B14F-4D97-AF65-F5344CB8AC3E}">
        <p14:creationId xmlns:p14="http://schemas.microsoft.com/office/powerpoint/2010/main" val="1608353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6845" y="1808163"/>
            <a:ext cx="5690310" cy="4233862"/>
          </a:xfrm>
        </p:spPr>
      </p:pic>
      <p:sp>
        <p:nvSpPr>
          <p:cNvPr id="3" name="Text Placeholder 2"/>
          <p:cNvSpPr>
            <a:spLocks noGrp="1"/>
          </p:cNvSpPr>
          <p:nvPr>
            <p:ph type="body" sz="quarter" idx="10"/>
          </p:nvPr>
        </p:nvSpPr>
        <p:spPr/>
        <p:txBody>
          <a:bodyPr/>
          <a:lstStyle/>
          <a:p>
            <a:r>
              <a:rPr lang="en-GB" dirty="0" smtClean="0"/>
              <a:t>Where are we now?</a:t>
            </a:r>
            <a:endParaRPr lang="en-GB" dirty="0"/>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33</a:t>
            </a:fld>
            <a:endParaRPr lang="en-US" noProof="0" dirty="0"/>
          </a:p>
        </p:txBody>
      </p:sp>
    </p:spTree>
    <p:extLst>
      <p:ext uri="{BB962C8B-B14F-4D97-AF65-F5344CB8AC3E}">
        <p14:creationId xmlns:p14="http://schemas.microsoft.com/office/powerpoint/2010/main" val="411765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Electricity Consumption in 2014*</a:t>
            </a:r>
            <a:endParaRPr lang="en-GB" dirty="0"/>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34</a:t>
            </a:fld>
            <a:endParaRPr lang="en-US" noProof="0" dirty="0"/>
          </a:p>
        </p:txBody>
      </p:sp>
      <p:graphicFrame>
        <p:nvGraphicFramePr>
          <p:cNvPr id="7" name="Object 6"/>
          <p:cNvGraphicFramePr>
            <a:graphicFrameLocks noChangeAspect="1"/>
          </p:cNvGraphicFramePr>
          <p:nvPr>
            <p:extLst>
              <p:ext uri="{D42A27DB-BD31-4B8C-83A1-F6EECF244321}">
                <p14:modId xmlns:p14="http://schemas.microsoft.com/office/powerpoint/2010/main" val="3956576062"/>
              </p:ext>
            </p:extLst>
          </p:nvPr>
        </p:nvGraphicFramePr>
        <p:xfrm>
          <a:off x="247650" y="2728913"/>
          <a:ext cx="8602663" cy="1590675"/>
        </p:xfrm>
        <a:graphic>
          <a:graphicData uri="http://schemas.openxmlformats.org/presentationml/2006/ole">
            <mc:AlternateContent xmlns:mc="http://schemas.openxmlformats.org/markup-compatibility/2006">
              <mc:Choice xmlns:v="urn:schemas-microsoft-com:vml" Requires="v">
                <p:oleObj spid="_x0000_s120843" name="Worksheet" r:id="rId4" imgW="3676595" imgH="580897" progId="Excel.Sheet.12">
                  <p:embed/>
                </p:oleObj>
              </mc:Choice>
              <mc:Fallback>
                <p:oleObj name="Worksheet" r:id="rId4" imgW="3676595" imgH="580897" progId="Excel.Sheet.12">
                  <p:embed/>
                  <p:pic>
                    <p:nvPicPr>
                      <p:cNvPr id="0" name=""/>
                      <p:cNvPicPr/>
                      <p:nvPr/>
                    </p:nvPicPr>
                    <p:blipFill>
                      <a:blip r:embed="rId5"/>
                      <a:stretch>
                        <a:fillRect/>
                      </a:stretch>
                    </p:blipFill>
                    <p:spPr>
                      <a:xfrm>
                        <a:off x="247650" y="2728913"/>
                        <a:ext cx="8602663" cy="1590675"/>
                      </a:xfrm>
                      <a:prstGeom prst="rect">
                        <a:avLst/>
                      </a:prstGeom>
                    </p:spPr>
                  </p:pic>
                </p:oleObj>
              </mc:Fallback>
            </mc:AlternateContent>
          </a:graphicData>
        </a:graphic>
      </p:graphicFrame>
      <p:sp>
        <p:nvSpPr>
          <p:cNvPr id="8" name="TextBox 7"/>
          <p:cNvSpPr txBox="1"/>
          <p:nvPr/>
        </p:nvSpPr>
        <p:spPr>
          <a:xfrm>
            <a:off x="283762" y="5817483"/>
            <a:ext cx="7408316" cy="307777"/>
          </a:xfrm>
          <a:prstGeom prst="rect">
            <a:avLst/>
          </a:prstGeom>
          <a:noFill/>
        </p:spPr>
        <p:txBody>
          <a:bodyPr wrap="square" rtlCol="0">
            <a:spAutoFit/>
          </a:bodyPr>
          <a:lstStyle/>
          <a:p>
            <a:r>
              <a:rPr lang="en-GB" sz="1400" dirty="0" smtClean="0"/>
              <a:t>*Source DECC – Sub-national electricity sales and numbers of customers 2005 - 2014</a:t>
            </a:r>
            <a:endParaRPr lang="en-GB" sz="1400" dirty="0"/>
          </a:p>
        </p:txBody>
      </p:sp>
    </p:spTree>
    <p:extLst>
      <p:ext uri="{BB962C8B-B14F-4D97-AF65-F5344CB8AC3E}">
        <p14:creationId xmlns:p14="http://schemas.microsoft.com/office/powerpoint/2010/main" val="3981174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024" y="1326130"/>
            <a:ext cx="8170589" cy="5002402"/>
          </a:xfrm>
        </p:spPr>
      </p:pic>
      <p:sp>
        <p:nvSpPr>
          <p:cNvPr id="3" name="Text Placeholder 2"/>
          <p:cNvSpPr>
            <a:spLocks noGrp="1"/>
          </p:cNvSpPr>
          <p:nvPr>
            <p:ph type="body" sz="quarter" idx="10"/>
          </p:nvPr>
        </p:nvSpPr>
        <p:spPr/>
        <p:txBody>
          <a:bodyPr/>
          <a:lstStyle/>
          <a:p>
            <a:r>
              <a:rPr lang="en-GB" dirty="0" smtClean="0"/>
              <a:t>Economy 7?</a:t>
            </a:r>
            <a:endParaRPr lang="en-GB" dirty="0"/>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35</a:t>
            </a:fld>
            <a:endParaRPr lang="en-US" noProof="0" dirty="0"/>
          </a:p>
        </p:txBody>
      </p:sp>
    </p:spTree>
    <p:extLst>
      <p:ext uri="{BB962C8B-B14F-4D97-AF65-F5344CB8AC3E}">
        <p14:creationId xmlns:p14="http://schemas.microsoft.com/office/powerpoint/2010/main" val="3612345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6972"/>
          <a:stretch/>
        </p:blipFill>
        <p:spPr>
          <a:xfrm>
            <a:off x="3642420" y="630620"/>
            <a:ext cx="4981109" cy="5411405"/>
          </a:xfrm>
        </p:spPr>
      </p:pic>
      <p:sp>
        <p:nvSpPr>
          <p:cNvPr id="3" name="Text Placeholder 2"/>
          <p:cNvSpPr>
            <a:spLocks noGrp="1"/>
          </p:cNvSpPr>
          <p:nvPr>
            <p:ph type="body" sz="quarter" idx="10"/>
          </p:nvPr>
        </p:nvSpPr>
        <p:spPr/>
        <p:txBody>
          <a:bodyPr/>
          <a:lstStyle/>
          <a:p>
            <a:r>
              <a:rPr lang="en-GB" dirty="0" smtClean="0"/>
              <a:t>Non Domestic Power Consumption</a:t>
            </a:r>
            <a:endParaRPr lang="en-GB" dirty="0"/>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36</a:t>
            </a:fld>
            <a:endParaRPr lang="en-US" noProof="0" dirty="0"/>
          </a:p>
        </p:txBody>
      </p:sp>
      <p:sp>
        <p:nvSpPr>
          <p:cNvPr id="8" name="TextBox 7"/>
          <p:cNvSpPr txBox="1"/>
          <p:nvPr/>
        </p:nvSpPr>
        <p:spPr>
          <a:xfrm>
            <a:off x="327025" y="1702676"/>
            <a:ext cx="3031030"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Business in NELC consumes between 400-600 GWh on most recent data</a:t>
            </a:r>
          </a:p>
          <a:p>
            <a:pPr marL="285750" indent="-285750">
              <a:buFont typeface="Arial" panose="020B0604020202020204" pitchFamily="34" charset="0"/>
              <a:buChar char="•"/>
            </a:pPr>
            <a:r>
              <a:rPr lang="en-GB" dirty="0" smtClean="0"/>
              <a:t>Ranks in as one of the high consuming areas for Power in the UK</a:t>
            </a:r>
            <a:endParaRPr lang="en-GB" dirty="0"/>
          </a:p>
        </p:txBody>
      </p:sp>
    </p:spTree>
    <p:extLst>
      <p:ext uri="{BB962C8B-B14F-4D97-AF65-F5344CB8AC3E}">
        <p14:creationId xmlns:p14="http://schemas.microsoft.com/office/powerpoint/2010/main" val="3983249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2703"/>
          <a:stretch/>
        </p:blipFill>
        <p:spPr>
          <a:xfrm>
            <a:off x="3435665" y="504825"/>
            <a:ext cx="5370793" cy="5886449"/>
          </a:xfrm>
        </p:spPr>
      </p:pic>
      <p:sp>
        <p:nvSpPr>
          <p:cNvPr id="3" name="Text Placeholder 2"/>
          <p:cNvSpPr>
            <a:spLocks noGrp="1"/>
          </p:cNvSpPr>
          <p:nvPr>
            <p:ph type="body" sz="quarter" idx="10"/>
          </p:nvPr>
        </p:nvSpPr>
        <p:spPr/>
        <p:txBody>
          <a:bodyPr/>
          <a:lstStyle/>
          <a:p>
            <a:r>
              <a:rPr lang="en-GB" dirty="0" smtClean="0"/>
              <a:t>Non Domestic Gas Consumption</a:t>
            </a:r>
            <a:endParaRPr lang="en-GB" dirty="0"/>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37</a:t>
            </a:fld>
            <a:endParaRPr lang="en-US" noProof="0" dirty="0"/>
          </a:p>
        </p:txBody>
      </p:sp>
      <p:sp>
        <p:nvSpPr>
          <p:cNvPr id="8" name="TextBox 7"/>
          <p:cNvSpPr txBox="1"/>
          <p:nvPr/>
        </p:nvSpPr>
        <p:spPr>
          <a:xfrm>
            <a:off x="327025" y="1571625"/>
            <a:ext cx="2825750"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NEL non Domestic Gas Consumption is greater that 600 GWh</a:t>
            </a:r>
          </a:p>
          <a:p>
            <a:pPr marL="285750" indent="-285750">
              <a:buFont typeface="Arial" panose="020B0604020202020204" pitchFamily="34" charset="0"/>
              <a:buChar char="•"/>
            </a:pPr>
            <a:r>
              <a:rPr lang="en-GB" dirty="0" smtClean="0"/>
              <a:t>Ranks one of the highest in the UK</a:t>
            </a:r>
            <a:endParaRPr lang="en-GB" dirty="0"/>
          </a:p>
        </p:txBody>
      </p:sp>
    </p:spTree>
    <p:extLst>
      <p:ext uri="{BB962C8B-B14F-4D97-AF65-F5344CB8AC3E}">
        <p14:creationId xmlns:p14="http://schemas.microsoft.com/office/powerpoint/2010/main" val="466351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4762"/>
          <a:stretch/>
        </p:blipFill>
        <p:spPr>
          <a:xfrm>
            <a:off x="3839639" y="733425"/>
            <a:ext cx="5050926" cy="5308600"/>
          </a:xfrm>
        </p:spPr>
      </p:pic>
      <p:sp>
        <p:nvSpPr>
          <p:cNvPr id="3" name="Text Placeholder 2"/>
          <p:cNvSpPr>
            <a:spLocks noGrp="1"/>
          </p:cNvSpPr>
          <p:nvPr>
            <p:ph type="body" sz="quarter" idx="10"/>
          </p:nvPr>
        </p:nvSpPr>
        <p:spPr/>
        <p:txBody>
          <a:bodyPr/>
          <a:lstStyle/>
          <a:p>
            <a:r>
              <a:rPr lang="en-GB" dirty="0" smtClean="0"/>
              <a:t>Average Domestic </a:t>
            </a:r>
          </a:p>
          <a:p>
            <a:r>
              <a:rPr lang="en-GB" dirty="0" smtClean="0"/>
              <a:t>Power Consumption</a:t>
            </a:r>
            <a:endParaRPr lang="en-GB" dirty="0"/>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38</a:t>
            </a:fld>
            <a:endParaRPr lang="en-US" noProof="0" dirty="0"/>
          </a:p>
        </p:txBody>
      </p:sp>
      <p:sp>
        <p:nvSpPr>
          <p:cNvPr id="8" name="TextBox 7"/>
          <p:cNvSpPr txBox="1"/>
          <p:nvPr/>
        </p:nvSpPr>
        <p:spPr>
          <a:xfrm>
            <a:off x="666750" y="1781175"/>
            <a:ext cx="2524125"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Average Power consumption in Domestic areas is in the region of 3500 – 3750 KWh per household</a:t>
            </a:r>
          </a:p>
          <a:p>
            <a:pPr marL="285750" indent="-285750">
              <a:buFont typeface="Arial" panose="020B0604020202020204" pitchFamily="34" charset="0"/>
              <a:buChar char="•"/>
            </a:pPr>
            <a:r>
              <a:rPr lang="en-GB" dirty="0" smtClean="0"/>
              <a:t>Sits as one of the lowest areas in the UK</a:t>
            </a:r>
          </a:p>
          <a:p>
            <a:pPr marL="285750" indent="-285750">
              <a:buFont typeface="Arial" panose="020B0604020202020204" pitchFamily="34" charset="0"/>
              <a:buChar char="•"/>
            </a:pPr>
            <a:r>
              <a:rPr lang="en-GB" dirty="0" smtClean="0"/>
              <a:t>Not necessarily an indicator of good behaviour</a:t>
            </a:r>
            <a:endParaRPr lang="en-GB" dirty="0"/>
          </a:p>
        </p:txBody>
      </p:sp>
    </p:spTree>
    <p:extLst>
      <p:ext uri="{BB962C8B-B14F-4D97-AF65-F5344CB8AC3E}">
        <p14:creationId xmlns:p14="http://schemas.microsoft.com/office/powerpoint/2010/main" val="765728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4087"/>
          <a:stretch/>
        </p:blipFill>
        <p:spPr>
          <a:xfrm>
            <a:off x="3530185" y="520545"/>
            <a:ext cx="5423315" cy="5521479"/>
          </a:xfrm>
        </p:spPr>
      </p:pic>
      <p:sp>
        <p:nvSpPr>
          <p:cNvPr id="3" name="Text Placeholder 2"/>
          <p:cNvSpPr>
            <a:spLocks noGrp="1"/>
          </p:cNvSpPr>
          <p:nvPr>
            <p:ph type="body" sz="quarter" idx="10"/>
          </p:nvPr>
        </p:nvSpPr>
        <p:spPr/>
        <p:txBody>
          <a:bodyPr/>
          <a:lstStyle/>
          <a:p>
            <a:r>
              <a:rPr lang="en-GB" dirty="0" smtClean="0"/>
              <a:t>Average Domestic </a:t>
            </a:r>
          </a:p>
          <a:p>
            <a:r>
              <a:rPr lang="en-GB" dirty="0" smtClean="0"/>
              <a:t>Gas Consumption</a:t>
            </a:r>
            <a:endParaRPr lang="en-GB" dirty="0"/>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39</a:t>
            </a:fld>
            <a:endParaRPr lang="en-US" noProof="0" dirty="0"/>
          </a:p>
        </p:txBody>
      </p:sp>
      <p:sp>
        <p:nvSpPr>
          <p:cNvPr id="8" name="TextBox 7"/>
          <p:cNvSpPr txBox="1"/>
          <p:nvPr/>
        </p:nvSpPr>
        <p:spPr>
          <a:xfrm>
            <a:off x="666750" y="1781175"/>
            <a:ext cx="2524125"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Average Gas consumption in Domestic areas is less than 12,500 KWh per household</a:t>
            </a:r>
          </a:p>
          <a:p>
            <a:pPr marL="285750" indent="-285750">
              <a:buFont typeface="Arial" panose="020B0604020202020204" pitchFamily="34" charset="0"/>
              <a:buChar char="•"/>
            </a:pPr>
            <a:r>
              <a:rPr lang="en-GB" dirty="0" smtClean="0"/>
              <a:t>Sits as one of the lowest areas in the UK</a:t>
            </a:r>
          </a:p>
          <a:p>
            <a:pPr marL="285750" indent="-285750">
              <a:buFont typeface="Arial" panose="020B0604020202020204" pitchFamily="34" charset="0"/>
              <a:buChar char="•"/>
            </a:pPr>
            <a:r>
              <a:rPr lang="en-GB" dirty="0" smtClean="0"/>
              <a:t>Maybe suggestive of people not using Gas to heat their homes but using immersion heaters for example</a:t>
            </a:r>
            <a:endParaRPr lang="en-GB" dirty="0"/>
          </a:p>
        </p:txBody>
      </p:sp>
    </p:spTree>
    <p:extLst>
      <p:ext uri="{BB962C8B-B14F-4D97-AF65-F5344CB8AC3E}">
        <p14:creationId xmlns:p14="http://schemas.microsoft.com/office/powerpoint/2010/main" val="197919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84213" y="0"/>
            <a:ext cx="7772400" cy="1470025"/>
          </a:xfrm>
        </p:spPr>
        <p:txBody>
          <a:bodyPr/>
          <a:lstStyle/>
          <a:p>
            <a:r>
              <a:rPr lang="en-GB" altLang="en-US" smtClean="0">
                <a:ea typeface="ＭＳ Ｐゴシック" pitchFamily="34" charset="-128"/>
              </a:rPr>
              <a:t>Agenda</a:t>
            </a:r>
          </a:p>
        </p:txBody>
      </p:sp>
      <p:sp>
        <p:nvSpPr>
          <p:cNvPr id="19459" name="Subtitle 2"/>
          <p:cNvSpPr>
            <a:spLocks noGrp="1"/>
          </p:cNvSpPr>
          <p:nvPr>
            <p:ph type="subTitle" idx="1"/>
          </p:nvPr>
        </p:nvSpPr>
        <p:spPr>
          <a:xfrm>
            <a:off x="2216150" y="1531938"/>
            <a:ext cx="4711700" cy="3794125"/>
          </a:xfrm>
        </p:spPr>
        <p:txBody>
          <a:bodyPr/>
          <a:lstStyle/>
          <a:p>
            <a:pPr marL="457200" indent="-457200" algn="l">
              <a:buFont typeface="Arial" charset="0"/>
              <a:buChar char="•"/>
            </a:pPr>
            <a:r>
              <a:rPr lang="en-GB" altLang="en-US" smtClean="0">
                <a:solidFill>
                  <a:schemeClr val="tx1"/>
                </a:solidFill>
                <a:ea typeface="ＭＳ Ｐゴシック" pitchFamily="34" charset="-128"/>
              </a:rPr>
              <a:t>Speakers</a:t>
            </a:r>
            <a:endParaRPr lang="en-GB" altLang="en-US" dirty="0" smtClean="0">
              <a:solidFill>
                <a:schemeClr val="tx1"/>
              </a:solidFill>
              <a:ea typeface="ＭＳ Ｐゴシック" pitchFamily="34" charset="-128"/>
            </a:endParaRPr>
          </a:p>
          <a:p>
            <a:pPr marL="457200" indent="-457200" algn="l">
              <a:buFont typeface="Arial" charset="0"/>
              <a:buChar char="•"/>
            </a:pPr>
            <a:r>
              <a:rPr lang="en-GB" altLang="en-US" dirty="0" smtClean="0">
                <a:solidFill>
                  <a:schemeClr val="tx1"/>
                </a:solidFill>
                <a:ea typeface="ＭＳ Ｐゴシック" pitchFamily="34" charset="-128"/>
              </a:rPr>
              <a:t>Session 1</a:t>
            </a:r>
          </a:p>
          <a:p>
            <a:pPr marL="457200" indent="-457200" algn="l">
              <a:buFont typeface="Arial" charset="0"/>
              <a:buChar char="•"/>
            </a:pPr>
            <a:r>
              <a:rPr lang="en-GB" altLang="en-US" dirty="0" smtClean="0">
                <a:solidFill>
                  <a:schemeClr val="tx1"/>
                </a:solidFill>
                <a:ea typeface="ＭＳ Ｐゴシック" pitchFamily="34" charset="-128"/>
              </a:rPr>
              <a:t>Session 2</a:t>
            </a:r>
          </a:p>
          <a:p>
            <a:pPr marL="457200" indent="-457200" algn="l">
              <a:buFont typeface="Arial" charset="0"/>
              <a:buChar char="•"/>
            </a:pPr>
            <a:r>
              <a:rPr lang="en-GB" altLang="en-US" dirty="0" smtClean="0">
                <a:solidFill>
                  <a:schemeClr val="tx1"/>
                </a:solidFill>
                <a:ea typeface="ＭＳ Ｐゴシック" pitchFamily="34" charset="-128"/>
              </a:rPr>
              <a:t>Refreshments Break</a:t>
            </a:r>
          </a:p>
          <a:p>
            <a:pPr marL="457200" indent="-457200" algn="l">
              <a:buFont typeface="Arial" charset="0"/>
              <a:buChar char="•"/>
            </a:pPr>
            <a:r>
              <a:rPr lang="en-GB" altLang="en-US" dirty="0" smtClean="0">
                <a:solidFill>
                  <a:schemeClr val="tx1"/>
                </a:solidFill>
                <a:ea typeface="ＭＳ Ｐゴシック" pitchFamily="34" charset="-128"/>
              </a:rPr>
              <a:t>Feedback &amp; Close</a:t>
            </a:r>
          </a:p>
          <a:p>
            <a:pPr marL="457200" indent="-457200" algn="l">
              <a:buFont typeface="Arial" charset="0"/>
              <a:buChar char="•"/>
            </a:pPr>
            <a:r>
              <a:rPr lang="en-GB" altLang="en-US" dirty="0" smtClean="0">
                <a:solidFill>
                  <a:schemeClr val="tx1"/>
                </a:solidFill>
                <a:ea typeface="ＭＳ Ｐゴシック" pitchFamily="34" charset="-128"/>
              </a:rPr>
              <a:t>Networking &amp; Lunch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High Power &amp; Gas usage in Non-Domestic Properties</a:t>
            </a:r>
          </a:p>
          <a:p>
            <a:pPr lvl="1"/>
            <a:r>
              <a:rPr lang="en-GB" dirty="0" smtClean="0"/>
              <a:t>Heavy energy intensive industry at the core of the Borough</a:t>
            </a:r>
          </a:p>
          <a:p>
            <a:pPr lvl="1"/>
            <a:r>
              <a:rPr lang="en-GB" dirty="0" smtClean="0"/>
              <a:t>High Requirement going forward if regeneration plans are successful</a:t>
            </a:r>
          </a:p>
          <a:p>
            <a:pPr lvl="1"/>
            <a:r>
              <a:rPr lang="en-GB" dirty="0" smtClean="0"/>
              <a:t>Low Carbon approach essential for competitiveness</a:t>
            </a:r>
          </a:p>
          <a:p>
            <a:pPr lvl="1"/>
            <a:r>
              <a:rPr lang="en-GB" dirty="0" smtClean="0"/>
              <a:t>High Level of resilience needed for the area</a:t>
            </a:r>
          </a:p>
          <a:p>
            <a:pPr lvl="1"/>
            <a:endParaRPr lang="en-GB" dirty="0"/>
          </a:p>
        </p:txBody>
      </p:sp>
      <p:sp>
        <p:nvSpPr>
          <p:cNvPr id="3" name="Text Placeholder 2"/>
          <p:cNvSpPr>
            <a:spLocks noGrp="1"/>
          </p:cNvSpPr>
          <p:nvPr>
            <p:ph type="body" sz="quarter" idx="10"/>
          </p:nvPr>
        </p:nvSpPr>
        <p:spPr/>
        <p:txBody>
          <a:bodyPr/>
          <a:lstStyle/>
          <a:p>
            <a:r>
              <a:rPr lang="en-GB" dirty="0" smtClean="0"/>
              <a:t>Summary for North East Lincolnshire</a:t>
            </a:r>
          </a:p>
        </p:txBody>
      </p:sp>
      <p:sp>
        <p:nvSpPr>
          <p:cNvPr id="4" name="Date Placeholder 3"/>
          <p:cNvSpPr>
            <a:spLocks noGrp="1"/>
          </p:cNvSpPr>
          <p:nvPr>
            <p:ph type="dt" sz="half" idx="11"/>
          </p:nvPr>
        </p:nvSpPr>
        <p:spPr/>
        <p:txBody>
          <a:bodyPr/>
          <a:lstStyle/>
          <a:p>
            <a:pPr algn="l"/>
            <a:fld id="{55E60119-7FCB-47DF-913F-90992FC548D7}" type="datetime1">
              <a:rPr lang="en-GB" noProof="0" smtClean="0"/>
              <a:t>23/02/2017</a:t>
            </a:fld>
            <a:endParaRPr lang="en-US" noProof="0" dirty="0"/>
          </a:p>
        </p:txBody>
      </p:sp>
      <p:sp>
        <p:nvSpPr>
          <p:cNvPr id="5" name="Footer Placeholder 4"/>
          <p:cNvSpPr>
            <a:spLocks noGrp="1"/>
          </p:cNvSpPr>
          <p:nvPr>
            <p:ph type="ftr" sz="quarter" idx="12"/>
          </p:nvPr>
        </p:nvSpPr>
        <p:spPr/>
        <p:txBody>
          <a:bodyPr/>
          <a:lstStyle/>
          <a:p>
            <a:pPr algn="l"/>
            <a:r>
              <a:rPr lang="en-US" noProof="0" smtClean="0"/>
              <a:t>INNOVATION WEEK 2016</a:t>
            </a:r>
            <a:endParaRPr lang="en-US" noProof="0" dirty="0"/>
          </a:p>
        </p:txBody>
      </p:sp>
      <p:sp>
        <p:nvSpPr>
          <p:cNvPr id="6" name="Slide Number Placeholder 5"/>
          <p:cNvSpPr>
            <a:spLocks noGrp="1"/>
          </p:cNvSpPr>
          <p:nvPr>
            <p:ph type="sldNum" sz="quarter" idx="13"/>
          </p:nvPr>
        </p:nvSpPr>
        <p:spPr/>
        <p:txBody>
          <a:bodyPr/>
          <a:lstStyle/>
          <a:p>
            <a:fld id="{733122C9-A0B9-462F-8757-0847AD287B63}" type="slidenum">
              <a:rPr lang="en-US" noProof="0" smtClean="0"/>
              <a:pPr/>
              <a:t>40</a:t>
            </a:fld>
            <a:endParaRPr lang="en-US" noProof="0" dirty="0"/>
          </a:p>
        </p:txBody>
      </p:sp>
    </p:spTree>
    <p:extLst>
      <p:ext uri="{BB962C8B-B14F-4D97-AF65-F5344CB8AC3E}">
        <p14:creationId xmlns:p14="http://schemas.microsoft.com/office/powerpoint/2010/main" val="4001792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4450"/>
            <a:ext cx="8229600" cy="4525963"/>
          </a:xfrm>
        </p:spPr>
        <p:txBody>
          <a:bodyPr/>
          <a:lstStyle/>
          <a:p>
            <a:r>
              <a:rPr lang="en-GB" dirty="0" smtClean="0"/>
              <a:t>Low Power and even lower Gas usage in domestic properties	</a:t>
            </a:r>
          </a:p>
          <a:p>
            <a:pPr lvl="1"/>
            <a:r>
              <a:rPr lang="en-GB" dirty="0"/>
              <a:t>Strong indication that electricity is still the dominant form of heating in the area, possibly due to its levels of poverty, using an immersion heater instead of a boiler?</a:t>
            </a:r>
          </a:p>
          <a:p>
            <a:pPr lvl="1"/>
            <a:r>
              <a:rPr lang="en-GB" dirty="0"/>
              <a:t>Low take up of technology</a:t>
            </a:r>
          </a:p>
          <a:p>
            <a:pPr lvl="1"/>
            <a:r>
              <a:rPr lang="en-GB" dirty="0"/>
              <a:t>Need to look further at gas as a lower carbon solution or replace with renewables</a:t>
            </a:r>
          </a:p>
          <a:p>
            <a:pPr lvl="1"/>
            <a:r>
              <a:rPr lang="en-GB" dirty="0"/>
              <a:t>Encouragement needed for </a:t>
            </a:r>
            <a:r>
              <a:rPr lang="en-GB" dirty="0" smtClean="0"/>
              <a:t>Economy 7</a:t>
            </a:r>
            <a:endParaRPr lang="en-GB" dirty="0"/>
          </a:p>
        </p:txBody>
      </p:sp>
      <p:sp>
        <p:nvSpPr>
          <p:cNvPr id="3" name="Text Placeholder 2"/>
          <p:cNvSpPr>
            <a:spLocks noGrp="1"/>
          </p:cNvSpPr>
          <p:nvPr>
            <p:ph type="body" sz="quarter" idx="10"/>
          </p:nvPr>
        </p:nvSpPr>
        <p:spPr/>
        <p:txBody>
          <a:bodyPr/>
          <a:lstStyle/>
          <a:p>
            <a:r>
              <a:rPr lang="en-GB" dirty="0"/>
              <a:t>Summary for North East </a:t>
            </a:r>
            <a:r>
              <a:rPr lang="en-GB" dirty="0" smtClean="0"/>
              <a:t>Lincolnshire (</a:t>
            </a:r>
            <a:r>
              <a:rPr lang="en-GB" dirty="0" err="1" smtClean="0"/>
              <a:t>cont</a:t>
            </a:r>
            <a:r>
              <a:rPr lang="en-GB" dirty="0" smtClean="0"/>
              <a:t>)</a:t>
            </a:r>
            <a:endParaRPr lang="en-GB" dirty="0"/>
          </a:p>
        </p:txBody>
      </p:sp>
    </p:spTree>
    <p:extLst>
      <p:ext uri="{BB962C8B-B14F-4D97-AF65-F5344CB8AC3E}">
        <p14:creationId xmlns:p14="http://schemas.microsoft.com/office/powerpoint/2010/main" val="4260344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ctrTitle"/>
          </p:nvPr>
        </p:nvSpPr>
        <p:spPr>
          <a:xfrm>
            <a:off x="685800" y="2130425"/>
            <a:ext cx="7772400" cy="1470025"/>
          </a:xfrm>
        </p:spPr>
        <p:txBody>
          <a:bodyPr/>
          <a:lstStyle/>
          <a:p>
            <a:r>
              <a:rPr lang="en-GB" altLang="en-US" smtClean="0">
                <a:latin typeface="Arial" charset="0"/>
                <a:ea typeface="ＭＳ Ｐゴシック" pitchFamily="34" charset="-128"/>
              </a:rPr>
              <a:t> Introduction to Local Partnerships </a:t>
            </a:r>
            <a:endParaRPr lang="en-GB" altLang="en-US" smtClean="0">
              <a:ea typeface="ＭＳ Ｐゴシック" pitchFamily="34" charset="-128"/>
            </a:endParaRPr>
          </a:p>
        </p:txBody>
      </p:sp>
      <p:sp>
        <p:nvSpPr>
          <p:cNvPr id="6" name="Subtitle 5"/>
          <p:cNvSpPr>
            <a:spLocks noGrp="1"/>
          </p:cNvSpPr>
          <p:nvPr>
            <p:ph type="subTitle" idx="1"/>
          </p:nvPr>
        </p:nvSpPr>
        <p:spPr/>
        <p:txBody>
          <a:bodyPr/>
          <a:lstStyle/>
          <a:p>
            <a:pPr>
              <a:buFont typeface="Arial" pitchFamily="34" charset="0"/>
              <a:buNone/>
              <a:defRPr/>
            </a:pPr>
            <a:r>
              <a:rPr lang="en-GB" dirty="0">
                <a:solidFill>
                  <a:srgbClr val="000000"/>
                </a:solidFill>
                <a:latin typeface="Arial"/>
              </a:rPr>
              <a:t>Robert McKinnon, Local </a:t>
            </a:r>
            <a:r>
              <a:rPr lang="en-GB" dirty="0" smtClean="0">
                <a:solidFill>
                  <a:srgbClr val="000000"/>
                </a:solidFill>
                <a:latin typeface="Arial"/>
              </a:rPr>
              <a:t>Partnerships</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42875"/>
            <a:ext cx="8229600" cy="1143000"/>
          </a:xfrm>
        </p:spPr>
        <p:txBody>
          <a:bodyPr/>
          <a:lstStyle/>
          <a:p>
            <a:r>
              <a:rPr lang="en-GB" altLang="en-US" smtClean="0">
                <a:ea typeface="ＭＳ Ｐゴシック" pitchFamily="34" charset="-128"/>
              </a:rPr>
              <a:t/>
            </a:r>
            <a:br>
              <a:rPr lang="en-GB" altLang="en-US" smtClean="0">
                <a:ea typeface="ＭＳ Ｐゴシック" pitchFamily="34" charset="-128"/>
              </a:rPr>
            </a:br>
            <a:r>
              <a:rPr lang="en-GB" altLang="en-US" sz="3600" b="1" smtClean="0">
                <a:ea typeface="ＭＳ Ｐゴシック" pitchFamily="34" charset="-128"/>
              </a:rPr>
              <a:t>Development of the Council Owned delivery vehicle (ESCo)</a:t>
            </a:r>
            <a:endParaRPr lang="en-GB" altLang="en-US" sz="3600" smtClean="0">
              <a:ea typeface="ＭＳ Ｐゴシック" pitchFamily="34" charset="-128"/>
            </a:endParaRPr>
          </a:p>
        </p:txBody>
      </p:sp>
      <p:sp>
        <p:nvSpPr>
          <p:cNvPr id="3" name="Content Placeholder 2"/>
          <p:cNvSpPr>
            <a:spLocks noGrp="1"/>
          </p:cNvSpPr>
          <p:nvPr>
            <p:ph idx="1"/>
          </p:nvPr>
        </p:nvSpPr>
        <p:spPr>
          <a:xfrm>
            <a:off x="534988" y="1606550"/>
            <a:ext cx="8229600" cy="4525963"/>
          </a:xfrm>
        </p:spPr>
        <p:txBody>
          <a:bodyPr/>
          <a:lstStyle/>
          <a:p>
            <a:pPr marL="0" lvl="1" indent="0">
              <a:buFont typeface="Arial" panose="020B0604020202020204" pitchFamily="34" charset="0"/>
              <a:buNone/>
              <a:defRPr/>
            </a:pPr>
            <a:r>
              <a:rPr lang="en-GB" altLang="en-US" sz="2000" dirty="0" smtClean="0">
                <a:ea typeface="ＭＳ Ｐゴシック" panose="020B0600070205080204" pitchFamily="34" charset="-128"/>
              </a:rPr>
              <a:t>Investigating the potential opportunities, business models, roles and risks for the creation of the company. </a:t>
            </a:r>
          </a:p>
          <a:p>
            <a:pPr marL="0" lvl="1" indent="0">
              <a:buFont typeface="Arial" panose="020B0604020202020204" pitchFamily="34" charset="0"/>
              <a:buNone/>
              <a:defRPr/>
            </a:pPr>
            <a:endParaRPr lang="en-GB" altLang="en-US" sz="2000" dirty="0" smtClean="0">
              <a:ea typeface="ＭＳ Ｐゴシック" panose="020B0600070205080204" pitchFamily="34" charset="-128"/>
            </a:endParaRPr>
          </a:p>
          <a:p>
            <a:pPr>
              <a:buFont typeface="Arial" panose="020B0604020202020204" pitchFamily="34" charset="0"/>
              <a:buChar char="•"/>
              <a:defRPr/>
            </a:pPr>
            <a:r>
              <a:rPr lang="en-GB" sz="2000" dirty="0" smtClean="0"/>
              <a:t>Overview </a:t>
            </a:r>
            <a:r>
              <a:rPr lang="en-GB" sz="2000" dirty="0"/>
              <a:t>of the project </a:t>
            </a:r>
            <a:endParaRPr lang="en-GB" sz="2000" dirty="0" smtClean="0"/>
          </a:p>
          <a:p>
            <a:pPr lvl="1">
              <a:buFont typeface="Arial" panose="020B0604020202020204" pitchFamily="34" charset="0"/>
              <a:buChar char="–"/>
              <a:defRPr/>
            </a:pPr>
            <a:r>
              <a:rPr lang="en-GB" sz="1800" dirty="0" smtClean="0"/>
              <a:t>High </a:t>
            </a:r>
            <a:r>
              <a:rPr lang="en-GB" sz="1800" dirty="0"/>
              <a:t>level </a:t>
            </a:r>
            <a:r>
              <a:rPr lang="en-GB" sz="1800" dirty="0" smtClean="0"/>
              <a:t>Energy Review/ </a:t>
            </a:r>
            <a:r>
              <a:rPr lang="en-GB" sz="1800" dirty="0"/>
              <a:t>Mapped </a:t>
            </a:r>
            <a:r>
              <a:rPr lang="en-GB" sz="1800" dirty="0" smtClean="0"/>
              <a:t>data</a:t>
            </a:r>
          </a:p>
          <a:p>
            <a:pPr lvl="1">
              <a:buFont typeface="Arial" panose="020B0604020202020204" pitchFamily="34" charset="0"/>
              <a:buChar char="–"/>
              <a:defRPr/>
            </a:pPr>
            <a:r>
              <a:rPr lang="en-GB" sz="1800" dirty="0"/>
              <a:t>Support the Council with a Prior Market Consultation (PMC) exercise </a:t>
            </a:r>
          </a:p>
          <a:p>
            <a:pPr lvl="1">
              <a:buFont typeface="Arial" panose="020B0604020202020204" pitchFamily="34" charset="0"/>
              <a:buChar char="–"/>
              <a:defRPr/>
            </a:pPr>
            <a:r>
              <a:rPr lang="en-GB" sz="1800" dirty="0" smtClean="0"/>
              <a:t>Develop an Options Appraisal paper </a:t>
            </a:r>
            <a:r>
              <a:rPr lang="en-GB" sz="1800" dirty="0"/>
              <a:t>for Project’s </a:t>
            </a:r>
            <a:r>
              <a:rPr lang="en-GB" sz="1800" dirty="0" smtClean="0"/>
              <a:t>development</a:t>
            </a:r>
          </a:p>
          <a:p>
            <a:pPr lvl="1">
              <a:buFont typeface="Arial" panose="020B0604020202020204" pitchFamily="34" charset="0"/>
              <a:buChar char="–"/>
              <a:defRPr/>
            </a:pPr>
            <a:endParaRPr lang="en-GB" sz="1800" dirty="0"/>
          </a:p>
          <a:p>
            <a:pPr>
              <a:buFont typeface="Arial" panose="020B0604020202020204" pitchFamily="34" charset="0"/>
              <a:buChar char="•"/>
              <a:defRPr/>
            </a:pPr>
            <a:r>
              <a:rPr lang="en-GB" sz="2000" dirty="0" smtClean="0"/>
              <a:t>Next </a:t>
            </a:r>
            <a:r>
              <a:rPr lang="en-GB" sz="2000" dirty="0"/>
              <a:t>steps </a:t>
            </a:r>
            <a:r>
              <a:rPr lang="en-GB" sz="2000" dirty="0" smtClean="0"/>
              <a:t>- High </a:t>
            </a:r>
            <a:r>
              <a:rPr lang="en-GB" sz="2000" dirty="0"/>
              <a:t>Level </a:t>
            </a:r>
            <a:r>
              <a:rPr lang="en-GB" sz="2000" dirty="0" smtClean="0"/>
              <a:t>Energy Review</a:t>
            </a:r>
            <a:endParaRPr lang="en-GB" sz="2000" dirty="0"/>
          </a:p>
          <a:p>
            <a:pPr lvl="1">
              <a:buFont typeface="Arial" panose="020B0604020202020204" pitchFamily="34" charset="0"/>
              <a:buChar char="–"/>
              <a:defRPr/>
            </a:pPr>
            <a:r>
              <a:rPr lang="en-GB" sz="1800" dirty="0" smtClean="0"/>
              <a:t>Talk </a:t>
            </a:r>
            <a:r>
              <a:rPr lang="en-GB" sz="1800" dirty="0"/>
              <a:t>to key contacts </a:t>
            </a:r>
          </a:p>
          <a:p>
            <a:pPr lvl="1">
              <a:buFont typeface="Arial" panose="020B0604020202020204" pitchFamily="34" charset="0"/>
              <a:buChar char="–"/>
              <a:defRPr/>
            </a:pPr>
            <a:r>
              <a:rPr lang="en-GB" sz="1800" dirty="0" smtClean="0"/>
              <a:t>Test </a:t>
            </a:r>
            <a:r>
              <a:rPr lang="en-GB" sz="1800" dirty="0"/>
              <a:t>the understanding of our findings</a:t>
            </a:r>
          </a:p>
          <a:p>
            <a:pPr lvl="1">
              <a:buFont typeface="Arial" panose="020B0604020202020204" pitchFamily="34" charset="0"/>
              <a:buChar char="–"/>
              <a:defRPr/>
            </a:pPr>
            <a:r>
              <a:rPr lang="en-GB" sz="1800" dirty="0" smtClean="0"/>
              <a:t>Clarify </a:t>
            </a:r>
            <a:r>
              <a:rPr lang="en-GB" sz="1800" dirty="0"/>
              <a:t>existing plans against the NE </a:t>
            </a:r>
            <a:r>
              <a:rPr lang="en-GB" sz="1800" dirty="0" smtClean="0"/>
              <a:t>Lincolnshire’s Local </a:t>
            </a:r>
            <a:r>
              <a:rPr lang="en-GB" sz="1800" dirty="0"/>
              <a:t>Plan</a:t>
            </a:r>
          </a:p>
          <a:p>
            <a:pPr>
              <a:buFont typeface="Arial" panose="020B0604020202020204" pitchFamily="34" charset="0"/>
              <a:buChar char="•"/>
              <a:defRPr/>
            </a:pPr>
            <a:endParaRPr lang="en-GB" dirty="0"/>
          </a:p>
          <a:p>
            <a:pPr>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a:xfrm>
            <a:off x="685800" y="2130425"/>
            <a:ext cx="7772400" cy="1470025"/>
          </a:xfrm>
        </p:spPr>
        <p:txBody>
          <a:bodyPr/>
          <a:lstStyle/>
          <a:p>
            <a:r>
              <a:rPr lang="en-GB" altLang="en-US" smtClean="0">
                <a:ea typeface="ＭＳ Ｐゴシック" pitchFamily="34" charset="-128"/>
              </a:rPr>
              <a:t>Table Activities</a:t>
            </a:r>
          </a:p>
        </p:txBody>
      </p:sp>
      <p:sp>
        <p:nvSpPr>
          <p:cNvPr id="41987" name="Subtitle 4"/>
          <p:cNvSpPr>
            <a:spLocks noGrp="1"/>
          </p:cNvSpPr>
          <p:nvPr>
            <p:ph type="subTitle" idx="1"/>
          </p:nvPr>
        </p:nvSpPr>
        <p:spPr/>
        <p:txBody>
          <a:bodyPr/>
          <a:lstStyle/>
          <a:p>
            <a:r>
              <a:rPr lang="en-GB" altLang="en-US" smtClean="0">
                <a:solidFill>
                  <a:schemeClr val="tx1"/>
                </a:solidFill>
                <a:ea typeface="ＭＳ Ｐゴシック" pitchFamily="34" charset="-128"/>
              </a:rPr>
              <a:t>Helen Norris,</a:t>
            </a:r>
          </a:p>
          <a:p>
            <a:r>
              <a:rPr lang="en-GB" altLang="en-US" smtClean="0">
                <a:solidFill>
                  <a:schemeClr val="tx1"/>
                </a:solidFill>
                <a:ea typeface="ＭＳ Ｐゴシック" pitchFamily="34" charset="-128"/>
              </a:rPr>
              <a:t>Commissioning and Relationship Manager,  NELC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ea typeface="ＭＳ Ｐゴシック" pitchFamily="34" charset="-128"/>
              </a:rPr>
              <a:t>Group Activity 1 – 30 minutes</a:t>
            </a:r>
          </a:p>
        </p:txBody>
      </p:sp>
      <p:sp>
        <p:nvSpPr>
          <p:cNvPr id="5123" name="Content Placeholder 2"/>
          <p:cNvSpPr>
            <a:spLocks noGrp="1"/>
          </p:cNvSpPr>
          <p:nvPr>
            <p:ph idx="1"/>
          </p:nvPr>
        </p:nvSpPr>
        <p:spPr/>
        <p:txBody>
          <a:bodyPr/>
          <a:lstStyle/>
          <a:p>
            <a:pPr marL="0" indent="0" algn="ctr">
              <a:buFont typeface="Arial" charset="0"/>
              <a:buNone/>
              <a:defRPr/>
            </a:pPr>
            <a:r>
              <a:rPr lang="en-US" b="1" dirty="0" smtClean="0"/>
              <a:t>What </a:t>
            </a:r>
            <a:r>
              <a:rPr lang="en-US" b="1" dirty="0"/>
              <a:t>works well now and what evidence do we have of this</a:t>
            </a:r>
            <a:r>
              <a:rPr lang="en-US" b="1" dirty="0" smtClean="0"/>
              <a:t>?</a:t>
            </a:r>
            <a:endParaRPr lang="en-US" altLang="en-US" dirty="0" smtClean="0"/>
          </a:p>
          <a:p>
            <a:pPr>
              <a:defRPr/>
            </a:pPr>
            <a:r>
              <a:rPr lang="en-US" altLang="en-US" sz="2800" dirty="0" smtClean="0"/>
              <a:t>Using the data packs provided on tables and any additional information that you have brought with you, identify what currently works well in relation to the themes and indicators discussed, and how this can be evidenced. </a:t>
            </a:r>
            <a:endParaRPr lang="en-US" altLang="en-US" sz="2800" dirty="0"/>
          </a:p>
          <a:p>
            <a:pPr>
              <a:defRPr/>
            </a:pPr>
            <a:r>
              <a:rPr lang="en-US" altLang="en-US" sz="2800" dirty="0" smtClean="0"/>
              <a:t>Please use the flipchart and pens provided to capture your thinking.</a:t>
            </a:r>
            <a:endParaRPr lang="en-US" altLang="en-US" sz="2800" dirty="0"/>
          </a:p>
          <a:p>
            <a:pPr marL="0" indent="0" algn="ctr">
              <a:buFont typeface="Arial" charset="0"/>
              <a:buNone/>
              <a:defRPr/>
            </a:pPr>
            <a:endParaRPr lang="en-GB"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ea typeface="ＭＳ Ｐゴシック" pitchFamily="34" charset="-128"/>
              </a:rPr>
              <a:t>Group Activity 2 – 40 minutes</a:t>
            </a:r>
          </a:p>
        </p:txBody>
      </p:sp>
      <p:sp>
        <p:nvSpPr>
          <p:cNvPr id="3" name="Content Placeholder 2"/>
          <p:cNvSpPr>
            <a:spLocks noGrp="1"/>
          </p:cNvSpPr>
          <p:nvPr>
            <p:ph idx="1"/>
          </p:nvPr>
        </p:nvSpPr>
        <p:spPr/>
        <p:txBody>
          <a:bodyPr/>
          <a:lstStyle/>
          <a:p>
            <a:pPr marL="0" indent="0" algn="ctr">
              <a:buFont typeface="Arial" charset="0"/>
              <a:buNone/>
              <a:defRPr/>
            </a:pPr>
            <a:r>
              <a:rPr lang="en-US" b="1" dirty="0" smtClean="0"/>
              <a:t>What </a:t>
            </a:r>
            <a:r>
              <a:rPr lang="en-US" b="1" dirty="0"/>
              <a:t>action could we take and with whom</a:t>
            </a:r>
            <a:r>
              <a:rPr lang="en-US" b="1" dirty="0" smtClean="0"/>
              <a:t>?</a:t>
            </a:r>
          </a:p>
          <a:p>
            <a:pPr marL="0" indent="0" algn="ctr">
              <a:buFont typeface="Arial" charset="0"/>
              <a:buNone/>
              <a:defRPr/>
            </a:pPr>
            <a:endParaRPr lang="en-US" b="1" dirty="0" smtClean="0"/>
          </a:p>
          <a:p>
            <a:pPr>
              <a:defRPr/>
            </a:pPr>
            <a:r>
              <a:rPr lang="en-US" sz="2800" dirty="0" smtClean="0"/>
              <a:t>In your groups, identify ideas of actions that could be taken to improve performance in relation to the themes  discussed </a:t>
            </a:r>
          </a:p>
          <a:p>
            <a:pPr>
              <a:defRPr/>
            </a:pPr>
            <a:r>
              <a:rPr lang="en-US" sz="2800" dirty="0" smtClean="0"/>
              <a:t>Identify who you would need to work with.</a:t>
            </a:r>
          </a:p>
          <a:p>
            <a:pPr>
              <a:defRPr/>
            </a:pPr>
            <a:r>
              <a:rPr lang="en-US" sz="2800" dirty="0" smtClean="0"/>
              <a:t>This should include identifying  </a:t>
            </a:r>
            <a:r>
              <a:rPr lang="en-GB" sz="2800" dirty="0" smtClean="0"/>
              <a:t>no cost/low cost and an ‘off </a:t>
            </a:r>
            <a:r>
              <a:rPr lang="en-GB" sz="2800" dirty="0"/>
              <a:t>the </a:t>
            </a:r>
            <a:r>
              <a:rPr lang="en-GB" sz="2800" dirty="0" smtClean="0"/>
              <a:t>wall’ solutions and the ‘greatest idea’ with timescales.</a:t>
            </a:r>
            <a:endParaRPr lang="en-GB"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13038"/>
            <a:ext cx="8229600" cy="1143000"/>
          </a:xfrm>
        </p:spPr>
        <p:txBody>
          <a:bodyPr/>
          <a:lstStyle/>
          <a:p>
            <a:r>
              <a:rPr lang="en-GB" altLang="en-US" b="1" smtClean="0">
                <a:ea typeface="ＭＳ Ｐゴシック" pitchFamily="34" charset="-128"/>
              </a:rPr>
              <a:t>15 minute Refreshment Break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258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Title 1"/>
          <p:cNvSpPr>
            <a:spLocks noGrp="1"/>
          </p:cNvSpPr>
          <p:nvPr>
            <p:ph type="title"/>
          </p:nvPr>
        </p:nvSpPr>
        <p:spPr>
          <a:xfrm>
            <a:off x="457200" y="2463800"/>
            <a:ext cx="8229600" cy="1143000"/>
          </a:xfrm>
        </p:spPr>
        <p:txBody>
          <a:bodyPr/>
          <a:lstStyle/>
          <a:p>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
            </a:r>
            <a:br>
              <a:rPr lang="en-GB" altLang="en-US" smtClean="0">
                <a:ea typeface="ＭＳ Ｐゴシック" pitchFamily="34" charset="-128"/>
              </a:rPr>
            </a:br>
            <a:r>
              <a:rPr lang="en-GB" altLang="en-US" smtClean="0">
                <a:ea typeface="ＭＳ Ｐゴシック" pitchFamily="34" charset="-128"/>
              </a:rPr>
              <a:t>Group feedback session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533650"/>
            <a:ext cx="8229600" cy="1143000"/>
          </a:xfrm>
        </p:spPr>
        <p:txBody>
          <a:bodyPr/>
          <a:lstStyle/>
          <a:p>
            <a:r>
              <a:rPr lang="en-GB" altLang="en-US" smtClean="0">
                <a:ea typeface="ＭＳ Ｐゴシック" pitchFamily="34" charset="-128"/>
              </a:rPr>
              <a:t>The greatest idea of them all..</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76650"/>
            <a:ext cx="4572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544513" y="277813"/>
            <a:ext cx="7772400" cy="1470025"/>
          </a:xfrm>
        </p:spPr>
        <p:txBody>
          <a:bodyPr/>
          <a:lstStyle/>
          <a:p>
            <a:r>
              <a:rPr lang="en-GB" altLang="en-US" smtClean="0">
                <a:ea typeface="ＭＳ Ｐゴシック" pitchFamily="34" charset="-128"/>
              </a:rPr>
              <a:t>Why Energy?</a:t>
            </a:r>
            <a:br>
              <a:rPr lang="en-GB" altLang="en-US" smtClean="0">
                <a:ea typeface="ＭＳ Ｐゴシック" pitchFamily="34" charset="-128"/>
              </a:rPr>
            </a:br>
            <a:r>
              <a:rPr lang="en-GB" altLang="en-US" smtClean="0">
                <a:ea typeface="ＭＳ Ｐゴシック" pitchFamily="34" charset="-128"/>
              </a:rPr>
              <a:t>Context &amp; Challenges</a:t>
            </a:r>
          </a:p>
        </p:txBody>
      </p:sp>
      <p:sp>
        <p:nvSpPr>
          <p:cNvPr id="3" name="Subtitle 2"/>
          <p:cNvSpPr>
            <a:spLocks noGrp="1"/>
          </p:cNvSpPr>
          <p:nvPr>
            <p:ph type="subTitle" idx="1"/>
          </p:nvPr>
        </p:nvSpPr>
        <p:spPr>
          <a:xfrm>
            <a:off x="1042988" y="1916113"/>
            <a:ext cx="7273925" cy="3722687"/>
          </a:xfrm>
        </p:spPr>
        <p:txBody>
          <a:bodyPr/>
          <a:lstStyle/>
          <a:p>
            <a:pPr marL="457200" indent="-457200" algn="l">
              <a:buFont typeface="Arial" panose="020B0604020202020204" pitchFamily="34" charset="0"/>
              <a:buChar char="•"/>
              <a:defRPr/>
            </a:pPr>
            <a:r>
              <a:rPr lang="en-GB" dirty="0" smtClean="0">
                <a:solidFill>
                  <a:schemeClr val="tx1"/>
                </a:solidFill>
              </a:rPr>
              <a:t>Offshore Wind – bright future </a:t>
            </a:r>
          </a:p>
          <a:p>
            <a:pPr marL="457200" indent="-457200" algn="l">
              <a:buFont typeface="Arial" panose="020B0604020202020204" pitchFamily="34" charset="0"/>
              <a:buChar char="•"/>
              <a:defRPr/>
            </a:pPr>
            <a:r>
              <a:rPr lang="en-GB" dirty="0" smtClean="0">
                <a:solidFill>
                  <a:schemeClr val="tx1"/>
                </a:solidFill>
              </a:rPr>
              <a:t>Legacy – onshore in slipstream</a:t>
            </a:r>
          </a:p>
          <a:p>
            <a:pPr marL="457200" indent="-457200" algn="l">
              <a:buFont typeface="Arial" panose="020B0604020202020204" pitchFamily="34" charset="0"/>
              <a:buChar char="•"/>
              <a:defRPr/>
            </a:pPr>
            <a:r>
              <a:rPr lang="en-GB" dirty="0" smtClean="0">
                <a:solidFill>
                  <a:schemeClr val="tx1"/>
                </a:solidFill>
              </a:rPr>
              <a:t>National Energy Policy – is it clear?</a:t>
            </a:r>
          </a:p>
          <a:p>
            <a:pPr marL="457200" indent="-457200" algn="l">
              <a:buFont typeface="Arial" panose="020B0604020202020204" pitchFamily="34" charset="0"/>
              <a:buChar char="•"/>
              <a:defRPr/>
            </a:pPr>
            <a:r>
              <a:rPr lang="en-GB" dirty="0" smtClean="0">
                <a:solidFill>
                  <a:schemeClr val="tx1"/>
                </a:solidFill>
              </a:rPr>
              <a:t>Price volatility – bad for business</a:t>
            </a:r>
          </a:p>
          <a:p>
            <a:pPr marL="457200" indent="-457200" algn="l">
              <a:buFont typeface="Arial" panose="020B0604020202020204" pitchFamily="34" charset="0"/>
              <a:buChar char="•"/>
              <a:defRPr/>
            </a:pPr>
            <a:r>
              <a:rPr lang="en-GB" dirty="0" smtClean="0">
                <a:solidFill>
                  <a:schemeClr val="tx1"/>
                </a:solidFill>
              </a:rPr>
              <a:t>Security of supply – local is good</a:t>
            </a:r>
          </a:p>
          <a:p>
            <a:pPr marL="457200" indent="-457200" algn="l">
              <a:buFont typeface="Arial" panose="020B0604020202020204" pitchFamily="34" charset="0"/>
              <a:buChar char="•"/>
              <a:defRPr/>
            </a:pPr>
            <a:r>
              <a:rPr lang="en-GB" dirty="0" smtClean="0">
                <a:solidFill>
                  <a:schemeClr val="tx1"/>
                </a:solidFill>
              </a:rPr>
              <a:t>Fuel Poverty</a:t>
            </a:r>
          </a:p>
          <a:p>
            <a:pPr marL="457200" indent="-457200" algn="l">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smtClean="0">
                <a:ea typeface="ＭＳ Ｐゴシック" pitchFamily="34" charset="-128"/>
              </a:rPr>
              <a:t>Next Steps</a:t>
            </a:r>
          </a:p>
        </p:txBody>
      </p:sp>
      <p:sp>
        <p:nvSpPr>
          <p:cNvPr id="28675" name="Content Placeholder 2"/>
          <p:cNvSpPr>
            <a:spLocks noGrp="1"/>
          </p:cNvSpPr>
          <p:nvPr>
            <p:ph idx="1"/>
          </p:nvPr>
        </p:nvSpPr>
        <p:spPr/>
        <p:txBody>
          <a:bodyPr/>
          <a:lstStyle/>
          <a:p>
            <a:pPr>
              <a:defRPr/>
            </a:pPr>
            <a:r>
              <a:rPr lang="en-GB" altLang="en-US" sz="2800" dirty="0" smtClean="0"/>
              <a:t>Information collated and shared </a:t>
            </a:r>
          </a:p>
          <a:p>
            <a:pPr>
              <a:defRPr/>
            </a:pPr>
            <a:r>
              <a:rPr lang="en-GB" altLang="en-US" sz="2800" dirty="0" smtClean="0"/>
              <a:t>Other conversations planned with ward councillors , other partners any others identified from this morning.</a:t>
            </a:r>
          </a:p>
          <a:p>
            <a:pPr>
              <a:defRPr/>
            </a:pPr>
            <a:r>
              <a:rPr lang="en-GB" altLang="en-US" sz="2800" dirty="0" smtClean="0"/>
              <a:t>Information used e.g. as part of Energy and Carbon project ;Ideas developed into climate local commitment action plan and strategy  development</a:t>
            </a:r>
          </a:p>
          <a:p>
            <a:pPr>
              <a:defRPr/>
            </a:pPr>
            <a:r>
              <a:rPr lang="en-GB" altLang="en-US" sz="2800" dirty="0" smtClean="0"/>
              <a:t>Behaviour change , education and awareness legacy of project . </a:t>
            </a:r>
          </a:p>
          <a:p>
            <a:pPr marL="0" indent="0">
              <a:buFont typeface="Arial" charset="0"/>
              <a:buNone/>
              <a:defRPr/>
            </a:pPr>
            <a:r>
              <a:rPr lang="en-GB" altLang="en-US" sz="2800"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ctrTitle"/>
          </p:nvPr>
        </p:nvSpPr>
        <p:spPr>
          <a:xfrm>
            <a:off x="685800" y="990600"/>
            <a:ext cx="7772400" cy="1485900"/>
          </a:xfrm>
        </p:spPr>
        <p:txBody>
          <a:bodyPr/>
          <a:lstStyle/>
          <a:p>
            <a:r>
              <a:rPr lang="en-GB" altLang="en-US" smtClean="0">
                <a:ea typeface="ＭＳ Ｐゴシック" pitchFamily="34" charset="-128"/>
              </a:rPr>
              <a:t>Closing Remarks</a:t>
            </a:r>
          </a:p>
        </p:txBody>
      </p:sp>
      <p:sp>
        <p:nvSpPr>
          <p:cNvPr id="49155" name="Subtitle 4"/>
          <p:cNvSpPr>
            <a:spLocks noGrp="1"/>
          </p:cNvSpPr>
          <p:nvPr>
            <p:ph type="subTitle" idx="1"/>
          </p:nvPr>
        </p:nvSpPr>
        <p:spPr/>
        <p:txBody>
          <a:bodyPr/>
          <a:lstStyle/>
          <a:p>
            <a:r>
              <a:rPr lang="en-GB" altLang="en-US" smtClean="0">
                <a:solidFill>
                  <a:srgbClr val="000000"/>
                </a:solidFill>
                <a:ea typeface="ＭＳ Ｐゴシック" pitchFamily="34" charset="-128"/>
              </a:rPr>
              <a:t>Councillor Watson </a:t>
            </a:r>
          </a:p>
          <a:p>
            <a:r>
              <a:rPr lang="en-GB" altLang="en-US" smtClean="0">
                <a:solidFill>
                  <a:schemeClr val="tx1"/>
                </a:solidFill>
                <a:ea typeface="ＭＳ Ｐゴシック" pitchFamily="34" charset="-128"/>
              </a:rPr>
              <a:t>Deputy Leader of the Council and </a:t>
            </a:r>
          </a:p>
          <a:p>
            <a:r>
              <a:rPr lang="en-GB" altLang="en-US" smtClean="0">
                <a:solidFill>
                  <a:schemeClr val="tx1"/>
                </a:solidFill>
                <a:ea typeface="ＭＳ Ｐゴシック" pitchFamily="34" charset="-128"/>
              </a:rPr>
              <a:t>Portfolio Holder for Energy and the Environment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17525"/>
            <a:ext cx="3170238" cy="1158875"/>
          </a:xfrm>
        </p:spPr>
        <p:txBody>
          <a:bodyPr/>
          <a:lstStyle/>
          <a:p>
            <a:r>
              <a:rPr lang="en-GB" altLang="en-US" sz="3200" smtClean="0">
                <a:ea typeface="ＭＳ Ｐゴシック" pitchFamily="34" charset="-128"/>
              </a:rPr>
              <a:t>Council response to the challenges</a:t>
            </a:r>
          </a:p>
        </p:txBody>
      </p:sp>
      <p:sp>
        <p:nvSpPr>
          <p:cNvPr id="21507" name="Content Placeholder 2"/>
          <p:cNvSpPr>
            <a:spLocks noGrp="1"/>
          </p:cNvSpPr>
          <p:nvPr>
            <p:ph idx="1"/>
          </p:nvPr>
        </p:nvSpPr>
        <p:spPr>
          <a:xfrm>
            <a:off x="3627438" y="120650"/>
            <a:ext cx="5111750" cy="5546725"/>
          </a:xfrm>
        </p:spPr>
        <p:txBody>
          <a:bodyPr/>
          <a:lstStyle/>
          <a:p>
            <a:endParaRPr lang="en-GB" altLang="en-US" sz="2800" smtClean="0">
              <a:solidFill>
                <a:srgbClr val="000000"/>
              </a:solidFill>
              <a:ea typeface="ＭＳ Ｐゴシック" pitchFamily="34" charset="-128"/>
            </a:endParaRPr>
          </a:p>
          <a:p>
            <a:r>
              <a:rPr lang="en-GB" altLang="en-US" sz="2800" smtClean="0">
                <a:ea typeface="ＭＳ Ｐゴシック" pitchFamily="34" charset="-128"/>
              </a:rPr>
              <a:t>Establishing a clear Vision</a:t>
            </a:r>
          </a:p>
          <a:p>
            <a:r>
              <a:rPr lang="en-GB" altLang="en-US" sz="2800" smtClean="0">
                <a:ea typeface="ＭＳ Ｐゴシック" pitchFamily="34" charset="-128"/>
              </a:rPr>
              <a:t>Stakeholder engagement</a:t>
            </a:r>
          </a:p>
          <a:p>
            <a:r>
              <a:rPr lang="en-GB" altLang="en-US" sz="2800" smtClean="0">
                <a:solidFill>
                  <a:srgbClr val="000000"/>
                </a:solidFill>
                <a:ea typeface="ＭＳ Ｐゴシック" pitchFamily="34" charset="-128"/>
              </a:rPr>
              <a:t>Reshaping roles – Portfolio Holder and project sponsor , commissioning lead, building on partnerships</a:t>
            </a:r>
          </a:p>
          <a:p>
            <a:r>
              <a:rPr lang="en-GB" altLang="en-US" sz="2800" smtClean="0">
                <a:ea typeface="ＭＳ Ｐゴシック" pitchFamily="34" charset="-128"/>
              </a:rPr>
              <a:t>Commitment – Energy and Carbon key commissioning project </a:t>
            </a:r>
          </a:p>
          <a:p>
            <a:r>
              <a:rPr lang="en-GB" altLang="en-US" sz="2800" smtClean="0">
                <a:ea typeface="ＭＳ Ｐゴシック" pitchFamily="34" charset="-128"/>
              </a:rPr>
              <a:t>Strategic Partnership - ENGIE</a:t>
            </a:r>
          </a:p>
          <a:p>
            <a:r>
              <a:rPr lang="en-GB" altLang="en-US" sz="2800" smtClean="0">
                <a:solidFill>
                  <a:srgbClr val="000000"/>
                </a:solidFill>
                <a:ea typeface="ＭＳ Ｐゴシック" pitchFamily="34" charset="-128"/>
              </a:rPr>
              <a:t>Establishing an ESCO (Local Partnerships)</a:t>
            </a:r>
          </a:p>
        </p:txBody>
      </p:sp>
      <p:sp>
        <p:nvSpPr>
          <p:cNvPr id="21508" name="Text Placeholder 3"/>
          <p:cNvSpPr>
            <a:spLocks noGrp="1"/>
          </p:cNvSpPr>
          <p:nvPr>
            <p:ph type="body" sz="half" idx="2"/>
          </p:nvPr>
        </p:nvSpPr>
        <p:spPr>
          <a:xfrm>
            <a:off x="457200" y="3108325"/>
            <a:ext cx="3008313" cy="3017838"/>
          </a:xfrm>
        </p:spPr>
        <p:txBody>
          <a:bodyPr/>
          <a:lstStyle/>
          <a:p>
            <a:endParaRPr lang="en-GB" altLang="en-US" smtClean="0">
              <a:ea typeface="ＭＳ Ｐゴシック" pitchFamily="34" charset="-128"/>
            </a:endParaRPr>
          </a:p>
        </p:txBody>
      </p:sp>
      <p:pic>
        <p:nvPicPr>
          <p:cNvPr id="21509" name="Picture 12" descr="Image result for solar farm carto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13125"/>
            <a:ext cx="3170238"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566738"/>
            <a:ext cx="8305800"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TextBox 3"/>
          <p:cNvSpPr txBox="1">
            <a:spLocks noChangeArrowheads="1"/>
          </p:cNvSpPr>
          <p:nvPr/>
        </p:nvSpPr>
        <p:spPr bwMode="auto">
          <a:xfrm>
            <a:off x="250825" y="6381750"/>
            <a:ext cx="540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n-US" sz="1200"/>
              <a:t>Source: IEA 2014</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209550"/>
            <a:ext cx="46482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27025" y="1363663"/>
            <a:ext cx="8489950" cy="5327650"/>
          </a:xfrm>
        </p:spPr>
        <p:txBody>
          <a:bodyPr>
            <a:normAutofit/>
          </a:bodyPr>
          <a:lstStyle/>
          <a:p>
            <a:pPr>
              <a:defRPr/>
            </a:pPr>
            <a:r>
              <a:rPr lang="en-GB" dirty="0">
                <a:solidFill>
                  <a:schemeClr val="tx1"/>
                </a:solidFill>
              </a:rPr>
              <a:t> </a:t>
            </a:r>
          </a:p>
          <a:p>
            <a:pPr marL="457200" indent="-457200" algn="just">
              <a:buFont typeface="Wingdings" panose="05000000000000000000" pitchFamily="2" charset="2"/>
              <a:buChar char="ü"/>
              <a:defRPr/>
            </a:pPr>
            <a:r>
              <a:rPr lang="en-GB" sz="2000" dirty="0">
                <a:solidFill>
                  <a:schemeClr val="tx1"/>
                </a:solidFill>
                <a:cs typeface="Arial" panose="020B0604020202020204" pitchFamily="34" charset="0"/>
              </a:rPr>
              <a:t>By 2032, North East Lincolnshire will be nationally and internationally recognised as the UK’s leading region for low-carbon energy and the UK capital of the renewable energy industry. </a:t>
            </a:r>
            <a:endParaRPr lang="en-GB" sz="2000" dirty="0" smtClean="0">
              <a:solidFill>
                <a:schemeClr val="tx1"/>
              </a:solidFill>
              <a:cs typeface="Arial" panose="020B0604020202020204" pitchFamily="34" charset="0"/>
            </a:endParaRPr>
          </a:p>
          <a:p>
            <a:pPr algn="just">
              <a:defRPr/>
            </a:pPr>
            <a:endParaRPr lang="en-GB" sz="2000" dirty="0">
              <a:solidFill>
                <a:schemeClr val="tx1"/>
              </a:solidFill>
              <a:cs typeface="Arial" panose="020B0604020202020204" pitchFamily="34" charset="0"/>
            </a:endParaRPr>
          </a:p>
          <a:p>
            <a:pPr marL="457200" indent="-457200" algn="just">
              <a:buFont typeface="Wingdings" panose="05000000000000000000" pitchFamily="2" charset="2"/>
              <a:buChar char="ü"/>
              <a:defRPr/>
            </a:pPr>
            <a:r>
              <a:rPr lang="en-GB" sz="2000" dirty="0">
                <a:solidFill>
                  <a:schemeClr val="tx1"/>
                </a:solidFill>
                <a:cs typeface="Arial" panose="020B0604020202020204" pitchFamily="34" charset="0"/>
              </a:rPr>
              <a:t>North East Lincolnshire will have developed a range of low-carbon, high-efficiency, renewable solutions to regenerate the region. This will deliver strategic and economic advantage for its businesses and affordable heat and power for its communities. </a:t>
            </a:r>
            <a:endParaRPr lang="en-GB" sz="2000" dirty="0" smtClean="0">
              <a:solidFill>
                <a:schemeClr val="tx1"/>
              </a:solidFill>
              <a:cs typeface="Arial" panose="020B0604020202020204" pitchFamily="34" charset="0"/>
            </a:endParaRPr>
          </a:p>
          <a:p>
            <a:pPr algn="just">
              <a:defRPr/>
            </a:pPr>
            <a:endParaRPr lang="en-GB" sz="2000" dirty="0">
              <a:solidFill>
                <a:schemeClr val="tx1"/>
              </a:solidFill>
              <a:cs typeface="Arial" panose="020B0604020202020204" pitchFamily="34" charset="0"/>
            </a:endParaRPr>
          </a:p>
          <a:p>
            <a:pPr marL="457200" indent="-457200" algn="just">
              <a:buFont typeface="Wingdings" panose="05000000000000000000" pitchFamily="2" charset="2"/>
              <a:buChar char="ü"/>
              <a:defRPr/>
            </a:pPr>
            <a:r>
              <a:rPr lang="en-GB" sz="2000" dirty="0">
                <a:solidFill>
                  <a:schemeClr val="tx1"/>
                </a:solidFill>
                <a:cs typeface="Arial" panose="020B0604020202020204" pitchFamily="34" charset="0"/>
              </a:rPr>
              <a:t>The region’s energy programme will have enough impetus that by 2050 North East Lincolnshire will not only be able to achieve its 80% carbon reduction target but will also be able to declare itself carbon neutral. </a:t>
            </a:r>
          </a:p>
          <a:p>
            <a:pPr>
              <a:defRPr/>
            </a:pPr>
            <a:endParaRPr lang="en-GB" dirty="0"/>
          </a:p>
        </p:txBody>
      </p:sp>
      <p:sp>
        <p:nvSpPr>
          <p:cNvPr id="23556" name="Text Placeholder 2"/>
          <p:cNvSpPr txBox="1">
            <a:spLocks/>
          </p:cNvSpPr>
          <p:nvPr/>
        </p:nvSpPr>
        <p:spPr bwMode="gray">
          <a:xfrm>
            <a:off x="327025" y="463550"/>
            <a:ext cx="67595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0"/>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GB" altLang="en-US" b="1"/>
              <a:t>Vision and ambition</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eaLnBrk="1" hangingPunct="1">
              <a:defRPr/>
            </a:pPr>
            <a:r>
              <a:rPr lang="en-GB" altLang="en-US" sz="1800" b="1" dirty="0" smtClean="0">
                <a:solidFill>
                  <a:srgbClr val="00B0F0"/>
                </a:solidFill>
                <a:cs typeface="+mn-cs"/>
              </a:rPr>
              <a:t> </a:t>
            </a:r>
            <a:r>
              <a:rPr lang="en-GB" altLang="en-US" sz="3200" b="1" dirty="0" smtClean="0">
                <a:cs typeface="+mn-cs"/>
              </a:rPr>
              <a:t>NEL Commitment Climate local </a:t>
            </a:r>
            <a:endParaRPr lang="en-GB" sz="3200" dirty="0"/>
          </a:p>
        </p:txBody>
      </p:sp>
      <p:sp>
        <p:nvSpPr>
          <p:cNvPr id="24579" name="Content Placeholder 2"/>
          <p:cNvSpPr>
            <a:spLocks noGrp="1"/>
          </p:cNvSpPr>
          <p:nvPr>
            <p:ph idx="1"/>
          </p:nvPr>
        </p:nvSpPr>
        <p:spPr/>
        <p:txBody>
          <a:bodyPr/>
          <a:lstStyle/>
          <a:p>
            <a:endParaRPr lang="en-GB" altLang="en-US" smtClean="0">
              <a:ea typeface="ＭＳ Ｐゴシック" pitchFamily="34" charset="-128"/>
            </a:endParaRPr>
          </a:p>
        </p:txBody>
      </p:sp>
      <p:pic>
        <p:nvPicPr>
          <p:cNvPr id="24580" name="Picture 4" descr="C:\Users\neult\AppData\Local\Microsoft\Windows\Temporary Internet Files\Content.Outlook\6HUUYYWI\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254125"/>
            <a:ext cx="611187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1372</Words>
  <Application>Microsoft Office PowerPoint</Application>
  <PresentationFormat>On-screen Show (4:3)</PresentationFormat>
  <Paragraphs>316</Paragraphs>
  <Slides>51</Slides>
  <Notes>40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51</vt:i4>
      </vt:variant>
    </vt:vector>
  </HeadingPairs>
  <TitlesOfParts>
    <vt:vector size="56" baseType="lpstr">
      <vt:lpstr>Office Theme</vt:lpstr>
      <vt:lpstr>1_Office Theme</vt:lpstr>
      <vt:lpstr>2_Office Theme</vt:lpstr>
      <vt:lpstr>3_Office Theme</vt:lpstr>
      <vt:lpstr>Worksheet</vt:lpstr>
      <vt:lpstr>Energy &amp; Carbon Workshop  Turning the Curve  </vt:lpstr>
      <vt:lpstr>Councillor Watson </vt:lpstr>
      <vt:lpstr>Energy &amp; Carbon Workshop  Turning the Curve  Welcome</vt:lpstr>
      <vt:lpstr>Agenda</vt:lpstr>
      <vt:lpstr>Why Energy? Context &amp; Challenges</vt:lpstr>
      <vt:lpstr>Council response to the challenges</vt:lpstr>
      <vt:lpstr>PowerPoint Presentation</vt:lpstr>
      <vt:lpstr>PowerPoint Presentation</vt:lpstr>
      <vt:lpstr> NEL Commitment Climate local </vt:lpstr>
      <vt:lpstr>Council priorities are clear....</vt:lpstr>
      <vt:lpstr>PowerPoint Presentation</vt:lpstr>
      <vt:lpstr>Further progress</vt:lpstr>
      <vt:lpstr>Heat Networks</vt:lpstr>
      <vt:lpstr>Community response to the challenges</vt:lpstr>
      <vt:lpstr>PowerPoint Presentation</vt:lpstr>
      <vt:lpstr>PowerPoint Presentation</vt:lpstr>
      <vt:lpstr>PowerPoint Presentation</vt:lpstr>
      <vt:lpstr>SUMMARY Purpose of today</vt:lpstr>
      <vt:lpstr>The workshop session</vt:lpstr>
      <vt:lpstr>OBA</vt:lpstr>
      <vt:lpstr>  National and Local data and context </vt:lpstr>
      <vt:lpstr>PowerPoint Presentation</vt:lpstr>
      <vt:lpstr>PowerPoint Presentation</vt:lpstr>
      <vt:lpstr>Focus on buildings CCC 2030 Central Scenario</vt:lpstr>
      <vt:lpstr>PowerPoint Presentation</vt:lpstr>
      <vt:lpstr>What is Climate Local?</vt:lpstr>
      <vt:lpstr>What is Climate Local?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Introduction to Local Partnerships </vt:lpstr>
      <vt:lpstr> Development of the Council Owned delivery vehicle (ESCo)</vt:lpstr>
      <vt:lpstr>Table Activities</vt:lpstr>
      <vt:lpstr>Group Activity 1 – 30 minutes</vt:lpstr>
      <vt:lpstr>Group Activity 2 – 40 minutes</vt:lpstr>
      <vt:lpstr>15 minute Refreshment Break</vt:lpstr>
      <vt:lpstr>      Group feedback session</vt:lpstr>
      <vt:lpstr>The greatest idea of them all..</vt:lpstr>
      <vt:lpstr>Next Steps</vt:lpstr>
      <vt:lpstr>Closing Remarks</vt:lpstr>
    </vt:vector>
  </TitlesOfParts>
  <Company>North East Lincolnshire Council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dc:title>
  <dc:creator>Howson, Christopher</dc:creator>
  <cp:lastModifiedBy>Davidson-Guiraud, Val</cp:lastModifiedBy>
  <cp:revision>82</cp:revision>
  <dcterms:created xsi:type="dcterms:W3CDTF">2011-05-25T10:45:53Z</dcterms:created>
  <dcterms:modified xsi:type="dcterms:W3CDTF">2017-02-23T14:41:46Z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DepartmentName">
    <vt:lpwstr>Communications</vt:lpwstr>
  </property>
  <property fmtid="{D5CDD505-2E9C-101B-9397-08002B2CF9AE}" pid="3" name="NELCKeywords">
    <vt:lpwstr>Corporate PowerPoint template</vt:lpwstr>
  </property>
  <property fmtid="{D5CDD505-2E9C-101B-9397-08002B2CF9AE}" pid="4" name="AuthorDepartmentID">
    <vt:lpwstr>132</vt:lpwstr>
  </property>
  <property fmtid="{D5CDD505-2E9C-101B-9397-08002B2CF9AE}" pid="5" name="ContactDepartmentID">
    <vt:lpwstr>132</vt:lpwstr>
  </property>
  <property fmtid="{D5CDD505-2E9C-101B-9397-08002B2CF9AE}" pid="6" name="ContactEmail">
    <vt:lpwstr>Sean.Topham@nelincs.gov.uk</vt:lpwstr>
  </property>
  <property fmtid="{D5CDD505-2E9C-101B-9397-08002B2CF9AE}" pid="7" name="ContactPhone">
    <vt:lpwstr>5968</vt:lpwstr>
  </property>
  <property fmtid="{D5CDD505-2E9C-101B-9397-08002B2CF9AE}" pid="8" name="DepartmentName">
    <vt:lpwstr>Communications</vt:lpwstr>
  </property>
  <property fmtid="{D5CDD505-2E9C-101B-9397-08002B2CF9AE}" pid="9" name="IPSVTerm">
    <vt:lpwstr>Information and communication</vt:lpwstr>
  </property>
  <property fmtid="{D5CDD505-2E9C-101B-9397-08002B2CF9AE}" pid="10" name="AuthorName">
    <vt:lpwstr>Sean Topham</vt:lpwstr>
  </property>
  <property fmtid="{D5CDD505-2E9C-101B-9397-08002B2CF9AE}" pid="11" name="IPSVTermID">
    <vt:lpwstr>758</vt:lpwstr>
  </property>
  <property fmtid="{D5CDD505-2E9C-101B-9397-08002B2CF9AE}" pid="12" name="IsIndexed">
    <vt:lpwstr>true</vt:lpwstr>
  </property>
  <property fmtid="{D5CDD505-2E9C-101B-9397-08002B2CF9AE}" pid="13" name="ReviewFrequencyID">
    <vt:lpwstr>1</vt:lpwstr>
  </property>
  <property fmtid="{D5CDD505-2E9C-101B-9397-08002B2CF9AE}" pid="14" name="ReviewFrequency">
    <vt:lpwstr>Annual</vt:lpwstr>
  </property>
  <property fmtid="{D5CDD505-2E9C-101B-9397-08002B2CF9AE}" pid="15" name="AuthorEmail">
    <vt:lpwstr>Sean.Topham@nelincs.gov.uk</vt:lpwstr>
  </property>
  <property fmtid="{D5CDD505-2E9C-101B-9397-08002B2CF9AE}" pid="16" name="ContactName">
    <vt:lpwstr>Sean Topham</vt:lpwstr>
  </property>
  <property fmtid="{D5CDD505-2E9C-101B-9397-08002B2CF9AE}" pid="17" name="DepartmentID">
    <vt:lpwstr>132</vt:lpwstr>
  </property>
  <property fmtid="{D5CDD505-2E9C-101B-9397-08002B2CF9AE}" pid="18" name="GUID">
    <vt:lpwstr>3683cef5-129b-4ca5-afdc-2586ed769d89</vt:lpwstr>
  </property>
  <property fmtid="{D5CDD505-2E9C-101B-9397-08002B2CF9AE}" pid="19" name="AuthorPhone">
    <vt:lpwstr>5968</vt:lpwstr>
  </property>
  <property fmtid="{D5CDD505-2E9C-101B-9397-08002B2CF9AE}" pid="20" name="ContactDepartmentName">
    <vt:lpwstr>Communications</vt:lpwstr>
  </property>
  <property fmtid="{D5CDD505-2E9C-101B-9397-08002B2CF9AE}" pid="21" name="LastReviewedDate">
    <vt:lpwstr/>
  </property>
  <property fmtid="{D5CDD505-2E9C-101B-9397-08002B2CF9AE}" pid="22" name="LastReviewedBy">
    <vt:lpwstr/>
  </property>
</Properties>
</file>