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A6E8"/>
    <a:srgbClr val="B2C1F0"/>
    <a:srgbClr val="A5D5FD"/>
    <a:srgbClr val="EEF3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928" y="-10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D67A-6949-48E3-9A5D-A039983CB4AA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84EDC-7669-4849-86DD-FB8BA52AD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2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D67A-6949-48E3-9A5D-A039983CB4AA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84EDC-7669-4849-86DD-FB8BA52AD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86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D67A-6949-48E3-9A5D-A039983CB4AA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84EDC-7669-4849-86DD-FB8BA52AD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304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D67A-6949-48E3-9A5D-A039983CB4AA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84EDC-7669-4849-86DD-FB8BA52AD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730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D67A-6949-48E3-9A5D-A039983CB4AA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84EDC-7669-4849-86DD-FB8BA52AD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340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D67A-6949-48E3-9A5D-A039983CB4AA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84EDC-7669-4849-86DD-FB8BA52AD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34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D67A-6949-48E3-9A5D-A039983CB4AA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84EDC-7669-4849-86DD-FB8BA52AD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534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D67A-6949-48E3-9A5D-A039983CB4AA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84EDC-7669-4849-86DD-FB8BA52AD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98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D67A-6949-48E3-9A5D-A039983CB4AA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84EDC-7669-4849-86DD-FB8BA52AD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407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D67A-6949-48E3-9A5D-A039983CB4AA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84EDC-7669-4849-86DD-FB8BA52AD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018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D67A-6949-48E3-9A5D-A039983CB4AA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84EDC-7669-4849-86DD-FB8BA52AD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245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CD67A-6949-48E3-9A5D-A039983CB4AA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84EDC-7669-4849-86DD-FB8BA52AD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013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rgbClr val="003399"/>
                </a:solidFill>
                <a:effectLst/>
                <a:latin typeface="Arial"/>
                <a:ea typeface="Times New Roman"/>
              </a:rPr>
              <a:t>The Future of Statutory Library Services </a:t>
            </a:r>
            <a:br>
              <a:rPr lang="en-GB" sz="3200" b="1" dirty="0" smtClean="0">
                <a:solidFill>
                  <a:srgbClr val="003399"/>
                </a:solidFill>
                <a:effectLst/>
                <a:latin typeface="Arial"/>
                <a:ea typeface="Times New Roman"/>
              </a:rPr>
            </a:br>
            <a:r>
              <a:rPr lang="en-GB" sz="3200" b="1" dirty="0" smtClean="0">
                <a:solidFill>
                  <a:srgbClr val="003399"/>
                </a:solidFill>
                <a:effectLst/>
                <a:latin typeface="Arial"/>
                <a:ea typeface="Times New Roman"/>
              </a:rPr>
              <a:t>in North East Lincolnshire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492896"/>
            <a:ext cx="7776864" cy="3960440"/>
          </a:xfrm>
        </p:spPr>
        <p:txBody>
          <a:bodyPr>
            <a:normAutofit/>
          </a:bodyPr>
          <a:lstStyle/>
          <a:p>
            <a:pPr algn="l"/>
            <a:r>
              <a:rPr lang="en-GB" sz="2000" dirty="0" smtClean="0">
                <a:solidFill>
                  <a:schemeClr val="tx1"/>
                </a:solidFill>
              </a:rPr>
              <a:t>The consultation ran from 24 August to 30 September 2018 </a:t>
            </a:r>
            <a:r>
              <a:rPr lang="en-GB" sz="2000" dirty="0">
                <a:solidFill>
                  <a:schemeClr val="tx1"/>
                </a:solidFill>
              </a:rPr>
              <a:t>and received 920 responses </a:t>
            </a:r>
            <a:endParaRPr lang="en-GB" sz="2000" dirty="0" smtClean="0">
              <a:solidFill>
                <a:schemeClr val="tx1"/>
              </a:solidFill>
            </a:endParaRPr>
          </a:p>
          <a:p>
            <a:pPr algn="l"/>
            <a:endParaRPr lang="en-GB" sz="2000" dirty="0" smtClean="0">
              <a:solidFill>
                <a:schemeClr val="tx1"/>
              </a:solidFill>
            </a:endParaRPr>
          </a:p>
          <a:p>
            <a:pPr algn="l"/>
            <a:r>
              <a:rPr lang="en-GB" sz="2000" dirty="0" smtClean="0">
                <a:solidFill>
                  <a:schemeClr val="tx1"/>
                </a:solidFill>
              </a:rPr>
              <a:t>We are very grateful to all those who took the time to respond and give their views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smtClean="0">
                <a:solidFill>
                  <a:schemeClr val="tx1"/>
                </a:solidFill>
              </a:rPr>
              <a:t>– thank you.</a:t>
            </a:r>
          </a:p>
          <a:p>
            <a:pPr algn="l"/>
            <a:r>
              <a:rPr lang="en-GB" sz="2000" dirty="0" smtClean="0">
                <a:solidFill>
                  <a:schemeClr val="tx1"/>
                </a:solidFill>
              </a:rPr>
              <a:t>This information will help us as we plan options for future development.</a:t>
            </a:r>
            <a:endParaRPr lang="en-GB" sz="2000" dirty="0">
              <a:solidFill>
                <a:schemeClr val="tx1"/>
              </a:solidFill>
            </a:endParaRPr>
          </a:p>
          <a:p>
            <a:pPr algn="l"/>
            <a:endParaRPr lang="en-GB" sz="2000" dirty="0" smtClean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11876" y="4797151"/>
            <a:ext cx="4176464" cy="1635815"/>
            <a:chOff x="590363" y="5229199"/>
            <a:chExt cx="2934182" cy="1203767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355" t="42628" r="37579" b="38786"/>
            <a:stretch/>
          </p:blipFill>
          <p:spPr bwMode="auto">
            <a:xfrm>
              <a:off x="590363" y="5229199"/>
              <a:ext cx="2934182" cy="1203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611560" y="5301208"/>
              <a:ext cx="2448272" cy="2717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Users in last 12 months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11560" y="6021288"/>
              <a:ext cx="1368152" cy="2717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dirty="0" smtClean="0"/>
                <a:t>Non-users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90831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003399"/>
                </a:solidFill>
                <a:latin typeface="Arial"/>
                <a:ea typeface="Times New Roman"/>
              </a:rPr>
              <a:t>Why didn’t some respondents </a:t>
            </a:r>
            <a:br>
              <a:rPr lang="en-GB" sz="3200" b="1" dirty="0">
                <a:solidFill>
                  <a:srgbClr val="003399"/>
                </a:solidFill>
                <a:latin typeface="Arial"/>
                <a:ea typeface="Times New Roman"/>
              </a:rPr>
            </a:br>
            <a:r>
              <a:rPr lang="en-GB" sz="3200" b="1" dirty="0">
                <a:solidFill>
                  <a:srgbClr val="003399"/>
                </a:solidFill>
                <a:latin typeface="Arial"/>
                <a:ea typeface="Times New Roman"/>
              </a:rPr>
              <a:t>use the library service?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lvl="4"/>
            <a:endParaRPr lang="en-GB" sz="2600" dirty="0" smtClean="0"/>
          </a:p>
          <a:p>
            <a:pPr lvl="4"/>
            <a:r>
              <a:rPr lang="en-GB" sz="2600" dirty="0" smtClean="0"/>
              <a:t>Prefer </a:t>
            </a:r>
            <a:r>
              <a:rPr lang="en-GB" sz="2600" dirty="0" smtClean="0"/>
              <a:t>to buy or download books</a:t>
            </a:r>
          </a:p>
          <a:p>
            <a:pPr lvl="4"/>
            <a:r>
              <a:rPr lang="en-GB" sz="2600" dirty="0" smtClean="0"/>
              <a:t>Didn’t know that there was an online service </a:t>
            </a:r>
          </a:p>
          <a:p>
            <a:pPr lvl="4"/>
            <a:r>
              <a:rPr lang="en-GB" sz="2600" dirty="0" smtClean="0"/>
              <a:t>Opening times not convenient</a:t>
            </a:r>
          </a:p>
          <a:p>
            <a:pPr lvl="4"/>
            <a:r>
              <a:rPr lang="en-GB" sz="2600" dirty="0" smtClean="0"/>
              <a:t>Not easy to get to libraries</a:t>
            </a:r>
          </a:p>
          <a:p>
            <a:pPr lvl="4"/>
            <a:r>
              <a:rPr lang="en-GB" sz="2600" dirty="0" smtClean="0"/>
              <a:t>Borrow books from friends and family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The non-users would be attracted by a wider mix of services in one location, space for meetings and for community activities, more varied opening times, improved provision of books including e-books and more marketing of the services that are currently on offer.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34" t="38886" r="47065" b="31651"/>
          <a:stretch/>
        </p:blipFill>
        <p:spPr bwMode="auto">
          <a:xfrm>
            <a:off x="487085" y="2060848"/>
            <a:ext cx="1907998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887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003399"/>
                </a:solidFill>
                <a:latin typeface="Arial"/>
                <a:ea typeface="Times New Roman"/>
              </a:rPr>
              <a:t>Current library service users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/>
              <a:t>43% read books </a:t>
            </a: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38% use </a:t>
            </a:r>
            <a:r>
              <a:rPr lang="en-GB" sz="2800" dirty="0"/>
              <a:t>the computers and the internet </a:t>
            </a:r>
            <a:endParaRPr lang="en-GB" sz="2800" dirty="0" smtClean="0"/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r>
              <a:rPr lang="en-GB" sz="1600" b="1" dirty="0" smtClean="0"/>
              <a:t>Problems with the library:</a:t>
            </a:r>
          </a:p>
          <a:p>
            <a:pPr marL="0" indent="0">
              <a:buNone/>
            </a:pPr>
            <a:r>
              <a:rPr lang="en-GB" sz="2800" dirty="0" smtClean="0"/>
              <a:t>88</a:t>
            </a:r>
            <a:r>
              <a:rPr lang="en-GB" sz="2800" dirty="0" smtClean="0"/>
              <a:t>% of respondents were satisfied and had no problems using the library service.</a:t>
            </a:r>
          </a:p>
          <a:p>
            <a:pPr marL="0" indent="0">
              <a:buNone/>
            </a:pPr>
            <a:endParaRPr lang="en-GB" sz="1800" b="1" dirty="0" smtClean="0"/>
          </a:p>
          <a:p>
            <a:pPr marL="0" indent="0">
              <a:buNone/>
            </a:pPr>
            <a:r>
              <a:rPr lang="en-GB" sz="1800" b="1" dirty="0" smtClean="0"/>
              <a:t>Those that did have problems mentioned:</a:t>
            </a:r>
          </a:p>
          <a:p>
            <a:r>
              <a:rPr lang="en-GB" sz="1800" dirty="0" smtClean="0"/>
              <a:t>ICT issues</a:t>
            </a:r>
          </a:p>
          <a:p>
            <a:r>
              <a:rPr lang="en-GB" sz="1800" dirty="0"/>
              <a:t>O</a:t>
            </a:r>
            <a:r>
              <a:rPr lang="en-GB" sz="1800" dirty="0" smtClean="0"/>
              <a:t>pening hours/days</a:t>
            </a:r>
          </a:p>
          <a:p>
            <a:r>
              <a:rPr lang="en-GB" sz="1800" dirty="0"/>
              <a:t>N</a:t>
            </a:r>
            <a:r>
              <a:rPr lang="en-GB" sz="1800" dirty="0" smtClean="0"/>
              <a:t>oise</a:t>
            </a:r>
          </a:p>
          <a:p>
            <a:r>
              <a:rPr lang="en-GB" sz="1800" dirty="0"/>
              <a:t>L</a:t>
            </a:r>
            <a:r>
              <a:rPr lang="en-GB" sz="1800" dirty="0" smtClean="0"/>
              <a:t>ack of toilets</a:t>
            </a:r>
          </a:p>
          <a:p>
            <a:r>
              <a:rPr lang="en-GB" sz="1800" dirty="0" smtClean="0"/>
              <a:t>Concerns about the surrounding environment.</a:t>
            </a:r>
          </a:p>
        </p:txBody>
      </p:sp>
    </p:spTree>
    <p:extLst>
      <p:ext uri="{BB962C8B-B14F-4D97-AF65-F5344CB8AC3E}">
        <p14:creationId xmlns:p14="http://schemas.microsoft.com/office/powerpoint/2010/main" val="200887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003399"/>
                </a:solidFill>
                <a:latin typeface="Arial"/>
                <a:ea typeface="Times New Roman"/>
              </a:rPr>
              <a:t>The core offers of the library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600" dirty="0" smtClean="0"/>
              <a:t>Comments made by respondents about additional things they would like to see in the six core offers of libraries:</a:t>
            </a:r>
          </a:p>
          <a:p>
            <a:pPr marL="0" indent="0">
              <a:buNone/>
            </a:pPr>
            <a:r>
              <a:rPr lang="en-GB" sz="2600" b="1" dirty="0" smtClean="0"/>
              <a:t>Reading</a:t>
            </a:r>
            <a:r>
              <a:rPr lang="en-GB" sz="2600" dirty="0" smtClean="0"/>
              <a:t> – interest based reading groups, top 20 book displays, online links to similar books to those that people have already borrowed.</a:t>
            </a:r>
          </a:p>
          <a:p>
            <a:pPr marL="0" indent="0">
              <a:buNone/>
            </a:pPr>
            <a:r>
              <a:rPr lang="en-GB" sz="2600" b="1" dirty="0" smtClean="0"/>
              <a:t>Information</a:t>
            </a:r>
            <a:r>
              <a:rPr lang="en-GB" sz="2600" dirty="0" smtClean="0"/>
              <a:t> – for retirees, for those wanting to apply for university, about local travel.</a:t>
            </a:r>
          </a:p>
          <a:p>
            <a:pPr marL="0" indent="0">
              <a:buNone/>
            </a:pPr>
            <a:r>
              <a:rPr lang="en-GB" sz="2600" b="1" dirty="0" smtClean="0"/>
              <a:t>Learning </a:t>
            </a:r>
            <a:r>
              <a:rPr lang="en-GB" sz="2600" dirty="0" smtClean="0"/>
              <a:t>– collaboration with schools and colleges, hosting courses, quiet study space.</a:t>
            </a:r>
          </a:p>
          <a:p>
            <a:pPr marL="0" indent="0">
              <a:buNone/>
            </a:pPr>
            <a:r>
              <a:rPr lang="en-GB" sz="2600" b="1" dirty="0" smtClean="0"/>
              <a:t>Health</a:t>
            </a:r>
            <a:r>
              <a:rPr lang="en-GB" sz="2600" dirty="0" smtClean="0"/>
              <a:t> – hosting support groups, NHS drop-in advice service, specialist health talks.</a:t>
            </a:r>
          </a:p>
          <a:p>
            <a:pPr marL="0" indent="0">
              <a:buNone/>
            </a:pPr>
            <a:r>
              <a:rPr lang="en-GB" sz="2600" b="1" dirty="0" smtClean="0"/>
              <a:t>Cultural opportunity </a:t>
            </a:r>
            <a:r>
              <a:rPr lang="en-GB" sz="2600" dirty="0" smtClean="0"/>
              <a:t>– museum display space, theatrical and music performances, displays of  local creative work.</a:t>
            </a:r>
          </a:p>
          <a:p>
            <a:pPr marL="0" indent="0">
              <a:buNone/>
            </a:pPr>
            <a:r>
              <a:rPr lang="en-GB" sz="2600" b="1" dirty="0" smtClean="0"/>
              <a:t>Digital</a:t>
            </a:r>
            <a:r>
              <a:rPr lang="en-GB" sz="2600" dirty="0" smtClean="0"/>
              <a:t>  - coding classes, clearer access for e-books, digital games about library services.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155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003399"/>
                </a:solidFill>
                <a:latin typeface="Arial"/>
                <a:ea typeface="Times New Roman"/>
              </a:rPr>
              <a:t>What else could libraries offer?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83962" y="2362200"/>
            <a:ext cx="115212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More varied opening hours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977111" y="1786136"/>
            <a:ext cx="115212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Exhibitions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592074" y="3235119"/>
            <a:ext cx="115212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Children and family activities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70929" y="3918952"/>
            <a:ext cx="115212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Community uses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553175" y="2722240"/>
            <a:ext cx="115212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E-book lending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384162" y="1858144"/>
            <a:ext cx="115212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Studying and learning opportunities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304042" y="4784060"/>
            <a:ext cx="115212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Greater digital offers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744202" y="4639032"/>
            <a:ext cx="1440160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Mix of libraries, archives, history and culture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077181" y="3509439"/>
            <a:ext cx="115212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Café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657546" y="4816134"/>
            <a:ext cx="115212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Develop a sense of community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064682" y="4966320"/>
            <a:ext cx="115212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Community projects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200586" y="4079841"/>
            <a:ext cx="115212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Information on ‘top picks’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904442" y="3539480"/>
            <a:ext cx="115212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Improved book selections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752314" y="2572094"/>
            <a:ext cx="115212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Meeting spaces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920666" y="3068960"/>
            <a:ext cx="1440160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Automated book recommendations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704642" y="1858144"/>
            <a:ext cx="115212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</a:t>
            </a:r>
            <a:r>
              <a:rPr lang="en-GB" sz="1200" dirty="0" smtClean="0">
                <a:solidFill>
                  <a:schemeClr val="tx1"/>
                </a:solidFill>
              </a:rPr>
              <a:t>orkshops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35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003399"/>
                </a:solidFill>
                <a:latin typeface="Arial"/>
                <a:ea typeface="Times New Roman"/>
              </a:rPr>
              <a:t>Are the libraries in the right locations?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59% of non-users and 84% of users felt that the libraries were in locations well suited to the community. </a:t>
            </a:r>
          </a:p>
          <a:p>
            <a:pPr marL="0" indent="0">
              <a:buNone/>
            </a:pPr>
            <a:r>
              <a:rPr lang="en-GB" sz="2000" b="1" dirty="0" smtClean="0"/>
              <a:t>Liked: </a:t>
            </a:r>
            <a:r>
              <a:rPr lang="en-GB" sz="2000" dirty="0" smtClean="0"/>
              <a:t>accessibility of buildings and closeness to public transport</a:t>
            </a:r>
          </a:p>
          <a:p>
            <a:pPr marL="0" indent="0">
              <a:buNone/>
            </a:pPr>
            <a:r>
              <a:rPr lang="en-GB" sz="2000" b="1" dirty="0" smtClean="0"/>
              <a:t>Disliked: </a:t>
            </a:r>
            <a:r>
              <a:rPr lang="en-GB" sz="2000" dirty="0" smtClean="0"/>
              <a:t>costs of parking and local environment (anti-social behaviour).</a:t>
            </a:r>
          </a:p>
          <a:p>
            <a:pPr marL="0" indent="0">
              <a:buNone/>
            </a:pPr>
            <a:r>
              <a:rPr lang="en-GB" sz="2000" b="1" dirty="0" smtClean="0"/>
              <a:t>Suggestions included:</a:t>
            </a:r>
          </a:p>
          <a:p>
            <a:r>
              <a:rPr lang="en-GB" sz="2000" dirty="0" smtClean="0"/>
              <a:t>Pop-up </a:t>
            </a:r>
            <a:r>
              <a:rPr lang="en-GB" sz="2000" dirty="0"/>
              <a:t>services </a:t>
            </a:r>
          </a:p>
          <a:p>
            <a:r>
              <a:rPr lang="en-GB" sz="2000" dirty="0" smtClean="0"/>
              <a:t>Mobile </a:t>
            </a:r>
            <a:r>
              <a:rPr lang="en-GB" sz="2000" dirty="0"/>
              <a:t>services </a:t>
            </a:r>
          </a:p>
          <a:p>
            <a:r>
              <a:rPr lang="en-GB" sz="2000" dirty="0" smtClean="0"/>
              <a:t>Combine </a:t>
            </a:r>
            <a:r>
              <a:rPr lang="en-GB" sz="2000" dirty="0"/>
              <a:t>other activities </a:t>
            </a:r>
          </a:p>
          <a:p>
            <a:r>
              <a:rPr lang="en-GB" sz="2000" dirty="0" smtClean="0"/>
              <a:t>Linking </a:t>
            </a:r>
            <a:r>
              <a:rPr lang="en-GB" sz="2000" dirty="0"/>
              <a:t>library venues into other cultural and heritage offers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b="1" dirty="0" smtClean="0"/>
              <a:t>Location suggestions: </a:t>
            </a:r>
          </a:p>
          <a:p>
            <a:r>
              <a:rPr lang="en-GB" sz="2000" dirty="0" err="1" smtClean="0"/>
              <a:t>Freshney</a:t>
            </a:r>
            <a:r>
              <a:rPr lang="en-GB" sz="2000" dirty="0" smtClean="0"/>
              <a:t> Place</a:t>
            </a:r>
          </a:p>
          <a:p>
            <a:r>
              <a:rPr lang="en-GB" sz="2000" dirty="0" smtClean="0"/>
              <a:t>St James Square</a:t>
            </a:r>
          </a:p>
          <a:p>
            <a:r>
              <a:rPr lang="en-GB" sz="2000" dirty="0" smtClean="0"/>
              <a:t>Spaces </a:t>
            </a:r>
            <a:r>
              <a:rPr lang="en-GB" sz="2000" dirty="0" smtClean="0"/>
              <a:t>around the waterfront</a:t>
            </a:r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2275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196" y="260648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003399"/>
                </a:solidFill>
                <a:latin typeface="Arial"/>
                <a:ea typeface="Times New Roman"/>
              </a:rPr>
              <a:t>What services could we combine </a:t>
            </a:r>
            <a:r>
              <a:rPr lang="en-GB" sz="3200" b="1" dirty="0" smtClean="0">
                <a:solidFill>
                  <a:srgbClr val="003399"/>
                </a:solidFill>
                <a:latin typeface="Arial"/>
                <a:ea typeface="Times New Roman"/>
              </a:rPr>
              <a:t/>
            </a:r>
            <a:br>
              <a:rPr lang="en-GB" sz="3200" b="1" dirty="0" smtClean="0">
                <a:solidFill>
                  <a:srgbClr val="003399"/>
                </a:solidFill>
                <a:latin typeface="Arial"/>
                <a:ea typeface="Times New Roman"/>
              </a:rPr>
            </a:br>
            <a:r>
              <a:rPr lang="en-GB" sz="3200" b="1" dirty="0" smtClean="0">
                <a:solidFill>
                  <a:srgbClr val="003399"/>
                </a:solidFill>
                <a:latin typeface="Arial"/>
                <a:ea typeface="Times New Roman"/>
              </a:rPr>
              <a:t>a </a:t>
            </a:r>
            <a:r>
              <a:rPr lang="en-GB" sz="3200" b="1" dirty="0">
                <a:solidFill>
                  <a:srgbClr val="003399"/>
                </a:solidFill>
                <a:latin typeface="Arial"/>
                <a:ea typeface="Times New Roman"/>
              </a:rPr>
              <a:t>library with?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347864" y="3429000"/>
            <a:ext cx="2016224" cy="1130558"/>
          </a:xfrm>
          <a:prstGeom prst="roundRect">
            <a:avLst/>
          </a:prstGeom>
          <a:solidFill>
            <a:srgbClr val="A5D5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Café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5896" y="3573016"/>
            <a:ext cx="2130688" cy="1130558"/>
          </a:xfrm>
          <a:prstGeom prst="roundRect">
            <a:avLst/>
          </a:prstGeom>
          <a:solidFill>
            <a:srgbClr val="B2C1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Community/charity groups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728472" y="5013176"/>
            <a:ext cx="2016224" cy="113055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Heritage, archives and museums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372200" y="3284984"/>
            <a:ext cx="2016224" cy="113055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Citizens Advice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899592" y="1916832"/>
            <a:ext cx="2016224" cy="1130558"/>
          </a:xfrm>
          <a:prstGeom prst="roundRect">
            <a:avLst/>
          </a:prstGeom>
          <a:solidFill>
            <a:srgbClr val="EEF3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Training, learning and employment services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004048" y="4971503"/>
            <a:ext cx="2016224" cy="113055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Tourist information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860032" y="1772816"/>
            <a:ext cx="2016224" cy="1130558"/>
          </a:xfrm>
          <a:prstGeom prst="roundRect">
            <a:avLst/>
          </a:prstGeom>
          <a:solidFill>
            <a:srgbClr val="FCA6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Arts, leisure and culture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93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003399"/>
                </a:solidFill>
                <a:latin typeface="Arial"/>
                <a:ea typeface="Times New Roman"/>
              </a:rPr>
              <a:t>How could we showcase the materials held by our Archives service?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dirty="0" smtClean="0"/>
              <a:t>Present them in exhibitions – 40%</a:t>
            </a:r>
          </a:p>
          <a:p>
            <a:pPr marL="0" indent="0">
              <a:buNone/>
            </a:pPr>
            <a:r>
              <a:rPr lang="en-GB" sz="2600" dirty="0" smtClean="0"/>
              <a:t>Postings on social media – 31%</a:t>
            </a:r>
          </a:p>
          <a:p>
            <a:pPr marL="0" indent="0">
              <a:buNone/>
            </a:pPr>
            <a:r>
              <a:rPr lang="en-GB" sz="2600" dirty="0" smtClean="0"/>
              <a:t>Increase opening times at the Archives centre – 29%</a:t>
            </a:r>
            <a:endParaRPr lang="en-GB" sz="2600" dirty="0"/>
          </a:p>
          <a:p>
            <a:pPr marL="0" indent="0">
              <a:buNone/>
            </a:pPr>
            <a:r>
              <a:rPr lang="en-GB" sz="2600" b="1" dirty="0" smtClean="0"/>
              <a:t>Other suggestions were:</a:t>
            </a:r>
          </a:p>
          <a:p>
            <a:r>
              <a:rPr lang="en-GB" sz="2000" dirty="0" smtClean="0"/>
              <a:t>permanent exhibition space</a:t>
            </a:r>
          </a:p>
          <a:p>
            <a:r>
              <a:rPr lang="en-GB" sz="2000" dirty="0" smtClean="0"/>
              <a:t>digitising archives to provide greater access</a:t>
            </a:r>
          </a:p>
          <a:p>
            <a:r>
              <a:rPr lang="en-GB" sz="2000" dirty="0" smtClean="0"/>
              <a:t>co-locating with library services</a:t>
            </a:r>
          </a:p>
          <a:p>
            <a:r>
              <a:rPr lang="en-GB" sz="2000" dirty="0" smtClean="0"/>
              <a:t>hosting special events</a:t>
            </a:r>
          </a:p>
          <a:p>
            <a:r>
              <a:rPr lang="en-GB" sz="2000" dirty="0" smtClean="0"/>
              <a:t>local study challenges</a:t>
            </a:r>
          </a:p>
          <a:p>
            <a:r>
              <a:rPr lang="en-GB" sz="2000" dirty="0" smtClean="0"/>
              <a:t>talks by the archivist on how to access materials</a:t>
            </a:r>
          </a:p>
          <a:p>
            <a:r>
              <a:rPr lang="en-GB" sz="2000" dirty="0" smtClean="0"/>
              <a:t>making displays in empty shop units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87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003399"/>
                </a:solidFill>
                <a:latin typeface="Arial"/>
                <a:ea typeface="Times New Roman"/>
              </a:rPr>
              <a:t>What</a:t>
            </a:r>
            <a:r>
              <a:rPr lang="en-GB" dirty="0" smtClean="0"/>
              <a:t> </a:t>
            </a:r>
            <a:r>
              <a:rPr lang="en-GB" sz="3200" b="1" dirty="0">
                <a:solidFill>
                  <a:srgbClr val="003399"/>
                </a:solidFill>
                <a:latin typeface="Arial"/>
                <a:ea typeface="Times New Roman"/>
              </a:rPr>
              <a:t>happens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results of the consultation will be considered in detail by our Cultural Board and by the Tourism and Visitor Economy Scrutiny panel.</a:t>
            </a:r>
          </a:p>
          <a:p>
            <a:pPr marL="0" indent="0">
              <a:buNone/>
            </a:pPr>
            <a:r>
              <a:rPr lang="en-GB" dirty="0" smtClean="0"/>
              <a:t>Suggestions for developments will be formed and options considered, </a:t>
            </a:r>
            <a:r>
              <a:rPr lang="en-GB" b="1" dirty="0" smtClean="0"/>
              <a:t>with further public consultation</a:t>
            </a:r>
            <a:r>
              <a:rPr lang="en-GB" dirty="0" smtClean="0"/>
              <a:t> before any decisions are made.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28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621</Words>
  <Application>Microsoft Office PowerPoint</Application>
  <PresentationFormat>On-screen Show (4:3)</PresentationFormat>
  <Paragraphs>92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Future of Statutory Library Services  in North East Lincolnshire</vt:lpstr>
      <vt:lpstr>Why didn’t some respondents  use the library service?</vt:lpstr>
      <vt:lpstr>Current library service users</vt:lpstr>
      <vt:lpstr>The core offers of the library service</vt:lpstr>
      <vt:lpstr>What else could libraries offer?</vt:lpstr>
      <vt:lpstr>Are the libraries in the right locations?</vt:lpstr>
      <vt:lpstr>What services could we combine  a library with?</vt:lpstr>
      <vt:lpstr>How could we showcase the materials held by our Archives service?</vt:lpstr>
      <vt:lpstr>What happens now?</vt:lpstr>
    </vt:vector>
  </TitlesOfParts>
  <Company>North East Lincolnshire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Marsh (NELC)</dc:creator>
  <cp:lastModifiedBy>Andrew Dulieu (NELC)</cp:lastModifiedBy>
  <cp:revision>25</cp:revision>
  <dcterms:created xsi:type="dcterms:W3CDTF">2018-11-19T08:50:22Z</dcterms:created>
  <dcterms:modified xsi:type="dcterms:W3CDTF">2018-11-19T14:53:17Z</dcterms:modified>
</cp:coreProperties>
</file>